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28C0E-7489-45C9-8351-74EC920B2E18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945D8-5C69-4017-A339-B1E1CED3D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99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B58-A73F-4B0D-9C18-9D45F7C9856B}" type="datetime1">
              <a:rPr lang="it-IT" smtClean="0"/>
              <a:t>14/10/2016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D7B1-A5DE-4C63-A2C9-FEA6CBEB6904}" type="datetime1">
              <a:rPr lang="it-IT" smtClean="0"/>
              <a:t>14/10/2016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6392-F46C-4861-AC64-7A0C99F2AF1A}" type="datetime1">
              <a:rPr lang="it-IT" smtClean="0"/>
              <a:t>14/10/2016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4009-2E7C-4D7C-AD5E-15A76669EE13}" type="datetime1">
              <a:rPr lang="it-IT" smtClean="0"/>
              <a:t>14/10/2016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0AC6-EA64-4297-A314-5E0F9DF8C654}" type="datetime1">
              <a:rPr lang="it-IT" smtClean="0"/>
              <a:t>14/10/2016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D5EE-E612-4915-BC39-4A786DAFE5FE}" type="datetime1">
              <a:rPr lang="it-IT" smtClean="0"/>
              <a:t>14/10/2016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AC50-78C0-4DE6-BB28-9A7E0833828C}" type="datetime1">
              <a:rPr lang="it-IT" smtClean="0"/>
              <a:t>14/10/2016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5D93-828D-44E1-9C7B-BBC87A6B78A1}" type="datetime1">
              <a:rPr lang="it-IT" smtClean="0"/>
              <a:t>14/10/2016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176D-49D4-4035-BF82-879CC8939004}" type="datetime1">
              <a:rPr lang="it-IT" smtClean="0"/>
              <a:t>14/10/2016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C5DA-0BB8-4396-8FFC-9A1727723D65}" type="datetime1">
              <a:rPr lang="it-IT" smtClean="0"/>
              <a:t>14/10/2016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42EE-78EF-4D5F-972B-F50DED395B75}" type="datetime1">
              <a:rPr lang="it-IT" smtClean="0"/>
              <a:t>14/10/2016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43FF3E-FAE1-4B9A-9336-524BC7ABA88F}" type="datetime1">
              <a:rPr lang="it-IT" smtClean="0"/>
              <a:t>14/10/2016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465399-3EDA-4A42-9CB0-6B10E5B85A56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7851648" cy="1828800"/>
          </a:xfrm>
        </p:spPr>
        <p:txBody>
          <a:bodyPr>
            <a:noAutofit/>
          </a:bodyPr>
          <a:lstStyle/>
          <a:p>
            <a:r>
              <a:rPr lang="it-IT" sz="4800" dirty="0" smtClean="0"/>
              <a:t>La valutazione della qualità nella scuola italiana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Sergio Cicatelli</a:t>
            </a:r>
          </a:p>
          <a:p>
            <a:endParaRPr lang="it-IT" dirty="0"/>
          </a:p>
          <a:p>
            <a:r>
              <a:rPr lang="it-IT" dirty="0" smtClean="0"/>
              <a:t>Corso regionale di formazione per insegnanti di religione</a:t>
            </a:r>
          </a:p>
          <a:p>
            <a:r>
              <a:rPr lang="it-IT" dirty="0" smtClean="0"/>
              <a:t>Cava de’ Tirreni, 15 ottobre 2016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971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RAV: processi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bg2">
                    <a:lumMod val="50000"/>
                  </a:schemeClr>
                </a:solidFill>
              </a:rPr>
              <a:t>3.a. </a:t>
            </a:r>
            <a:r>
              <a:rPr lang="it-IT" dirty="0" smtClean="0"/>
              <a:t>Pratiche educative e didattiche</a:t>
            </a:r>
          </a:p>
          <a:p>
            <a:pPr marL="850392" lvl="1" indent="-457200">
              <a:buFont typeface="+mj-lt"/>
              <a:buAutoNum type="arabicPeriod"/>
            </a:pPr>
            <a:r>
              <a:rPr lang="it-IT" dirty="0" smtClean="0"/>
              <a:t>Curricolo</a:t>
            </a:r>
            <a:r>
              <a:rPr lang="it-IT" dirty="0" smtClean="0"/>
              <a:t>, progettazione e valutazione</a:t>
            </a:r>
          </a:p>
          <a:p>
            <a:pPr marL="849312" lvl="1" indent="-457200">
              <a:buFont typeface="+mj-lt"/>
              <a:buAutoNum type="arabicPeriod"/>
            </a:pPr>
            <a:r>
              <a:rPr lang="it-IT" dirty="0" smtClean="0"/>
              <a:t>Ambiente </a:t>
            </a:r>
            <a:r>
              <a:rPr lang="it-IT" dirty="0" smtClean="0"/>
              <a:t>di apprendimento (</a:t>
            </a:r>
            <a:r>
              <a:rPr lang="it-IT" dirty="0" smtClean="0"/>
              <a:t>dimensione </a:t>
            </a:r>
            <a:r>
              <a:rPr lang="it-IT" dirty="0" smtClean="0"/>
              <a:t>organizzativa, metodologica, relazionale)</a:t>
            </a:r>
          </a:p>
          <a:p>
            <a:pPr marL="850392" lvl="1" indent="-457200">
              <a:buFont typeface="+mj-lt"/>
              <a:buAutoNum type="arabicPeriod"/>
            </a:pPr>
            <a:r>
              <a:rPr lang="it-IT" dirty="0" smtClean="0"/>
              <a:t>Inclusione </a:t>
            </a:r>
            <a:r>
              <a:rPr lang="it-IT" dirty="0" smtClean="0"/>
              <a:t>e differenziazione</a:t>
            </a:r>
          </a:p>
          <a:p>
            <a:pPr marL="850392" lvl="1" indent="-457200">
              <a:buFont typeface="+mj-lt"/>
              <a:buAutoNum type="arabicPeriod"/>
            </a:pPr>
            <a:r>
              <a:rPr lang="it-IT" dirty="0" smtClean="0"/>
              <a:t>Continuità </a:t>
            </a:r>
            <a:r>
              <a:rPr lang="it-IT" dirty="0" smtClean="0"/>
              <a:t>e orientamento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bg2">
                    <a:lumMod val="50000"/>
                  </a:schemeClr>
                </a:solidFill>
              </a:rPr>
              <a:t>3.b. </a:t>
            </a:r>
            <a:r>
              <a:rPr lang="it-IT" dirty="0" smtClean="0"/>
              <a:t>Pratiche gestionali e organizzative</a:t>
            </a:r>
          </a:p>
          <a:p>
            <a:pPr marL="850392" lvl="1" indent="-457200">
              <a:buFont typeface="+mj-lt"/>
              <a:buAutoNum type="arabicPeriod" startAt="5"/>
            </a:pPr>
            <a:r>
              <a:rPr lang="it-IT" dirty="0" smtClean="0"/>
              <a:t>Orientamento </a:t>
            </a:r>
            <a:r>
              <a:rPr lang="it-IT" dirty="0" smtClean="0"/>
              <a:t>strategico e organizzazione della scuola</a:t>
            </a:r>
          </a:p>
          <a:p>
            <a:pPr marL="850392" lvl="1" indent="-457200">
              <a:buFont typeface="+mj-lt"/>
              <a:buAutoNum type="arabicPeriod" startAt="5"/>
            </a:pPr>
            <a:r>
              <a:rPr lang="it-IT" dirty="0" smtClean="0"/>
              <a:t>Sviluppo </a:t>
            </a:r>
            <a:r>
              <a:rPr lang="it-IT" dirty="0" smtClean="0"/>
              <a:t>e valorizzazione delle risorse umane</a:t>
            </a:r>
          </a:p>
          <a:p>
            <a:pPr marL="850392" lvl="1" indent="-457200">
              <a:buFont typeface="+mj-lt"/>
              <a:buAutoNum type="arabicPeriod" startAt="5"/>
            </a:pPr>
            <a:r>
              <a:rPr lang="it-IT" dirty="0" smtClean="0"/>
              <a:t>Integrazione </a:t>
            </a:r>
            <a:r>
              <a:rPr lang="it-IT" dirty="0" smtClean="0"/>
              <a:t>con il territorio e rapporti con le famiglie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383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RAV 2015-16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Compilazione questionario scuola 1° ciclo</a:t>
            </a:r>
          </a:p>
          <a:p>
            <a:pPr lvl="1"/>
            <a:r>
              <a:rPr lang="it-IT" dirty="0" smtClean="0"/>
              <a:t>Statali: 5.720 su 5.791 (98,8%)</a:t>
            </a:r>
          </a:p>
          <a:p>
            <a:pPr lvl="1"/>
            <a:r>
              <a:rPr lang="it-IT" dirty="0" smtClean="0"/>
              <a:t>Paritarie: 1.430 su 1.630 (87,7%)</a:t>
            </a:r>
          </a:p>
          <a:p>
            <a:r>
              <a:rPr lang="it-IT" dirty="0" smtClean="0"/>
              <a:t>Compilazione questionario scuola 2° ciclo</a:t>
            </a:r>
          </a:p>
          <a:p>
            <a:pPr lvl="1"/>
            <a:r>
              <a:rPr lang="it-IT" dirty="0" smtClean="0"/>
              <a:t>Statali: 2.802 su 2.869 (97,7%)</a:t>
            </a:r>
          </a:p>
          <a:p>
            <a:pPr lvl="1"/>
            <a:r>
              <a:rPr lang="it-IT" dirty="0" smtClean="0"/>
              <a:t>Paritarie: 707 </a:t>
            </a:r>
            <a:r>
              <a:rPr lang="it-IT" smtClean="0"/>
              <a:t>su 882 (80,2%)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231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Valutazione/valutazioni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Di valutazione si può parlare in molti modi:</a:t>
            </a:r>
          </a:p>
          <a:p>
            <a:pPr lvl="1"/>
            <a:r>
              <a:rPr lang="it-IT" sz="2800" dirty="0" smtClean="0"/>
              <a:t>Valutazione degli apprendimenti (= studenti)</a:t>
            </a:r>
          </a:p>
          <a:p>
            <a:pPr lvl="1"/>
            <a:r>
              <a:rPr lang="it-IT" sz="2800" dirty="0" smtClean="0"/>
              <a:t>Valutazione degli insegnamenti (= insegnanti)</a:t>
            </a:r>
          </a:p>
          <a:p>
            <a:pPr lvl="1"/>
            <a:r>
              <a:rPr lang="it-IT" sz="2800" dirty="0" smtClean="0"/>
              <a:t>Valutazione della scuola (= dirigenti?)</a:t>
            </a:r>
          </a:p>
          <a:p>
            <a:pPr lvl="1"/>
            <a:r>
              <a:rPr lang="it-IT" sz="2800" dirty="0" smtClean="0"/>
              <a:t>Valutazione del sistema (= Amministrazione?)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36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Resistenze alla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vissuto degli studenti: un giudizio sulla persona.</a:t>
            </a:r>
          </a:p>
          <a:p>
            <a:r>
              <a:rPr lang="it-IT" dirty="0" smtClean="0"/>
              <a:t>Il vissuto degli insegnanti: idem.</a:t>
            </a:r>
          </a:p>
          <a:p>
            <a:endParaRPr lang="it-IT" dirty="0"/>
          </a:p>
          <a:p>
            <a:r>
              <a:rPr lang="it-IT" dirty="0" smtClean="0"/>
              <a:t>Non si può non valutare.</a:t>
            </a:r>
          </a:p>
          <a:p>
            <a:endParaRPr lang="it-IT" dirty="0"/>
          </a:p>
          <a:p>
            <a:r>
              <a:rPr lang="it-IT" dirty="0" smtClean="0"/>
              <a:t>La valutazione come esercizio di potere.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17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significato della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valutazione ha una funzione correttiva, di feedback alle nostre azioni future. </a:t>
            </a:r>
          </a:p>
          <a:p>
            <a:r>
              <a:rPr lang="it-IT" dirty="0" smtClean="0"/>
              <a:t>Valutazione formativa.</a:t>
            </a:r>
          </a:p>
          <a:p>
            <a:r>
              <a:rPr lang="it-IT" dirty="0" smtClean="0"/>
              <a:t>Sbagliando si impara.</a:t>
            </a:r>
          </a:p>
          <a:p>
            <a:r>
              <a:rPr lang="it-IT" dirty="0" smtClean="0"/>
              <a:t>Valutazione come occasione di miglioramento (continuo).</a:t>
            </a:r>
          </a:p>
          <a:p>
            <a:r>
              <a:rPr lang="it-IT" dirty="0" smtClean="0"/>
              <a:t>Le scuole sono invitate a migliorarsi. Gli insegnanti?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55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«sistema» di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DPR 80/13: Sistema Nazionale di Valutazione.</a:t>
            </a:r>
          </a:p>
          <a:p>
            <a:pPr marL="850392" lvl="1" indent="-457200">
              <a:buFont typeface="+mj-lt"/>
              <a:buAutoNum type="arabicPeriod"/>
            </a:pPr>
            <a:r>
              <a:rPr lang="it-IT" dirty="0" smtClean="0"/>
              <a:t>Autovalutazione</a:t>
            </a:r>
          </a:p>
          <a:p>
            <a:pPr marL="850392" lvl="1" indent="-457200">
              <a:buFont typeface="+mj-lt"/>
              <a:buAutoNum type="arabicPeriod"/>
            </a:pPr>
            <a:r>
              <a:rPr lang="it-IT" dirty="0" smtClean="0"/>
              <a:t>Valutazione esterna</a:t>
            </a:r>
          </a:p>
          <a:p>
            <a:pPr marL="850392" lvl="1" indent="-457200">
              <a:buFont typeface="+mj-lt"/>
              <a:buAutoNum type="arabicPeriod"/>
            </a:pPr>
            <a:r>
              <a:rPr lang="it-IT" dirty="0" smtClean="0"/>
              <a:t>Azioni di miglioramento</a:t>
            </a:r>
          </a:p>
          <a:p>
            <a:pPr marL="850392" lvl="1" indent="-457200">
              <a:buFont typeface="+mj-lt"/>
              <a:buAutoNum type="arabicPeriod"/>
            </a:pPr>
            <a:r>
              <a:rPr lang="it-IT" dirty="0" smtClean="0"/>
              <a:t>Rendicontazione sociale</a:t>
            </a:r>
          </a:p>
          <a:p>
            <a:pPr marL="484632" indent="-457200"/>
            <a:r>
              <a:rPr lang="it-IT" dirty="0" smtClean="0"/>
              <a:t>Direttiva 11/14: Rapporto di Autovalutazione (RAV)</a:t>
            </a:r>
          </a:p>
          <a:p>
            <a:pPr marL="484632" indent="-457200"/>
            <a:r>
              <a:rPr lang="it-IT" dirty="0" smtClean="0"/>
              <a:t>CM 47/14: la valutazione non è una formalità</a:t>
            </a:r>
          </a:p>
          <a:p>
            <a:pPr marL="850392" lvl="1" indent="-457200"/>
            <a:r>
              <a:rPr lang="it-IT" dirty="0" smtClean="0"/>
              <a:t>2014-15: stesura del RAV</a:t>
            </a:r>
          </a:p>
          <a:p>
            <a:pPr marL="850392" lvl="1" indent="-457200"/>
            <a:r>
              <a:rPr lang="it-IT" dirty="0" smtClean="0"/>
              <a:t>2015-16: miglioramento e valutazione esterna</a:t>
            </a:r>
          </a:p>
          <a:p>
            <a:pPr marL="850392" lvl="1" indent="-457200"/>
            <a:r>
              <a:rPr lang="it-IT" dirty="0" smtClean="0"/>
              <a:t>2016-17: rendicontazione sociale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43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Valutazione interna o esterna?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Tre modelli possibili:</a:t>
            </a:r>
          </a:p>
          <a:p>
            <a:pPr lvl="1"/>
            <a:r>
              <a:rPr lang="it-IT" dirty="0" smtClean="0"/>
              <a:t>In serie interna-esterna</a:t>
            </a:r>
          </a:p>
          <a:p>
            <a:pPr lvl="1"/>
            <a:r>
              <a:rPr lang="it-IT" dirty="0" smtClean="0"/>
              <a:t>In serie esterna-interna</a:t>
            </a:r>
          </a:p>
          <a:p>
            <a:pPr lvl="1"/>
            <a:r>
              <a:rPr lang="it-IT" dirty="0" smtClean="0"/>
              <a:t>In parallelo</a:t>
            </a:r>
          </a:p>
          <a:p>
            <a:r>
              <a:rPr lang="it-IT" dirty="0" smtClean="0"/>
              <a:t>Il primo è il modello più conveniente, ma anche quello che valorizza di più l’autovalutazione.</a:t>
            </a:r>
          </a:p>
          <a:p>
            <a:r>
              <a:rPr lang="it-IT" dirty="0" smtClean="0"/>
              <a:t>Migliorare le scuole significa aiutare le scuole a migliorarsi.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98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modello CIPP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Stufflebeam</a:t>
            </a:r>
            <a:r>
              <a:rPr lang="it-IT" dirty="0" smtClean="0"/>
              <a:t> (1971):</a:t>
            </a:r>
          </a:p>
          <a:p>
            <a:pPr lvl="1"/>
            <a:r>
              <a:rPr lang="it-IT" i="1" dirty="0" err="1" smtClean="0"/>
              <a:t>Context</a:t>
            </a:r>
            <a:r>
              <a:rPr lang="it-IT" dirty="0" smtClean="0"/>
              <a:t> (contesto)</a:t>
            </a:r>
          </a:p>
          <a:p>
            <a:pPr lvl="1"/>
            <a:r>
              <a:rPr lang="it-IT" i="1" dirty="0" smtClean="0"/>
              <a:t>Input</a:t>
            </a:r>
            <a:r>
              <a:rPr lang="it-IT" dirty="0" smtClean="0"/>
              <a:t> (risorse)</a:t>
            </a:r>
          </a:p>
          <a:p>
            <a:pPr lvl="1"/>
            <a:r>
              <a:rPr lang="it-IT" i="1" dirty="0" err="1" smtClean="0"/>
              <a:t>Process</a:t>
            </a:r>
            <a:r>
              <a:rPr lang="it-IT" dirty="0" smtClean="0"/>
              <a:t> (processi)</a:t>
            </a:r>
          </a:p>
          <a:p>
            <a:pPr lvl="1"/>
            <a:r>
              <a:rPr lang="it-IT" i="1" dirty="0" smtClean="0"/>
              <a:t>Product</a:t>
            </a:r>
            <a:r>
              <a:rPr lang="it-IT" dirty="0" smtClean="0"/>
              <a:t> (risultati)</a:t>
            </a:r>
          </a:p>
          <a:p>
            <a:endParaRPr lang="it-IT" dirty="0"/>
          </a:p>
          <a:p>
            <a:r>
              <a:rPr lang="it-IT" dirty="0" smtClean="0"/>
              <a:t>Nel RAV italiano il modello è stato adattato, inserendo le risorse nel contesto come variabile indipendente.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857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RAV: il contesto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Popolazione scolastica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Territorio e capitale sociale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Risorse economiche e materiali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Risorse professionali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6788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RAV: esiti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Risultati scolastici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Risultati nelle prove standardizzate nazionali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Competenze chiave e di cittadinanza (</a:t>
            </a:r>
            <a:r>
              <a:rPr lang="it-IT" dirty="0" err="1" smtClean="0"/>
              <a:t>n.d.</a:t>
            </a:r>
            <a:r>
              <a:rPr lang="it-IT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Risultati a distanza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5399-3EDA-4A42-9CB0-6B10E5B85A5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068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446</Words>
  <Application>Microsoft Office PowerPoint</Application>
  <PresentationFormat>Presentazione su schermo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Calibri</vt:lpstr>
      <vt:lpstr>Constantia</vt:lpstr>
      <vt:lpstr>Wingdings 2</vt:lpstr>
      <vt:lpstr>Equinozio</vt:lpstr>
      <vt:lpstr>La valutazione della qualità nella scuola italiana</vt:lpstr>
      <vt:lpstr>Valutazione/valutazioni</vt:lpstr>
      <vt:lpstr>Resistenze alla valutazione</vt:lpstr>
      <vt:lpstr>Il significato della valutazione</vt:lpstr>
      <vt:lpstr>Un «sistema» di valutazione</vt:lpstr>
      <vt:lpstr>Valutazione interna o esterna?</vt:lpstr>
      <vt:lpstr>Il modello CIPP</vt:lpstr>
      <vt:lpstr>RAV: il contesto</vt:lpstr>
      <vt:lpstr>RAV: esiti</vt:lpstr>
      <vt:lpstr>RAV: processi</vt:lpstr>
      <vt:lpstr>RAV 2015-16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valutazione come strumento di miglioramento dei processi e dei risultati scolastici ed educativi</dc:title>
  <dc:creator>Sergio Cicatelli</dc:creator>
  <cp:lastModifiedBy>Sergio Cicatelli</cp:lastModifiedBy>
  <cp:revision>24</cp:revision>
  <dcterms:created xsi:type="dcterms:W3CDTF">2014-11-24T09:11:17Z</dcterms:created>
  <dcterms:modified xsi:type="dcterms:W3CDTF">2016-10-14T09:00:56Z</dcterms:modified>
</cp:coreProperties>
</file>