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90" r:id="rId12"/>
    <p:sldId id="288" r:id="rId13"/>
    <p:sldId id="289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299" r:id="rId23"/>
    <p:sldId id="300" r:id="rId24"/>
    <p:sldId id="270" r:id="rId25"/>
    <p:sldId id="264" r:id="rId26"/>
    <p:sldId id="266" r:id="rId27"/>
    <p:sldId id="267" r:id="rId28"/>
    <p:sldId id="275" r:id="rId29"/>
    <p:sldId id="276" r:id="rId30"/>
    <p:sldId id="273" r:id="rId31"/>
    <p:sldId id="274" r:id="rId32"/>
    <p:sldId id="301" r:id="rId3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1AF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0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tente\Documents\osservatorio%20educativo%20con%20percentuali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tente\Documents\osservatorio%20educativo%20con%20percentual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Foglio1!$L$30</c:f>
              <c:strCache>
                <c:ptCount val="1"/>
                <c:pt idx="0">
                  <c:v>%</c:v>
                </c:pt>
              </c:strCache>
            </c:strRef>
          </c:tx>
          <c:dLbls>
            <c:showCatName val="1"/>
            <c:showPercent val="1"/>
          </c:dLbls>
          <c:val>
            <c:numRef>
              <c:f>Foglio1!$L$31:$L$40</c:f>
              <c:numCache>
                <c:formatCode>General</c:formatCode>
                <c:ptCount val="10"/>
                <c:pt idx="0">
                  <c:v>25</c:v>
                </c:pt>
                <c:pt idx="1">
                  <c:v>23</c:v>
                </c:pt>
                <c:pt idx="2">
                  <c:v>14</c:v>
                </c:pt>
                <c:pt idx="3">
                  <c:v>9</c:v>
                </c:pt>
                <c:pt idx="4">
                  <c:v>1</c:v>
                </c:pt>
                <c:pt idx="5">
                  <c:v>7</c:v>
                </c:pt>
                <c:pt idx="6">
                  <c:v>9</c:v>
                </c:pt>
                <c:pt idx="7">
                  <c:v>6</c:v>
                </c:pt>
                <c:pt idx="8">
                  <c:v>5</c:v>
                </c:pt>
                <c:pt idx="9">
                  <c:v>1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Foglio1!$K$150</c:f>
              <c:strCache>
                <c:ptCount val="1"/>
              </c:strCache>
            </c:strRef>
          </c:tx>
          <c:dLbls>
            <c:showCatName val="1"/>
            <c:showPercent val="1"/>
          </c:dLbls>
          <c:val>
            <c:numRef>
              <c:f>Foglio1!$K$151:$K$156</c:f>
              <c:numCache>
                <c:formatCode>General</c:formatCode>
                <c:ptCount val="6"/>
                <c:pt idx="0">
                  <c:v>0</c:v>
                </c:pt>
                <c:pt idx="1">
                  <c:v>32</c:v>
                </c:pt>
                <c:pt idx="2">
                  <c:v>10</c:v>
                </c:pt>
                <c:pt idx="3">
                  <c:v>35</c:v>
                </c:pt>
                <c:pt idx="4">
                  <c:v>15</c:v>
                </c:pt>
                <c:pt idx="5">
                  <c:v>8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2000"/>
      </a:pPr>
      <a:endParaRPr lang="it-IT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38A-1373-44CD-B756-0DD55A802BFA}" type="datetimeFigureOut">
              <a:rPr lang="it-IT" smtClean="0"/>
              <a:pPr/>
              <a:t>12/10/2016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C022-0D49-4F8C-83D9-17E460F0575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38A-1373-44CD-B756-0DD55A802BFA}" type="datetimeFigureOut">
              <a:rPr lang="it-IT" smtClean="0"/>
              <a:pPr/>
              <a:t>12/10/2016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C022-0D49-4F8C-83D9-17E460F0575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38A-1373-44CD-B756-0DD55A802BFA}" type="datetimeFigureOut">
              <a:rPr lang="it-IT" smtClean="0"/>
              <a:pPr/>
              <a:t>12/10/2016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C022-0D49-4F8C-83D9-17E460F0575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38A-1373-44CD-B756-0DD55A802BFA}" type="datetimeFigureOut">
              <a:rPr lang="it-IT" smtClean="0"/>
              <a:pPr/>
              <a:t>12/10/2016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C022-0D49-4F8C-83D9-17E460F0575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38A-1373-44CD-B756-0DD55A802BFA}" type="datetimeFigureOut">
              <a:rPr lang="it-IT" smtClean="0"/>
              <a:pPr/>
              <a:t>12/10/2016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C022-0D49-4F8C-83D9-17E460F0575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38A-1373-44CD-B756-0DD55A802BFA}" type="datetimeFigureOut">
              <a:rPr lang="it-IT" smtClean="0"/>
              <a:pPr/>
              <a:t>12/10/2016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C022-0D49-4F8C-83D9-17E460F0575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38A-1373-44CD-B756-0DD55A802BFA}" type="datetimeFigureOut">
              <a:rPr lang="it-IT" smtClean="0"/>
              <a:pPr/>
              <a:t>12/10/2016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C022-0D49-4F8C-83D9-17E460F0575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38A-1373-44CD-B756-0DD55A802BFA}" type="datetimeFigureOut">
              <a:rPr lang="it-IT" smtClean="0"/>
              <a:pPr/>
              <a:t>12/10/2016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C022-0D49-4F8C-83D9-17E460F0575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38A-1373-44CD-B756-0DD55A802BFA}" type="datetimeFigureOut">
              <a:rPr lang="it-IT" smtClean="0"/>
              <a:pPr/>
              <a:t>12/10/2016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C022-0D49-4F8C-83D9-17E460F0575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38A-1373-44CD-B756-0DD55A802BFA}" type="datetimeFigureOut">
              <a:rPr lang="it-IT" smtClean="0"/>
              <a:pPr/>
              <a:t>12/10/2016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C022-0D49-4F8C-83D9-17E460F0575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38A-1373-44CD-B756-0DD55A802BFA}" type="datetimeFigureOut">
              <a:rPr lang="it-IT" smtClean="0"/>
              <a:pPr/>
              <a:t>12/10/2016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C022-0D49-4F8C-83D9-17E460F0575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0B38A-1373-44CD-B756-0DD55A802BFA}" type="datetimeFigureOut">
              <a:rPr lang="it-IT" smtClean="0"/>
              <a:pPr/>
              <a:t>12/10/2016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9C022-0D49-4F8C-83D9-17E460F05753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28662" y="285728"/>
            <a:ext cx="7772400" cy="94138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chemeClr val="bg1">
                <a:lumMod val="65000"/>
              </a:schemeClr>
            </a:solidFill>
          </a:ln>
        </p:spPr>
        <p:txBody>
          <a:bodyPr>
            <a:normAutofit/>
          </a:bodyPr>
          <a:lstStyle/>
          <a:p>
            <a:r>
              <a:rPr lang="it-IT" sz="3600" b="1" dirty="0" smtClean="0">
                <a:solidFill>
                  <a:srgbClr val="FF0000"/>
                </a:solidFill>
              </a:rPr>
              <a:t>Umanesimo, tre metafore narrative</a:t>
            </a:r>
            <a:endParaRPr lang="it-IT" sz="36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286248" y="1643050"/>
            <a:ext cx="4400536" cy="1785950"/>
          </a:xfrm>
        </p:spPr>
        <p:txBody>
          <a:bodyPr>
            <a:normAutofit/>
          </a:bodyPr>
          <a:lstStyle/>
          <a:p>
            <a:r>
              <a:rPr lang="it-IT" b="1" dirty="0" smtClean="0">
                <a:solidFill>
                  <a:srgbClr val="2A1AF8"/>
                </a:solidFill>
                <a:latin typeface="Comic Sans MS" pitchFamily="66" charset="0"/>
              </a:rPr>
              <a:t>Ognuno sta solo sul cuor della terra ed è subito sera?</a:t>
            </a:r>
          </a:p>
          <a:p>
            <a:endParaRPr lang="it-IT" dirty="0">
              <a:solidFill>
                <a:srgbClr val="2A1AF8"/>
              </a:solidFill>
            </a:endParaRPr>
          </a:p>
          <a:p>
            <a:endParaRPr lang="it-IT" dirty="0"/>
          </a:p>
        </p:txBody>
      </p:sp>
      <p:pic>
        <p:nvPicPr>
          <p:cNvPr id="18434" name="Picture 2" descr="Risultati immagini per gatti nicoletta cos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786058"/>
            <a:ext cx="3643338" cy="3353010"/>
          </a:xfrm>
          <a:prstGeom prst="rect">
            <a:avLst/>
          </a:prstGeom>
          <a:noFill/>
        </p:spPr>
      </p:pic>
      <p:sp>
        <p:nvSpPr>
          <p:cNvPr id="5" name="CasellaDiTesto 4"/>
          <p:cNvSpPr txBox="1"/>
          <p:nvPr/>
        </p:nvSpPr>
        <p:spPr>
          <a:xfrm>
            <a:off x="4572000" y="4214818"/>
            <a:ext cx="421484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i="1" dirty="0" smtClean="0">
                <a:solidFill>
                  <a:srgbClr val="00B050"/>
                </a:solidFill>
              </a:rPr>
              <a:t>Aprire spiragli sui panorami magnifici che l’uomo sta aprendo.</a:t>
            </a:r>
          </a:p>
          <a:p>
            <a:r>
              <a:rPr lang="it-IT" sz="2000" b="1" i="1" dirty="0" smtClean="0">
                <a:solidFill>
                  <a:srgbClr val="00B050"/>
                </a:solidFill>
              </a:rPr>
              <a:t>Ogni tramonto potrebbe essere non una fine ma la conclusione di un cammino</a:t>
            </a:r>
            <a:endParaRPr lang="it-IT" sz="2000" b="1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28662" y="285728"/>
            <a:ext cx="7772400" cy="94138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chemeClr val="bg1">
                <a:lumMod val="65000"/>
              </a:schemeClr>
            </a:solidFill>
          </a:ln>
        </p:spPr>
        <p:txBody>
          <a:bodyPr>
            <a:normAutofit/>
          </a:bodyPr>
          <a:lstStyle/>
          <a:p>
            <a:r>
              <a:rPr lang="it-IT" sz="3600" b="1" dirty="0" smtClean="0">
                <a:solidFill>
                  <a:srgbClr val="FF0000"/>
                </a:solidFill>
              </a:rPr>
              <a:t>Umanesimo, tre metafore narrative</a:t>
            </a:r>
            <a:endParaRPr lang="it-IT" sz="36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857752" y="1643050"/>
            <a:ext cx="3829032" cy="4786346"/>
          </a:xfrm>
        </p:spPr>
        <p:txBody>
          <a:bodyPr>
            <a:normAutofit fontScale="47500" lnSpcReduction="20000"/>
          </a:bodyPr>
          <a:lstStyle/>
          <a:p>
            <a:r>
              <a:rPr lang="it-IT" sz="9800" b="1" dirty="0" smtClean="0">
                <a:solidFill>
                  <a:srgbClr val="00B050"/>
                </a:solidFill>
                <a:latin typeface="Comic Sans MS" pitchFamily="66" charset="0"/>
              </a:rPr>
              <a:t>1^ metafora</a:t>
            </a:r>
          </a:p>
          <a:p>
            <a:r>
              <a:rPr lang="it-IT" sz="8600" b="1" i="1" dirty="0" smtClean="0">
                <a:solidFill>
                  <a:srgbClr val="FF0000"/>
                </a:solidFill>
                <a:latin typeface="Comic Sans MS" pitchFamily="66" charset="0"/>
              </a:rPr>
              <a:t>Il navigante </a:t>
            </a:r>
            <a:r>
              <a:rPr lang="it-IT" sz="8600" b="1" i="1" dirty="0" smtClean="0">
                <a:solidFill>
                  <a:srgbClr val="2A1AF8"/>
                </a:solidFill>
                <a:latin typeface="Comic Sans MS" pitchFamily="66" charset="0"/>
              </a:rPr>
              <a:t>Enea,</a:t>
            </a:r>
          </a:p>
          <a:p>
            <a:r>
              <a:rPr lang="it-IT" sz="8600" b="1" i="1" dirty="0" smtClean="0">
                <a:solidFill>
                  <a:srgbClr val="2A1AF8"/>
                </a:solidFill>
                <a:latin typeface="Comic Sans MS" pitchFamily="66" charset="0"/>
              </a:rPr>
              <a:t>Il mito della caverna Platone </a:t>
            </a:r>
            <a:r>
              <a:rPr lang="it-IT" sz="3400" b="1" i="1" dirty="0" smtClean="0">
                <a:solidFill>
                  <a:srgbClr val="2A1AF8"/>
                </a:solidFill>
                <a:latin typeface="Comic Sans MS" pitchFamily="66" charset="0"/>
              </a:rPr>
              <a:t>(VII Repubblica)</a:t>
            </a:r>
          </a:p>
          <a:p>
            <a:r>
              <a:rPr lang="it-IT" sz="8600" b="1" i="1" dirty="0" smtClean="0">
                <a:solidFill>
                  <a:srgbClr val="2A1AF8"/>
                </a:solidFill>
                <a:latin typeface="Comic Sans MS" pitchFamily="66" charset="0"/>
              </a:rPr>
              <a:t>Agostino</a:t>
            </a:r>
          </a:p>
          <a:p>
            <a:endParaRPr lang="it-IT" sz="8600" b="1" i="1" dirty="0" smtClean="0">
              <a:solidFill>
                <a:srgbClr val="2A1AF8"/>
              </a:solidFill>
              <a:latin typeface="Comic Sans MS" pitchFamily="66" charset="0"/>
            </a:endParaRPr>
          </a:p>
          <a:p>
            <a:endParaRPr lang="it-IT" dirty="0">
              <a:solidFill>
                <a:srgbClr val="2A1AF8"/>
              </a:solidFill>
            </a:endParaRPr>
          </a:p>
          <a:p>
            <a:endParaRPr lang="it-IT" dirty="0"/>
          </a:p>
        </p:txBody>
      </p:sp>
      <p:pic>
        <p:nvPicPr>
          <p:cNvPr id="37890" name="Picture 2" descr="Risultati immagini per nicoletta cos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286124"/>
            <a:ext cx="3537382" cy="314327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28662" y="285728"/>
            <a:ext cx="7772400" cy="94138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chemeClr val="bg1">
                <a:lumMod val="65000"/>
              </a:schemeClr>
            </a:solidFill>
          </a:ln>
        </p:spPr>
        <p:txBody>
          <a:bodyPr>
            <a:normAutofit/>
          </a:bodyPr>
          <a:lstStyle/>
          <a:p>
            <a:r>
              <a:rPr lang="it-IT" sz="3600" b="1" dirty="0" smtClean="0">
                <a:solidFill>
                  <a:srgbClr val="FF0000"/>
                </a:solidFill>
              </a:rPr>
              <a:t>Umanesimo, tre metafore narrative</a:t>
            </a:r>
            <a:endParaRPr lang="it-IT" sz="36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857752" y="1643050"/>
            <a:ext cx="3829032" cy="4786346"/>
          </a:xfrm>
        </p:spPr>
        <p:txBody>
          <a:bodyPr>
            <a:normAutofit fontScale="32500" lnSpcReduction="20000"/>
          </a:bodyPr>
          <a:lstStyle/>
          <a:p>
            <a:r>
              <a:rPr lang="it-IT" sz="9800" b="1" dirty="0" smtClean="0">
                <a:solidFill>
                  <a:srgbClr val="00B050"/>
                </a:solidFill>
                <a:latin typeface="Comic Sans MS" pitchFamily="66" charset="0"/>
              </a:rPr>
              <a:t>1^ metafora</a:t>
            </a:r>
          </a:p>
          <a:p>
            <a:r>
              <a:rPr lang="it-IT" sz="8600" b="1" i="1" dirty="0" smtClean="0">
                <a:solidFill>
                  <a:srgbClr val="FF0000"/>
                </a:solidFill>
                <a:latin typeface="Comic Sans MS" pitchFamily="66" charset="0"/>
              </a:rPr>
              <a:t>Il navigante </a:t>
            </a:r>
            <a:r>
              <a:rPr lang="it-IT" sz="8600" b="1" i="1" dirty="0" smtClean="0">
                <a:solidFill>
                  <a:srgbClr val="2A1AF8"/>
                </a:solidFill>
                <a:latin typeface="Comic Sans MS" pitchFamily="66" charset="0"/>
              </a:rPr>
              <a:t>Enea,</a:t>
            </a:r>
          </a:p>
          <a:p>
            <a:r>
              <a:rPr lang="it-IT" sz="8600" b="1" i="1" dirty="0" smtClean="0">
                <a:solidFill>
                  <a:srgbClr val="2A1AF8"/>
                </a:solidFill>
                <a:latin typeface="Comic Sans MS" pitchFamily="66" charset="0"/>
              </a:rPr>
              <a:t>Le cose sacre, i Penati a te Tria confida: prendili compagni del fato, cerca per loro le mura che un giorno alzerai grandi, dopo aver corso il mare. Virgilio</a:t>
            </a:r>
          </a:p>
          <a:p>
            <a:endParaRPr lang="it-IT" sz="8600" b="1" i="1" dirty="0" smtClean="0">
              <a:solidFill>
                <a:srgbClr val="2A1AF8"/>
              </a:solidFill>
              <a:latin typeface="Comic Sans MS" pitchFamily="66" charset="0"/>
            </a:endParaRPr>
          </a:p>
          <a:p>
            <a:endParaRPr lang="it-IT" dirty="0">
              <a:solidFill>
                <a:srgbClr val="2A1AF8"/>
              </a:solidFill>
            </a:endParaRPr>
          </a:p>
          <a:p>
            <a:endParaRPr lang="it-IT" dirty="0"/>
          </a:p>
        </p:txBody>
      </p:sp>
      <p:pic>
        <p:nvPicPr>
          <p:cNvPr id="37890" name="Picture 2" descr="Risultati immagini per nicoletta cos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286124"/>
            <a:ext cx="3537382" cy="314327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28662" y="285728"/>
            <a:ext cx="7772400" cy="94138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chemeClr val="bg1">
                <a:lumMod val="65000"/>
              </a:schemeClr>
            </a:solidFill>
          </a:ln>
        </p:spPr>
        <p:txBody>
          <a:bodyPr>
            <a:normAutofit/>
          </a:bodyPr>
          <a:lstStyle/>
          <a:p>
            <a:r>
              <a:rPr lang="it-IT" sz="3600" b="1" dirty="0" smtClean="0">
                <a:solidFill>
                  <a:srgbClr val="FF0000"/>
                </a:solidFill>
              </a:rPr>
              <a:t>Umanesimo, tre metafore narrative</a:t>
            </a:r>
            <a:endParaRPr lang="it-IT" sz="36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857752" y="1643050"/>
            <a:ext cx="3829032" cy="4786346"/>
          </a:xfrm>
        </p:spPr>
        <p:txBody>
          <a:bodyPr>
            <a:normAutofit fontScale="32500" lnSpcReduction="20000"/>
          </a:bodyPr>
          <a:lstStyle/>
          <a:p>
            <a:r>
              <a:rPr lang="it-IT" sz="9800" b="1" dirty="0" smtClean="0">
                <a:solidFill>
                  <a:srgbClr val="00B050"/>
                </a:solidFill>
                <a:latin typeface="Comic Sans MS" pitchFamily="66" charset="0"/>
              </a:rPr>
              <a:t>1^ metafora</a:t>
            </a:r>
          </a:p>
          <a:p>
            <a:r>
              <a:rPr lang="it-IT" sz="8600" b="1" i="1" dirty="0" smtClean="0">
                <a:solidFill>
                  <a:srgbClr val="FF0000"/>
                </a:solidFill>
                <a:latin typeface="Comic Sans MS" pitchFamily="66" charset="0"/>
              </a:rPr>
              <a:t>Il navigante </a:t>
            </a:r>
            <a:r>
              <a:rPr lang="it-IT" sz="8600" b="1" i="1" dirty="0" smtClean="0">
                <a:solidFill>
                  <a:srgbClr val="2A1AF8"/>
                </a:solidFill>
                <a:latin typeface="Comic Sans MS" pitchFamily="66" charset="0"/>
              </a:rPr>
              <a:t> </a:t>
            </a:r>
            <a:endParaRPr lang="it-IT" sz="8600" b="1" i="1" dirty="0" smtClean="0">
              <a:solidFill>
                <a:srgbClr val="2A1AF8"/>
              </a:solidFill>
              <a:latin typeface="Comic Sans MS" pitchFamily="66" charset="0"/>
            </a:endParaRPr>
          </a:p>
          <a:p>
            <a:r>
              <a:rPr lang="it-IT" sz="8600" b="1" i="1" dirty="0" smtClean="0">
                <a:solidFill>
                  <a:srgbClr val="2A1AF8"/>
                </a:solidFill>
                <a:latin typeface="Comic Sans MS" pitchFamily="66" charset="0"/>
              </a:rPr>
              <a:t>All’estremo confine del conoscibile vi è l’idea del buono  </a:t>
            </a:r>
            <a:r>
              <a:rPr lang="it-IT" sz="8600" b="1" i="1" dirty="0" err="1" smtClean="0">
                <a:solidFill>
                  <a:srgbClr val="2A1AF8"/>
                </a:solidFill>
                <a:latin typeface="Comic Sans MS" pitchFamily="66" charset="0"/>
              </a:rPr>
              <a:t>ela</a:t>
            </a:r>
            <a:r>
              <a:rPr lang="it-IT" sz="8600" b="1" i="1" dirty="0" smtClean="0">
                <a:solidFill>
                  <a:srgbClr val="2A1AF8"/>
                </a:solidFill>
                <a:latin typeface="Comic Sans MS" pitchFamily="66" charset="0"/>
              </a:rPr>
              <a:t> si vede a stento, ma una volta vistala occorre concludere che essa è davvero la luce. Platone</a:t>
            </a:r>
            <a:endParaRPr lang="it-IT" sz="8600" b="1" i="1" dirty="0" smtClean="0">
              <a:solidFill>
                <a:srgbClr val="2A1AF8"/>
              </a:solidFill>
              <a:latin typeface="Comic Sans MS" pitchFamily="66" charset="0"/>
            </a:endParaRPr>
          </a:p>
          <a:p>
            <a:endParaRPr lang="it-IT" sz="8600" b="1" i="1" dirty="0" smtClean="0">
              <a:solidFill>
                <a:srgbClr val="2A1AF8"/>
              </a:solidFill>
              <a:latin typeface="Comic Sans MS" pitchFamily="66" charset="0"/>
            </a:endParaRPr>
          </a:p>
          <a:p>
            <a:endParaRPr lang="it-IT" dirty="0">
              <a:solidFill>
                <a:srgbClr val="2A1AF8"/>
              </a:solidFill>
            </a:endParaRPr>
          </a:p>
          <a:p>
            <a:endParaRPr lang="it-IT" dirty="0"/>
          </a:p>
        </p:txBody>
      </p:sp>
      <p:pic>
        <p:nvPicPr>
          <p:cNvPr id="37890" name="Picture 2" descr="Risultati immagini per nicoletta cos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785926"/>
            <a:ext cx="4100147" cy="364333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28662" y="285728"/>
            <a:ext cx="7772400" cy="94138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chemeClr val="bg1">
                <a:lumMod val="65000"/>
              </a:schemeClr>
            </a:solidFill>
          </a:ln>
        </p:spPr>
        <p:txBody>
          <a:bodyPr>
            <a:normAutofit/>
          </a:bodyPr>
          <a:lstStyle/>
          <a:p>
            <a:r>
              <a:rPr lang="it-IT" sz="3600" b="1" dirty="0" smtClean="0">
                <a:solidFill>
                  <a:srgbClr val="FF0000"/>
                </a:solidFill>
              </a:rPr>
              <a:t>Umanesimo, tre metafore narrative</a:t>
            </a:r>
            <a:endParaRPr lang="it-IT" sz="36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857752" y="1643050"/>
            <a:ext cx="3829032" cy="4786346"/>
          </a:xfrm>
        </p:spPr>
        <p:txBody>
          <a:bodyPr>
            <a:normAutofit/>
          </a:bodyPr>
          <a:lstStyle/>
          <a:p>
            <a:r>
              <a:rPr lang="it-IT" sz="8600" b="1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sz="8600" b="1" i="1" dirty="0" smtClean="0">
                <a:solidFill>
                  <a:srgbClr val="2A1AF8"/>
                </a:solidFill>
                <a:latin typeface="Comic Sans MS" pitchFamily="66" charset="0"/>
              </a:rPr>
              <a:t> </a:t>
            </a:r>
          </a:p>
          <a:p>
            <a:endParaRPr lang="it-IT" sz="8600" b="1" i="1" dirty="0" smtClean="0">
              <a:solidFill>
                <a:srgbClr val="2A1AF8"/>
              </a:solidFill>
              <a:latin typeface="Comic Sans MS" pitchFamily="66" charset="0"/>
            </a:endParaRPr>
          </a:p>
          <a:p>
            <a:endParaRPr lang="it-IT" dirty="0">
              <a:solidFill>
                <a:srgbClr val="2A1AF8"/>
              </a:solidFill>
            </a:endParaRPr>
          </a:p>
          <a:p>
            <a:endParaRPr lang="it-IT" dirty="0"/>
          </a:p>
        </p:txBody>
      </p:sp>
      <p:pic>
        <p:nvPicPr>
          <p:cNvPr id="37890" name="Picture 2" descr="Risultati immagini per nicoletta cos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785926"/>
            <a:ext cx="4100147" cy="3643338"/>
          </a:xfrm>
          <a:prstGeom prst="rect">
            <a:avLst/>
          </a:prstGeom>
          <a:noFill/>
        </p:spPr>
      </p:pic>
      <p:sp>
        <p:nvSpPr>
          <p:cNvPr id="5" name="Rettangolo 4"/>
          <p:cNvSpPr/>
          <p:nvPr/>
        </p:nvSpPr>
        <p:spPr>
          <a:xfrm>
            <a:off x="5643570" y="2000240"/>
            <a:ext cx="292892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it-IT" sz="28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Tardi ti amai, </a:t>
            </a:r>
            <a:endParaRPr lang="it-IT" sz="28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8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bellezza tanto antica e così nuova, </a:t>
            </a:r>
            <a:endParaRPr lang="it-IT" sz="28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8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tardi t’amai.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8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 ecco che Tu eri dentro di me e io fuori. </a:t>
            </a:r>
            <a:r>
              <a:rPr lang="it-IT" sz="28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Agostino</a:t>
            </a:r>
            <a:endParaRPr lang="it-IT" sz="28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28662" y="285728"/>
            <a:ext cx="7772400" cy="94138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chemeClr val="bg1">
                <a:lumMod val="65000"/>
              </a:schemeClr>
            </a:solidFill>
          </a:ln>
        </p:spPr>
        <p:txBody>
          <a:bodyPr>
            <a:normAutofit/>
          </a:bodyPr>
          <a:lstStyle/>
          <a:p>
            <a:r>
              <a:rPr lang="it-IT" sz="3600" b="1" dirty="0" smtClean="0">
                <a:solidFill>
                  <a:srgbClr val="FF0000"/>
                </a:solidFill>
              </a:rPr>
              <a:t>Umanesimo, tre metafore narrative</a:t>
            </a:r>
            <a:endParaRPr lang="it-IT" sz="36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857752" y="1643050"/>
            <a:ext cx="3829032" cy="4786346"/>
          </a:xfrm>
        </p:spPr>
        <p:txBody>
          <a:bodyPr>
            <a:normAutofit/>
          </a:bodyPr>
          <a:lstStyle/>
          <a:p>
            <a:r>
              <a:rPr lang="it-IT" sz="8600" b="1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sz="8600" b="1" i="1" dirty="0" smtClean="0">
                <a:solidFill>
                  <a:srgbClr val="2A1AF8"/>
                </a:solidFill>
                <a:latin typeface="Comic Sans MS" pitchFamily="66" charset="0"/>
              </a:rPr>
              <a:t> </a:t>
            </a:r>
          </a:p>
          <a:p>
            <a:endParaRPr lang="it-IT" sz="8600" b="1" i="1" dirty="0" smtClean="0">
              <a:solidFill>
                <a:srgbClr val="2A1AF8"/>
              </a:solidFill>
              <a:latin typeface="Comic Sans MS" pitchFamily="66" charset="0"/>
            </a:endParaRPr>
          </a:p>
          <a:p>
            <a:endParaRPr lang="it-IT" dirty="0">
              <a:solidFill>
                <a:srgbClr val="2A1AF8"/>
              </a:solidFill>
            </a:endParaRPr>
          </a:p>
          <a:p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5643570" y="2000240"/>
            <a:ext cx="292892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it-IT" sz="3200" b="1" i="1" dirty="0" smtClean="0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</a:rPr>
              <a:t>2^ metafora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it-IT" sz="3200" b="1" i="1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Il filo nel labirinto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it-IT" sz="3200" b="1" i="1" dirty="0" smtClean="0">
              <a:solidFill>
                <a:srgbClr val="FF0000"/>
              </a:solidFill>
              <a:latin typeface="Comic Sans MS" pitchFamily="66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it-IT" sz="3200" b="1" i="1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La ricerca rischiarata dalla cura</a:t>
            </a:r>
            <a:endParaRPr lang="it-IT" sz="3200" b="1" i="1" dirty="0" smtClean="0">
              <a:solidFill>
                <a:srgbClr val="FF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pic>
        <p:nvPicPr>
          <p:cNvPr id="41986" name="Picture 2" descr="Risultati immagini per nicoletta cos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714488"/>
            <a:ext cx="4773615" cy="410978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28662" y="285728"/>
            <a:ext cx="7772400" cy="94138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chemeClr val="bg1">
                <a:lumMod val="65000"/>
              </a:schemeClr>
            </a:solidFill>
          </a:ln>
        </p:spPr>
        <p:txBody>
          <a:bodyPr>
            <a:normAutofit/>
          </a:bodyPr>
          <a:lstStyle/>
          <a:p>
            <a:r>
              <a:rPr lang="it-IT" sz="3600" b="1" dirty="0" smtClean="0">
                <a:solidFill>
                  <a:srgbClr val="FF0000"/>
                </a:solidFill>
              </a:rPr>
              <a:t>Umanesimo, tre metafore narrative</a:t>
            </a:r>
            <a:endParaRPr lang="it-IT" sz="36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857752" y="1643050"/>
            <a:ext cx="3829032" cy="4786346"/>
          </a:xfrm>
        </p:spPr>
        <p:txBody>
          <a:bodyPr>
            <a:normAutofit/>
          </a:bodyPr>
          <a:lstStyle/>
          <a:p>
            <a:r>
              <a:rPr lang="it-IT" sz="8600" b="1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sz="8600" b="1" i="1" dirty="0" smtClean="0">
                <a:solidFill>
                  <a:srgbClr val="2A1AF8"/>
                </a:solidFill>
                <a:latin typeface="Comic Sans MS" pitchFamily="66" charset="0"/>
              </a:rPr>
              <a:t> </a:t>
            </a:r>
          </a:p>
          <a:p>
            <a:endParaRPr lang="it-IT" sz="8600" b="1" i="1" dirty="0" smtClean="0">
              <a:solidFill>
                <a:srgbClr val="2A1AF8"/>
              </a:solidFill>
              <a:latin typeface="Comic Sans MS" pitchFamily="66" charset="0"/>
            </a:endParaRPr>
          </a:p>
          <a:p>
            <a:endParaRPr lang="it-IT" dirty="0">
              <a:solidFill>
                <a:srgbClr val="2A1AF8"/>
              </a:solidFill>
            </a:endParaRPr>
          </a:p>
          <a:p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4786314" y="1357298"/>
            <a:ext cx="392905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it-IT" sz="3200" b="1" i="1" dirty="0" smtClean="0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</a:rPr>
              <a:t>2^ metafora</a:t>
            </a:r>
            <a:endParaRPr lang="it-IT" sz="2400" b="1" i="1" dirty="0" smtClean="0">
              <a:solidFill>
                <a:srgbClr val="00B050"/>
              </a:solidFill>
              <a:latin typeface="Comic Sans MS" pitchFamily="66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it-IT" sz="2000" b="1" i="1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L’universo che altri chiama la biblioteca, si compone d’un numero indefinito e forse infinito di gallerie esagonali con vasti pozzi di ventilazione nel mezzo bardati di basse ringhiere. Come tutti gli uomini della biblioteca in gioventù io ho viaggiato: ho peregrinato in cerca di un libro, forse il catalogo dei cataloghi. </a:t>
            </a:r>
            <a:r>
              <a:rPr lang="it-IT" sz="2000" b="1" i="1" dirty="0" smtClean="0">
                <a:solidFill>
                  <a:srgbClr val="2A1AF8"/>
                </a:solidFill>
                <a:latin typeface="Comic Sans MS" pitchFamily="66" charset="0"/>
                <a:cs typeface="Times New Roman" pitchFamily="18" charset="0"/>
              </a:rPr>
              <a:t>Borges La biblioteca di Babele in Finzioni</a:t>
            </a:r>
          </a:p>
        </p:txBody>
      </p:sp>
      <p:pic>
        <p:nvPicPr>
          <p:cNvPr id="41986" name="Picture 2" descr="Risultati immagini per nicoletta cos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7" y="1714488"/>
            <a:ext cx="3982896" cy="435771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28662" y="285728"/>
            <a:ext cx="7772400" cy="94138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chemeClr val="bg1">
                <a:lumMod val="65000"/>
              </a:schemeClr>
            </a:solidFill>
          </a:ln>
        </p:spPr>
        <p:txBody>
          <a:bodyPr>
            <a:normAutofit/>
          </a:bodyPr>
          <a:lstStyle/>
          <a:p>
            <a:r>
              <a:rPr lang="it-IT" sz="3600" b="1" dirty="0" smtClean="0">
                <a:solidFill>
                  <a:srgbClr val="FF0000"/>
                </a:solidFill>
              </a:rPr>
              <a:t>Umanesimo, tre metafore narrative</a:t>
            </a:r>
            <a:endParaRPr lang="it-IT" sz="36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857752" y="1643050"/>
            <a:ext cx="3829032" cy="4786346"/>
          </a:xfrm>
        </p:spPr>
        <p:txBody>
          <a:bodyPr>
            <a:normAutofit/>
          </a:bodyPr>
          <a:lstStyle/>
          <a:p>
            <a:r>
              <a:rPr lang="it-IT" sz="8600" b="1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sz="8600" b="1" i="1" dirty="0" smtClean="0">
                <a:solidFill>
                  <a:srgbClr val="2A1AF8"/>
                </a:solidFill>
                <a:latin typeface="Comic Sans MS" pitchFamily="66" charset="0"/>
              </a:rPr>
              <a:t> </a:t>
            </a:r>
          </a:p>
          <a:p>
            <a:endParaRPr lang="it-IT" sz="8600" b="1" i="1" dirty="0" smtClean="0">
              <a:solidFill>
                <a:srgbClr val="2A1AF8"/>
              </a:solidFill>
              <a:latin typeface="Comic Sans MS" pitchFamily="66" charset="0"/>
            </a:endParaRPr>
          </a:p>
          <a:p>
            <a:endParaRPr lang="it-IT" dirty="0">
              <a:solidFill>
                <a:srgbClr val="2A1AF8"/>
              </a:solidFill>
            </a:endParaRPr>
          </a:p>
          <a:p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4786314" y="1357298"/>
            <a:ext cx="392905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it-IT" sz="3200" b="1" i="1" dirty="0" smtClean="0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</a:rPr>
              <a:t>2^ metafora</a:t>
            </a:r>
            <a:endParaRPr lang="it-IT" sz="2400" b="1" i="1" dirty="0" smtClean="0">
              <a:solidFill>
                <a:srgbClr val="00B050"/>
              </a:solidFill>
              <a:latin typeface="Comic Sans MS" pitchFamily="66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it-IT" sz="3200" b="1" i="1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La furbizia di Teseo, la cura amorosa di Arianna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it-IT" sz="3200" b="1" i="1" dirty="0" smtClean="0">
              <a:solidFill>
                <a:srgbClr val="FF0000"/>
              </a:solidFill>
              <a:latin typeface="Comic Sans MS" pitchFamily="66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it-IT" sz="3200" b="1" i="1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La relazione nella libertà</a:t>
            </a:r>
            <a:endParaRPr lang="it-IT" sz="3200" b="1" i="1" dirty="0" smtClean="0">
              <a:solidFill>
                <a:srgbClr val="2A1AF8"/>
              </a:solidFill>
              <a:latin typeface="Comic Sans MS" pitchFamily="66" charset="0"/>
              <a:cs typeface="Times New Roman" pitchFamily="18" charset="0"/>
            </a:endParaRPr>
          </a:p>
        </p:txBody>
      </p:sp>
      <p:pic>
        <p:nvPicPr>
          <p:cNvPr id="41986" name="Picture 2" descr="Risultati immagini per nicoletta cos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7" y="1714488"/>
            <a:ext cx="3982896" cy="435771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28662" y="285728"/>
            <a:ext cx="7772400" cy="94138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chemeClr val="bg1">
                <a:lumMod val="65000"/>
              </a:schemeClr>
            </a:solidFill>
          </a:ln>
        </p:spPr>
        <p:txBody>
          <a:bodyPr>
            <a:normAutofit/>
          </a:bodyPr>
          <a:lstStyle/>
          <a:p>
            <a:r>
              <a:rPr lang="it-IT" sz="3600" b="1" dirty="0" smtClean="0">
                <a:solidFill>
                  <a:srgbClr val="FF0000"/>
                </a:solidFill>
              </a:rPr>
              <a:t>Umanesimo, tre metafore narrative</a:t>
            </a:r>
            <a:endParaRPr lang="it-IT" sz="36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857752" y="1643050"/>
            <a:ext cx="3829032" cy="4786346"/>
          </a:xfrm>
        </p:spPr>
        <p:txBody>
          <a:bodyPr>
            <a:normAutofit/>
          </a:bodyPr>
          <a:lstStyle/>
          <a:p>
            <a:r>
              <a:rPr lang="it-IT" sz="8600" b="1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sz="8600" b="1" i="1" dirty="0" smtClean="0">
                <a:solidFill>
                  <a:srgbClr val="2A1AF8"/>
                </a:solidFill>
                <a:latin typeface="Comic Sans MS" pitchFamily="66" charset="0"/>
              </a:rPr>
              <a:t> </a:t>
            </a:r>
          </a:p>
          <a:p>
            <a:endParaRPr lang="it-IT" sz="8600" b="1" i="1" dirty="0" smtClean="0">
              <a:solidFill>
                <a:srgbClr val="2A1AF8"/>
              </a:solidFill>
              <a:latin typeface="Comic Sans MS" pitchFamily="66" charset="0"/>
            </a:endParaRPr>
          </a:p>
          <a:p>
            <a:endParaRPr lang="it-IT" dirty="0">
              <a:solidFill>
                <a:srgbClr val="2A1AF8"/>
              </a:solidFill>
            </a:endParaRPr>
          </a:p>
          <a:p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4786314" y="1357298"/>
            <a:ext cx="39290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it-IT" sz="3200" b="1" i="1" dirty="0" smtClean="0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</a:rPr>
              <a:t>2^ metafora</a:t>
            </a:r>
            <a:endParaRPr lang="it-IT" sz="2400" b="1" i="1" dirty="0" smtClean="0">
              <a:solidFill>
                <a:srgbClr val="00B050"/>
              </a:solidFill>
              <a:latin typeface="Comic Sans MS" pitchFamily="66" charset="0"/>
              <a:cs typeface="Times New Roman" pitchFamily="18" charset="0"/>
            </a:endParaRPr>
          </a:p>
        </p:txBody>
      </p:sp>
      <p:pic>
        <p:nvPicPr>
          <p:cNvPr id="41986" name="Picture 2" descr="Risultati immagini per nicoletta cos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357430"/>
            <a:ext cx="3460549" cy="3286148"/>
          </a:xfrm>
          <a:prstGeom prst="rect">
            <a:avLst/>
          </a:prstGeom>
          <a:noFill/>
        </p:spPr>
      </p:pic>
      <p:sp>
        <p:nvSpPr>
          <p:cNvPr id="6" name="Rettangolo 5"/>
          <p:cNvSpPr/>
          <p:nvPr/>
        </p:nvSpPr>
        <p:spPr>
          <a:xfrm>
            <a:off x="4643438" y="2357430"/>
            <a:ext cx="4214842" cy="353943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it-IT" sz="3200" b="1" i="1" dirty="0">
                <a:solidFill>
                  <a:srgbClr val="FF0000"/>
                </a:solidFill>
              </a:rPr>
              <a:t>Ma tu senz'essere costretto da nessuna limitazione, potrai determinarla da te medesimo, secondo quell'arbitrio che ho posto nelle tue mani. </a:t>
            </a:r>
            <a:endParaRPr kumimoji="0" lang="it-IT" sz="32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28662" y="285728"/>
            <a:ext cx="7772400" cy="94138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chemeClr val="bg1">
                <a:lumMod val="65000"/>
              </a:schemeClr>
            </a:solidFill>
          </a:ln>
        </p:spPr>
        <p:txBody>
          <a:bodyPr>
            <a:normAutofit/>
          </a:bodyPr>
          <a:lstStyle/>
          <a:p>
            <a:r>
              <a:rPr lang="it-IT" sz="3600" b="1" dirty="0" smtClean="0">
                <a:solidFill>
                  <a:srgbClr val="FF0000"/>
                </a:solidFill>
              </a:rPr>
              <a:t>Umanesimo, tre metafore narrative</a:t>
            </a:r>
            <a:endParaRPr lang="it-IT" sz="36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857752" y="1643050"/>
            <a:ext cx="3829032" cy="4786346"/>
          </a:xfrm>
        </p:spPr>
        <p:txBody>
          <a:bodyPr>
            <a:normAutofit/>
          </a:bodyPr>
          <a:lstStyle/>
          <a:p>
            <a:r>
              <a:rPr lang="it-IT" sz="8600" b="1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sz="8600" b="1" i="1" dirty="0" smtClean="0">
                <a:solidFill>
                  <a:srgbClr val="2A1AF8"/>
                </a:solidFill>
                <a:latin typeface="Comic Sans MS" pitchFamily="66" charset="0"/>
              </a:rPr>
              <a:t> </a:t>
            </a:r>
          </a:p>
          <a:p>
            <a:endParaRPr lang="it-IT" sz="8600" b="1" i="1" dirty="0" smtClean="0">
              <a:solidFill>
                <a:srgbClr val="2A1AF8"/>
              </a:solidFill>
              <a:latin typeface="Comic Sans MS" pitchFamily="66" charset="0"/>
            </a:endParaRPr>
          </a:p>
          <a:p>
            <a:endParaRPr lang="it-IT" dirty="0">
              <a:solidFill>
                <a:srgbClr val="2A1AF8"/>
              </a:solidFill>
            </a:endParaRPr>
          </a:p>
          <a:p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4786314" y="1357298"/>
            <a:ext cx="39290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it-IT" sz="3200" b="1" i="1" dirty="0" smtClean="0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</a:rPr>
              <a:t>2^ metafora</a:t>
            </a:r>
            <a:endParaRPr lang="it-IT" sz="2400" b="1" i="1" dirty="0" smtClean="0">
              <a:solidFill>
                <a:srgbClr val="00B050"/>
              </a:solidFill>
              <a:latin typeface="Comic Sans MS" pitchFamily="66" charset="0"/>
              <a:cs typeface="Times New Roman" pitchFamily="18" charset="0"/>
            </a:endParaRPr>
          </a:p>
        </p:txBody>
      </p:sp>
      <p:pic>
        <p:nvPicPr>
          <p:cNvPr id="41986" name="Picture 2" descr="Risultati immagini per nicoletta cos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357430"/>
            <a:ext cx="3460549" cy="3286148"/>
          </a:xfrm>
          <a:prstGeom prst="rect">
            <a:avLst/>
          </a:prstGeom>
          <a:noFill/>
        </p:spPr>
      </p:pic>
      <p:sp>
        <p:nvSpPr>
          <p:cNvPr id="6" name="Rettangolo 5"/>
          <p:cNvSpPr/>
          <p:nvPr/>
        </p:nvSpPr>
        <p:spPr>
          <a:xfrm>
            <a:off x="4643438" y="2357430"/>
            <a:ext cx="4214842" cy="403187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it-IT" sz="3200" b="1" i="1" dirty="0" smtClean="0">
                <a:solidFill>
                  <a:srgbClr val="FF0000"/>
                </a:solidFill>
              </a:rPr>
              <a:t>Ma</a:t>
            </a:r>
            <a:r>
              <a:rPr lang="it-IT" sz="3200" b="1" i="1" dirty="0" smtClean="0">
                <a:solidFill>
                  <a:srgbClr val="FF0000"/>
                </a:solidFill>
              </a:rPr>
              <a:t>ritain: la ricerca della verità, caratteristica della visione agostiniana, si coniuga con la costruzione civile della comunità (umanesimo integrale)</a:t>
            </a:r>
            <a:r>
              <a:rPr lang="it-IT" sz="3200" b="1" i="1" dirty="0" smtClean="0">
                <a:solidFill>
                  <a:srgbClr val="FF0000"/>
                </a:solidFill>
              </a:rPr>
              <a:t> </a:t>
            </a:r>
            <a:endParaRPr kumimoji="0" lang="it-IT" sz="32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28662" y="285728"/>
            <a:ext cx="7772400" cy="94138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chemeClr val="bg1">
                <a:lumMod val="65000"/>
              </a:schemeClr>
            </a:solidFill>
          </a:ln>
        </p:spPr>
        <p:txBody>
          <a:bodyPr>
            <a:normAutofit/>
          </a:bodyPr>
          <a:lstStyle/>
          <a:p>
            <a:r>
              <a:rPr lang="it-IT" sz="3600" b="1" dirty="0" smtClean="0">
                <a:solidFill>
                  <a:srgbClr val="FF0000"/>
                </a:solidFill>
              </a:rPr>
              <a:t>Umanesimo, tre metafore narrative</a:t>
            </a:r>
            <a:endParaRPr lang="it-IT" sz="36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857752" y="1643050"/>
            <a:ext cx="3829032" cy="4786346"/>
          </a:xfrm>
        </p:spPr>
        <p:txBody>
          <a:bodyPr>
            <a:normAutofit/>
          </a:bodyPr>
          <a:lstStyle/>
          <a:p>
            <a:r>
              <a:rPr lang="it-IT" sz="8600" b="1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sz="8600" b="1" i="1" dirty="0" smtClean="0">
                <a:solidFill>
                  <a:srgbClr val="2A1AF8"/>
                </a:solidFill>
                <a:latin typeface="Comic Sans MS" pitchFamily="66" charset="0"/>
              </a:rPr>
              <a:t> </a:t>
            </a:r>
          </a:p>
          <a:p>
            <a:endParaRPr lang="it-IT" sz="8600" b="1" i="1" dirty="0" smtClean="0">
              <a:solidFill>
                <a:srgbClr val="2A1AF8"/>
              </a:solidFill>
              <a:latin typeface="Comic Sans MS" pitchFamily="66" charset="0"/>
            </a:endParaRPr>
          </a:p>
          <a:p>
            <a:endParaRPr lang="it-IT" dirty="0">
              <a:solidFill>
                <a:srgbClr val="2A1AF8"/>
              </a:solidFill>
            </a:endParaRPr>
          </a:p>
          <a:p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4786314" y="1357298"/>
            <a:ext cx="39290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it-IT" sz="3200" b="1" i="1" dirty="0" smtClean="0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</a:rPr>
              <a:t>2^ metafora</a:t>
            </a:r>
            <a:endParaRPr lang="it-IT" sz="2400" b="1" i="1" dirty="0" smtClean="0">
              <a:solidFill>
                <a:srgbClr val="00B050"/>
              </a:solidFill>
              <a:latin typeface="Comic Sans MS" pitchFamily="66" charset="0"/>
              <a:cs typeface="Times New Roman" pitchFamily="18" charset="0"/>
            </a:endParaRPr>
          </a:p>
        </p:txBody>
      </p:sp>
      <p:pic>
        <p:nvPicPr>
          <p:cNvPr id="41986" name="Picture 2" descr="Risultati immagini per nicoletta cos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357430"/>
            <a:ext cx="3460549" cy="3286148"/>
          </a:xfrm>
          <a:prstGeom prst="rect">
            <a:avLst/>
          </a:prstGeom>
          <a:noFill/>
        </p:spPr>
      </p:pic>
      <p:sp>
        <p:nvSpPr>
          <p:cNvPr id="6" name="Rettangolo 5"/>
          <p:cNvSpPr/>
          <p:nvPr/>
        </p:nvSpPr>
        <p:spPr>
          <a:xfrm>
            <a:off x="4643438" y="2357430"/>
            <a:ext cx="4214842" cy="156966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it-IT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Echi</a:t>
            </a:r>
            <a:r>
              <a:rPr kumimoji="0" lang="it-IT" sz="3200" b="1" i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di San Paolo in Maritain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it-IT" sz="32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4857752" y="3929066"/>
            <a:ext cx="37147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i="1" dirty="0" smtClean="0">
                <a:solidFill>
                  <a:srgbClr val="00B050"/>
                </a:solidFill>
              </a:rPr>
              <a:t>Se anche parlassi le lingue degli uomini e degli angeli, ma non avessi la carità, sono come un bronzo che risuona o un cembalo che tintinna.</a:t>
            </a:r>
            <a:endParaRPr lang="it-IT" sz="2400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28662" y="285728"/>
            <a:ext cx="7772400" cy="94138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chemeClr val="bg1">
                <a:lumMod val="65000"/>
              </a:schemeClr>
            </a:solidFill>
          </a:ln>
        </p:spPr>
        <p:txBody>
          <a:bodyPr>
            <a:normAutofit/>
          </a:bodyPr>
          <a:lstStyle/>
          <a:p>
            <a:r>
              <a:rPr lang="it-IT" sz="3600" b="1" dirty="0" smtClean="0">
                <a:solidFill>
                  <a:srgbClr val="FF0000"/>
                </a:solidFill>
              </a:rPr>
              <a:t>Umanesimo, tre metafore narrative</a:t>
            </a:r>
            <a:endParaRPr lang="it-IT" sz="36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286248" y="1643050"/>
            <a:ext cx="4400536" cy="4786346"/>
          </a:xfrm>
        </p:spPr>
        <p:txBody>
          <a:bodyPr>
            <a:normAutofit fontScale="25000" lnSpcReduction="20000"/>
          </a:bodyPr>
          <a:lstStyle/>
          <a:p>
            <a:r>
              <a:rPr lang="it-IT" sz="12800" b="1" dirty="0" smtClean="0">
                <a:solidFill>
                  <a:srgbClr val="2A1AF8"/>
                </a:solidFill>
                <a:latin typeface="Comic Sans MS" pitchFamily="66" charset="0"/>
              </a:rPr>
              <a:t>I confini della questione</a:t>
            </a:r>
          </a:p>
          <a:p>
            <a:r>
              <a:rPr lang="it-IT" sz="9800" b="1" dirty="0" smtClean="0">
                <a:solidFill>
                  <a:srgbClr val="2A1AF8"/>
                </a:solidFill>
                <a:latin typeface="Comic Sans MS" pitchFamily="66" charset="0"/>
              </a:rPr>
              <a:t>Modelli</a:t>
            </a:r>
          </a:p>
          <a:p>
            <a:pPr algn="l"/>
            <a:r>
              <a:rPr lang="it-IT" sz="9800" b="1" dirty="0" smtClean="0">
                <a:solidFill>
                  <a:srgbClr val="FF0000"/>
                </a:solidFill>
                <a:latin typeface="Comic Sans MS" pitchFamily="66" charset="0"/>
              </a:rPr>
              <a:t>Idealistico</a:t>
            </a:r>
          </a:p>
          <a:p>
            <a:pPr algn="l"/>
            <a:r>
              <a:rPr lang="it-IT" sz="9800" b="1" dirty="0" smtClean="0">
                <a:solidFill>
                  <a:srgbClr val="FF0000"/>
                </a:solidFill>
                <a:latin typeface="Comic Sans MS" pitchFamily="66" charset="0"/>
              </a:rPr>
              <a:t>Realistico</a:t>
            </a:r>
          </a:p>
          <a:p>
            <a:pPr algn="l"/>
            <a:r>
              <a:rPr lang="it-IT" sz="9800" b="1" dirty="0" smtClean="0">
                <a:solidFill>
                  <a:srgbClr val="FF0000"/>
                </a:solidFill>
                <a:latin typeface="Comic Sans MS" pitchFamily="66" charset="0"/>
              </a:rPr>
              <a:t>Sensistico e meccanicistico</a:t>
            </a:r>
          </a:p>
          <a:p>
            <a:pPr algn="l"/>
            <a:r>
              <a:rPr lang="it-IT" sz="9800" b="1" dirty="0" smtClean="0">
                <a:solidFill>
                  <a:srgbClr val="FF0000"/>
                </a:solidFill>
                <a:latin typeface="Comic Sans MS" pitchFamily="66" charset="0"/>
              </a:rPr>
              <a:t>Spiritualistico</a:t>
            </a:r>
          </a:p>
          <a:p>
            <a:pPr algn="l"/>
            <a:r>
              <a:rPr lang="it-IT" sz="9800" b="1" dirty="0" smtClean="0">
                <a:solidFill>
                  <a:srgbClr val="FF0000"/>
                </a:solidFill>
                <a:latin typeface="Comic Sans MS" pitchFamily="66" charset="0"/>
              </a:rPr>
              <a:t>Collettivistico</a:t>
            </a:r>
          </a:p>
          <a:p>
            <a:pPr algn="l"/>
            <a:r>
              <a:rPr lang="it-IT" sz="9800" b="1" dirty="0" smtClean="0">
                <a:solidFill>
                  <a:srgbClr val="FF0000"/>
                </a:solidFill>
                <a:latin typeface="Comic Sans MS" pitchFamily="66" charset="0"/>
              </a:rPr>
              <a:t>Personalistico</a:t>
            </a:r>
          </a:p>
          <a:p>
            <a:pPr algn="l"/>
            <a:r>
              <a:rPr lang="it-IT" sz="9800" b="1" dirty="0" smtClean="0">
                <a:solidFill>
                  <a:srgbClr val="FF0000"/>
                </a:solidFill>
                <a:latin typeface="Comic Sans MS" pitchFamily="66" charset="0"/>
              </a:rPr>
              <a:t>Sociolinguistico</a:t>
            </a:r>
          </a:p>
          <a:p>
            <a:pPr algn="l"/>
            <a:r>
              <a:rPr lang="it-IT" sz="9800" b="1" dirty="0" smtClean="0">
                <a:solidFill>
                  <a:srgbClr val="FF0000"/>
                </a:solidFill>
                <a:latin typeface="Comic Sans MS" pitchFamily="66" charset="0"/>
              </a:rPr>
              <a:t>informatico</a:t>
            </a:r>
          </a:p>
          <a:p>
            <a:pPr algn="l"/>
            <a:r>
              <a:rPr lang="it-IT" sz="98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</a:p>
          <a:p>
            <a:endParaRPr lang="it-IT" sz="9800" b="1" dirty="0" smtClean="0">
              <a:solidFill>
                <a:srgbClr val="2A1AF8"/>
              </a:solidFill>
              <a:latin typeface="Comic Sans MS" pitchFamily="66" charset="0"/>
            </a:endParaRPr>
          </a:p>
          <a:p>
            <a:endParaRPr lang="it-IT" dirty="0">
              <a:solidFill>
                <a:srgbClr val="2A1AF8"/>
              </a:solidFill>
            </a:endParaRPr>
          </a:p>
          <a:p>
            <a:endParaRPr lang="it-IT" dirty="0"/>
          </a:p>
        </p:txBody>
      </p:sp>
      <p:pic>
        <p:nvPicPr>
          <p:cNvPr id="18434" name="Picture 2" descr="Risultati immagini per gatti nicoletta cos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786058"/>
            <a:ext cx="3643338" cy="335301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28662" y="285728"/>
            <a:ext cx="7772400" cy="94138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chemeClr val="bg1">
                <a:lumMod val="65000"/>
              </a:schemeClr>
            </a:solidFill>
          </a:ln>
        </p:spPr>
        <p:txBody>
          <a:bodyPr>
            <a:normAutofit/>
          </a:bodyPr>
          <a:lstStyle/>
          <a:p>
            <a:r>
              <a:rPr lang="it-IT" sz="3600" b="1" dirty="0" smtClean="0">
                <a:solidFill>
                  <a:srgbClr val="FF0000"/>
                </a:solidFill>
              </a:rPr>
              <a:t>Umanesimo, tre metafore narrative</a:t>
            </a:r>
            <a:endParaRPr lang="it-IT" sz="36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857752" y="1643050"/>
            <a:ext cx="3829032" cy="4786346"/>
          </a:xfrm>
        </p:spPr>
        <p:txBody>
          <a:bodyPr>
            <a:normAutofit/>
          </a:bodyPr>
          <a:lstStyle/>
          <a:p>
            <a:r>
              <a:rPr lang="it-IT" sz="8600" b="1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sz="8600" b="1" i="1" dirty="0" smtClean="0">
                <a:solidFill>
                  <a:srgbClr val="2A1AF8"/>
                </a:solidFill>
                <a:latin typeface="Comic Sans MS" pitchFamily="66" charset="0"/>
              </a:rPr>
              <a:t> </a:t>
            </a:r>
          </a:p>
          <a:p>
            <a:endParaRPr lang="it-IT" sz="8600" b="1" i="1" dirty="0" smtClean="0">
              <a:solidFill>
                <a:srgbClr val="2A1AF8"/>
              </a:solidFill>
              <a:latin typeface="Comic Sans MS" pitchFamily="66" charset="0"/>
            </a:endParaRPr>
          </a:p>
          <a:p>
            <a:endParaRPr lang="it-IT" dirty="0">
              <a:solidFill>
                <a:srgbClr val="2A1AF8"/>
              </a:solidFill>
            </a:endParaRPr>
          </a:p>
          <a:p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4786314" y="1357298"/>
            <a:ext cx="39290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it-IT" sz="3200" b="1" i="1" dirty="0" smtClean="0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</a:rPr>
              <a:t>2^ metafora</a:t>
            </a:r>
            <a:endParaRPr lang="it-IT" sz="2400" b="1" i="1" dirty="0" smtClean="0">
              <a:solidFill>
                <a:srgbClr val="00B050"/>
              </a:solidFill>
              <a:latin typeface="Comic Sans MS" pitchFamily="66" charset="0"/>
              <a:cs typeface="Times New Roman" pitchFamily="18" charset="0"/>
            </a:endParaRPr>
          </a:p>
        </p:txBody>
      </p:sp>
      <p:pic>
        <p:nvPicPr>
          <p:cNvPr id="41986" name="Picture 2" descr="Risultati immagini per nicoletta cos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357430"/>
            <a:ext cx="3460549" cy="3286148"/>
          </a:xfrm>
          <a:prstGeom prst="rect">
            <a:avLst/>
          </a:prstGeom>
          <a:noFill/>
        </p:spPr>
      </p:pic>
      <p:sp>
        <p:nvSpPr>
          <p:cNvPr id="6" name="Rettangolo 5"/>
          <p:cNvSpPr/>
          <p:nvPr/>
        </p:nvSpPr>
        <p:spPr>
          <a:xfrm>
            <a:off x="4643438" y="2000240"/>
            <a:ext cx="4214842" cy="107721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it-IT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Sartre e Heidegger</a:t>
            </a:r>
            <a:endParaRPr kumimoji="0" lang="it-IT" sz="3200" b="1" i="1" u="none" strike="noStrike" cap="none" normalizeH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it-IT" sz="32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4786314" y="3286124"/>
            <a:ext cx="37147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i="1" dirty="0" smtClean="0">
                <a:solidFill>
                  <a:srgbClr val="00B050"/>
                </a:solidFill>
              </a:rPr>
              <a:t>esistenzialismo come umanismo (</a:t>
            </a:r>
            <a:r>
              <a:rPr lang="it-IT" sz="2400" b="1" i="1" dirty="0" smtClean="0">
                <a:solidFill>
                  <a:srgbClr val="00B050"/>
                </a:solidFill>
              </a:rPr>
              <a:t>S</a:t>
            </a:r>
            <a:r>
              <a:rPr lang="it-IT" sz="2400" b="1" i="1" dirty="0" smtClean="0">
                <a:solidFill>
                  <a:srgbClr val="00B050"/>
                </a:solidFill>
              </a:rPr>
              <a:t>artre)</a:t>
            </a:r>
          </a:p>
          <a:p>
            <a:r>
              <a:rPr lang="it-IT" sz="2400" b="1" i="1" dirty="0" smtClean="0">
                <a:solidFill>
                  <a:srgbClr val="2A1AF8"/>
                </a:solidFill>
              </a:rPr>
              <a:t>L’uomo deve inventare l’uomo</a:t>
            </a:r>
          </a:p>
          <a:p>
            <a:r>
              <a:rPr lang="it-IT" sz="2400" b="1" i="1" dirty="0" smtClean="0">
                <a:solidFill>
                  <a:srgbClr val="00B050"/>
                </a:solidFill>
              </a:rPr>
              <a:t>Lettera sull’umanismo (Heidegger) </a:t>
            </a:r>
            <a:r>
              <a:rPr lang="it-IT" sz="2400" b="1" i="1" dirty="0" smtClean="0">
                <a:solidFill>
                  <a:srgbClr val="2A1AF8"/>
                </a:solidFill>
              </a:rPr>
              <a:t>l</a:t>
            </a:r>
          </a:p>
          <a:p>
            <a:r>
              <a:rPr lang="it-IT" sz="2400" b="1" i="1" dirty="0" smtClean="0">
                <a:solidFill>
                  <a:srgbClr val="2A1AF8"/>
                </a:solidFill>
              </a:rPr>
              <a:t>’agire è un portare a compimento</a:t>
            </a:r>
            <a:endParaRPr lang="it-IT" sz="2400" i="1" dirty="0">
              <a:solidFill>
                <a:srgbClr val="2A1AF8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28662" y="285728"/>
            <a:ext cx="7772400" cy="94138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chemeClr val="bg1">
                <a:lumMod val="65000"/>
              </a:schemeClr>
            </a:solidFill>
          </a:ln>
        </p:spPr>
        <p:txBody>
          <a:bodyPr>
            <a:normAutofit/>
          </a:bodyPr>
          <a:lstStyle/>
          <a:p>
            <a:r>
              <a:rPr lang="it-IT" sz="3600" b="1" dirty="0" smtClean="0">
                <a:solidFill>
                  <a:srgbClr val="FF0000"/>
                </a:solidFill>
              </a:rPr>
              <a:t>Umanesimo, tre metafore narrative</a:t>
            </a:r>
            <a:endParaRPr lang="it-IT" sz="36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857752" y="1643050"/>
            <a:ext cx="3829032" cy="4786346"/>
          </a:xfrm>
        </p:spPr>
        <p:txBody>
          <a:bodyPr>
            <a:normAutofit/>
          </a:bodyPr>
          <a:lstStyle/>
          <a:p>
            <a:r>
              <a:rPr lang="it-IT" sz="8600" b="1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sz="8600" b="1" i="1" dirty="0" smtClean="0">
                <a:solidFill>
                  <a:srgbClr val="2A1AF8"/>
                </a:solidFill>
                <a:latin typeface="Comic Sans MS" pitchFamily="66" charset="0"/>
              </a:rPr>
              <a:t> </a:t>
            </a:r>
          </a:p>
          <a:p>
            <a:endParaRPr lang="it-IT" sz="8600" b="1" i="1" dirty="0" smtClean="0">
              <a:solidFill>
                <a:srgbClr val="2A1AF8"/>
              </a:solidFill>
              <a:latin typeface="Comic Sans MS" pitchFamily="66" charset="0"/>
            </a:endParaRPr>
          </a:p>
          <a:p>
            <a:endParaRPr lang="it-IT" dirty="0">
              <a:solidFill>
                <a:srgbClr val="2A1AF8"/>
              </a:solidFill>
            </a:endParaRPr>
          </a:p>
          <a:p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4786314" y="1357298"/>
            <a:ext cx="39290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it-IT" sz="3200" b="1" i="1" dirty="0" smtClean="0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</a:rPr>
              <a:t>3</a:t>
            </a:r>
            <a:r>
              <a:rPr lang="it-IT" sz="3200" b="1" i="1" dirty="0" smtClean="0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</a:rPr>
              <a:t>^ metafora</a:t>
            </a:r>
            <a:endParaRPr lang="it-IT" sz="2400" b="1" i="1" dirty="0" smtClean="0">
              <a:solidFill>
                <a:srgbClr val="00B05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4643438" y="2000240"/>
            <a:ext cx="4214842" cy="206210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it-IT" sz="3200" b="1" i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Achille e la tartaruga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it-IT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Appuntamento su internet</a:t>
            </a:r>
            <a:endParaRPr kumimoji="0" lang="it-IT" sz="3200" b="1" i="1" u="none" strike="noStrike" cap="none" normalizeH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it-IT" sz="32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4714876" y="4643446"/>
            <a:ext cx="37147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i="1" dirty="0" smtClean="0">
                <a:solidFill>
                  <a:srgbClr val="00B050"/>
                </a:solidFill>
              </a:rPr>
              <a:t>In che modo possiamo parlare di internet nei nuovi panorami della tecnologia e della cultura dei social digitali?</a:t>
            </a:r>
          </a:p>
        </p:txBody>
      </p:sp>
      <p:pic>
        <p:nvPicPr>
          <p:cNvPr id="47106" name="Picture 2" descr="Risultati immagini per nicoletta cos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3116"/>
            <a:ext cx="3579302" cy="350046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28662" y="285728"/>
            <a:ext cx="7772400" cy="94138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chemeClr val="bg1">
                <a:lumMod val="65000"/>
              </a:schemeClr>
            </a:solidFill>
          </a:ln>
        </p:spPr>
        <p:txBody>
          <a:bodyPr>
            <a:normAutofit/>
          </a:bodyPr>
          <a:lstStyle/>
          <a:p>
            <a:r>
              <a:rPr lang="it-IT" sz="3600" b="1" dirty="0" smtClean="0">
                <a:solidFill>
                  <a:srgbClr val="FF0000"/>
                </a:solidFill>
              </a:rPr>
              <a:t>Umanesimo, tre metafore narrative</a:t>
            </a:r>
            <a:endParaRPr lang="it-IT" sz="36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857752" y="1643050"/>
            <a:ext cx="3829032" cy="4786346"/>
          </a:xfrm>
        </p:spPr>
        <p:txBody>
          <a:bodyPr>
            <a:normAutofit/>
          </a:bodyPr>
          <a:lstStyle/>
          <a:p>
            <a:r>
              <a:rPr lang="it-IT" sz="8600" b="1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sz="8600" b="1" i="1" dirty="0" smtClean="0">
                <a:solidFill>
                  <a:srgbClr val="2A1AF8"/>
                </a:solidFill>
                <a:latin typeface="Comic Sans MS" pitchFamily="66" charset="0"/>
              </a:rPr>
              <a:t> </a:t>
            </a:r>
          </a:p>
          <a:p>
            <a:endParaRPr lang="it-IT" sz="8600" b="1" i="1" dirty="0" smtClean="0">
              <a:solidFill>
                <a:srgbClr val="2A1AF8"/>
              </a:solidFill>
              <a:latin typeface="Comic Sans MS" pitchFamily="66" charset="0"/>
            </a:endParaRPr>
          </a:p>
          <a:p>
            <a:endParaRPr lang="it-IT" dirty="0">
              <a:solidFill>
                <a:srgbClr val="2A1AF8"/>
              </a:solidFill>
            </a:endParaRPr>
          </a:p>
          <a:p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4786314" y="1357298"/>
            <a:ext cx="39290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it-IT" sz="3200" b="1" i="1" dirty="0" smtClean="0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</a:rPr>
              <a:t>3</a:t>
            </a:r>
            <a:r>
              <a:rPr lang="it-IT" sz="3200" b="1" i="1" dirty="0" smtClean="0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</a:rPr>
              <a:t>^ metafora</a:t>
            </a:r>
            <a:endParaRPr lang="it-IT" sz="2400" b="1" i="1" dirty="0" smtClean="0">
              <a:solidFill>
                <a:srgbClr val="00B05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4143372" y="2000241"/>
            <a:ext cx="4500594" cy="206210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it-IT" sz="3200" b="1" i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Achille e la tartaruga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it-IT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Appuntamento su internet</a:t>
            </a:r>
            <a:endParaRPr kumimoji="0" lang="it-IT" sz="3200" b="1" i="1" u="none" strike="noStrike" cap="none" normalizeH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it-IT" sz="32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4643438" y="4180344"/>
            <a:ext cx="37147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i="1" dirty="0" smtClean="0">
                <a:solidFill>
                  <a:srgbClr val="00B050"/>
                </a:solidFill>
              </a:rPr>
              <a:t>Comunicazione come dichiarazione</a:t>
            </a:r>
          </a:p>
          <a:p>
            <a:r>
              <a:rPr lang="it-IT" sz="2000" b="1" i="1" dirty="0" smtClean="0">
                <a:solidFill>
                  <a:srgbClr val="00B050"/>
                </a:solidFill>
              </a:rPr>
              <a:t>Relazione come visibilità di se stessi</a:t>
            </a:r>
          </a:p>
          <a:p>
            <a:r>
              <a:rPr lang="it-IT" sz="2000" b="1" i="1" dirty="0" smtClean="0">
                <a:solidFill>
                  <a:srgbClr val="00B050"/>
                </a:solidFill>
              </a:rPr>
              <a:t>Bisogno di sentire che siamo protagonisti di un luogo</a:t>
            </a:r>
          </a:p>
        </p:txBody>
      </p:sp>
      <p:pic>
        <p:nvPicPr>
          <p:cNvPr id="47106" name="Picture 2" descr="Risultati immagini per nicoletta cos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3116"/>
            <a:ext cx="3579302" cy="350046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28662" y="285728"/>
            <a:ext cx="7772400" cy="94138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chemeClr val="bg1">
                <a:lumMod val="65000"/>
              </a:schemeClr>
            </a:solidFill>
          </a:ln>
        </p:spPr>
        <p:txBody>
          <a:bodyPr>
            <a:normAutofit/>
          </a:bodyPr>
          <a:lstStyle/>
          <a:p>
            <a:r>
              <a:rPr lang="it-IT" sz="3600" b="1" dirty="0" smtClean="0">
                <a:solidFill>
                  <a:srgbClr val="FF0000"/>
                </a:solidFill>
              </a:rPr>
              <a:t>Umanesimo, tre metafore narrative</a:t>
            </a:r>
            <a:endParaRPr lang="it-IT" sz="3600" b="1" dirty="0">
              <a:solidFill>
                <a:srgbClr val="FF0000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4786314" y="1357298"/>
            <a:ext cx="39290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it-IT" sz="3200" b="1" i="1" dirty="0" smtClean="0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</a:rPr>
              <a:t>Pensare la scuola</a:t>
            </a:r>
            <a:endParaRPr lang="it-IT" sz="2400" b="1" i="1" dirty="0" smtClean="0">
              <a:solidFill>
                <a:srgbClr val="00B050"/>
              </a:solidFill>
              <a:latin typeface="Comic Sans MS" pitchFamily="66" charset="0"/>
              <a:cs typeface="Times New Roman" pitchFamily="18" charset="0"/>
            </a:endParaRPr>
          </a:p>
        </p:txBody>
      </p:sp>
      <p:pic>
        <p:nvPicPr>
          <p:cNvPr id="47106" name="Picture 2" descr="Risultati immagini per nicoletta cos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3116"/>
            <a:ext cx="3579302" cy="3500462"/>
          </a:xfrm>
          <a:prstGeom prst="rect">
            <a:avLst/>
          </a:prstGeom>
          <a:noFill/>
        </p:spPr>
      </p:pic>
      <p:sp>
        <p:nvSpPr>
          <p:cNvPr id="9" name="CasellaDiTesto 8"/>
          <p:cNvSpPr txBox="1"/>
          <p:nvPr/>
        </p:nvSpPr>
        <p:spPr>
          <a:xfrm>
            <a:off x="4143372" y="2143116"/>
            <a:ext cx="4214842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FF0000"/>
                </a:solidFill>
                <a:latin typeface="Comic Sans MS" pitchFamily="66" charset="0"/>
              </a:rPr>
              <a:t>Specchio e profezia</a:t>
            </a:r>
          </a:p>
          <a:p>
            <a:endParaRPr lang="it-IT" sz="2000" dirty="0" smtClean="0">
              <a:solidFill>
                <a:srgbClr val="2A1AF8"/>
              </a:solidFill>
              <a:latin typeface="Comic Sans MS" pitchFamily="66" charset="0"/>
            </a:endParaRPr>
          </a:p>
          <a:p>
            <a:r>
              <a:rPr lang="it-IT" sz="2000" dirty="0" smtClean="0">
                <a:solidFill>
                  <a:srgbClr val="2A1AF8"/>
                </a:solidFill>
                <a:latin typeface="Comic Sans MS" pitchFamily="66" charset="0"/>
              </a:rPr>
              <a:t>Entrare nella globalizzazione</a:t>
            </a:r>
          </a:p>
          <a:p>
            <a:r>
              <a:rPr lang="it-IT" sz="2000" dirty="0" smtClean="0">
                <a:solidFill>
                  <a:srgbClr val="2A1AF8"/>
                </a:solidFill>
                <a:latin typeface="Comic Sans MS" pitchFamily="66" charset="0"/>
              </a:rPr>
              <a:t>n</a:t>
            </a:r>
            <a:r>
              <a:rPr lang="it-IT" sz="2000" dirty="0" smtClean="0">
                <a:solidFill>
                  <a:srgbClr val="2A1AF8"/>
                </a:solidFill>
                <a:latin typeface="Comic Sans MS" pitchFamily="66" charset="0"/>
              </a:rPr>
              <a:t>ella semplificazione dei linguaggi</a:t>
            </a:r>
          </a:p>
          <a:p>
            <a:r>
              <a:rPr lang="it-IT" sz="2000" dirty="0" smtClean="0">
                <a:solidFill>
                  <a:srgbClr val="2A1AF8"/>
                </a:solidFill>
                <a:latin typeface="Comic Sans MS" pitchFamily="66" charset="0"/>
              </a:rPr>
              <a:t>Nella disperazione dell’insignificanza</a:t>
            </a:r>
          </a:p>
          <a:p>
            <a:r>
              <a:rPr lang="it-IT" sz="2000" dirty="0" smtClean="0">
                <a:solidFill>
                  <a:srgbClr val="2A1AF8"/>
                </a:solidFill>
                <a:latin typeface="Comic Sans MS" pitchFamily="66" charset="0"/>
              </a:rPr>
              <a:t>Con strumenti adeguati</a:t>
            </a:r>
          </a:p>
          <a:p>
            <a:r>
              <a:rPr lang="it-IT" sz="2000" dirty="0" smtClean="0">
                <a:solidFill>
                  <a:srgbClr val="2A1AF8"/>
                </a:solidFill>
                <a:latin typeface="Comic Sans MS" pitchFamily="66" charset="0"/>
              </a:rPr>
              <a:t>Educare ai luoghi di internet</a:t>
            </a:r>
          </a:p>
          <a:p>
            <a:r>
              <a:rPr lang="it-IT" sz="2000" dirty="0" smtClean="0">
                <a:solidFill>
                  <a:srgbClr val="2A1AF8"/>
                </a:solidFill>
                <a:latin typeface="Comic Sans MS" pitchFamily="66" charset="0"/>
              </a:rPr>
              <a:t>Conflitto: desiderio di rendere periferico l’altro oppure bisogno di entrare in contatto e riconoscere un volto altro?</a:t>
            </a:r>
            <a:endParaRPr lang="it-IT" sz="2000" dirty="0">
              <a:solidFill>
                <a:srgbClr val="2A1AF8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28662" y="285728"/>
            <a:ext cx="7772400" cy="94138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chemeClr val="bg1">
                <a:lumMod val="65000"/>
              </a:schemeClr>
            </a:solidFill>
          </a:ln>
        </p:spPr>
        <p:txBody>
          <a:bodyPr>
            <a:normAutofit/>
          </a:bodyPr>
          <a:lstStyle/>
          <a:p>
            <a:r>
              <a:rPr lang="it-IT" sz="3600" b="1" dirty="0" smtClean="0">
                <a:solidFill>
                  <a:srgbClr val="FF0000"/>
                </a:solidFill>
              </a:rPr>
              <a:t>A cosa serve l’umanesimo?</a:t>
            </a:r>
            <a:endParaRPr lang="it-IT" sz="3600" b="1" dirty="0">
              <a:solidFill>
                <a:srgbClr val="FF0000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785786" y="1643050"/>
            <a:ext cx="8072494" cy="5232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it-IT" sz="2800" b="1" i="1" dirty="0" smtClean="0">
                <a:solidFill>
                  <a:srgbClr val="2A1AF8"/>
                </a:solidFill>
                <a:latin typeface="Times New Roman" pitchFamily="18" charset="0"/>
                <a:cs typeface="Times New Roman" pitchFamily="18" charset="0"/>
              </a:rPr>
              <a:t>L’approccio cooperativo e metacognitivo</a:t>
            </a:r>
            <a:endParaRPr kumimoji="0" lang="it-IT" sz="2800" b="1" i="1" u="none" strike="noStrike" cap="none" normalizeH="0" baseline="0" dirty="0" smtClean="0">
              <a:ln>
                <a:noFill/>
              </a:ln>
              <a:solidFill>
                <a:srgbClr val="2A1AF8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ottotitolo 5"/>
          <p:cNvSpPr>
            <a:spLocks noGrp="1"/>
          </p:cNvSpPr>
          <p:nvPr>
            <p:ph type="subTitle" idx="1"/>
          </p:nvPr>
        </p:nvSpPr>
        <p:spPr>
          <a:xfrm>
            <a:off x="5429256" y="2571744"/>
            <a:ext cx="3471842" cy="3357586"/>
          </a:xfrm>
        </p:spPr>
        <p:txBody>
          <a:bodyPr>
            <a:norm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Tolstoj</a:t>
            </a:r>
          </a:p>
          <a:p>
            <a:endParaRPr lang="it-IT" b="1" dirty="0" smtClean="0">
              <a:solidFill>
                <a:srgbClr val="FF0000"/>
              </a:solidFill>
            </a:endParaRPr>
          </a:p>
          <a:p>
            <a:r>
              <a:rPr lang="it-IT" b="1" i="1" dirty="0" smtClean="0">
                <a:solidFill>
                  <a:srgbClr val="2A1AF8"/>
                </a:solidFill>
                <a:latin typeface="Times New Roman" pitchFamily="18" charset="0"/>
                <a:cs typeface="Times New Roman" pitchFamily="18" charset="0"/>
              </a:rPr>
              <a:t>Un metro e ottanta dalla testa ai piedi era tutta la terra di cui aveva bisogno</a:t>
            </a:r>
          </a:p>
          <a:p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Documents and Settings\a\Documenti\IMMAGINI\quando_credi_avere_tutte_le_risposte_Charlie B.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428868"/>
            <a:ext cx="4483100" cy="35306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28662" y="285728"/>
            <a:ext cx="7772400" cy="94138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chemeClr val="bg1">
                <a:lumMod val="65000"/>
              </a:schemeClr>
            </a:solidFill>
          </a:ln>
        </p:spPr>
        <p:txBody>
          <a:bodyPr>
            <a:normAutofit/>
          </a:bodyPr>
          <a:lstStyle/>
          <a:p>
            <a:r>
              <a:rPr lang="it-IT" sz="3600" b="1" dirty="0" smtClean="0">
                <a:solidFill>
                  <a:srgbClr val="FF0000"/>
                </a:solidFill>
              </a:rPr>
              <a:t>L’umanesimo incompiuto</a:t>
            </a:r>
            <a:endParaRPr lang="it-IT" sz="3600" b="1" dirty="0">
              <a:solidFill>
                <a:srgbClr val="FF0000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785786" y="1643050"/>
            <a:ext cx="8072494" cy="5232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2800" b="1" dirty="0" smtClean="0">
                <a:solidFill>
                  <a:srgbClr val="2A1AF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800" b="1" dirty="0" smtClean="0">
                <a:solidFill>
                  <a:srgbClr val="2A1AF8"/>
                </a:solidFill>
                <a:latin typeface="Times New Roman" pitchFamily="18" charset="0"/>
                <a:cs typeface="Times New Roman" pitchFamily="18" charset="0"/>
              </a:rPr>
              <a:t>PENSARE UNA SCUOLA UMANA</a:t>
            </a:r>
            <a:endParaRPr kumimoji="0" lang="it-IT" sz="2800" b="1" u="none" strike="noStrike" cap="none" normalizeH="0" baseline="0" dirty="0" smtClean="0">
              <a:ln>
                <a:noFill/>
              </a:ln>
              <a:solidFill>
                <a:srgbClr val="2A1AF8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C:\Documents and Settings\a\Documenti\Immagini_Zavalloni\Zavalloni_lumachin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442434"/>
            <a:ext cx="3286148" cy="3725138"/>
          </a:xfrm>
          <a:prstGeom prst="rect">
            <a:avLst/>
          </a:prstGeom>
          <a:noFill/>
        </p:spPr>
      </p:pic>
      <p:sp>
        <p:nvSpPr>
          <p:cNvPr id="6" name="Sottotitolo 5"/>
          <p:cNvSpPr>
            <a:spLocks noGrp="1"/>
          </p:cNvSpPr>
          <p:nvPr>
            <p:ph type="subTitle" idx="1"/>
          </p:nvPr>
        </p:nvSpPr>
        <p:spPr>
          <a:xfrm>
            <a:off x="4286248" y="3071810"/>
            <a:ext cx="4614850" cy="2857520"/>
          </a:xfrm>
        </p:spPr>
        <p:txBody>
          <a:bodyPr>
            <a:normAutofit/>
          </a:bodyPr>
          <a:lstStyle/>
          <a:p>
            <a:r>
              <a:rPr lang="it-IT" sz="4000" b="1" dirty="0" smtClean="0">
                <a:solidFill>
                  <a:srgbClr val="FF0000"/>
                </a:solidFill>
              </a:rPr>
              <a:t>Pensiero di </a:t>
            </a:r>
            <a:r>
              <a:rPr lang="it-IT" sz="4000" b="1" dirty="0" smtClean="0">
                <a:solidFill>
                  <a:srgbClr val="FF0000"/>
                </a:solidFill>
              </a:rPr>
              <a:t>sistema o di problema?</a:t>
            </a:r>
            <a:endParaRPr lang="it-IT" sz="4000" b="1" dirty="0" smtClean="0">
              <a:solidFill>
                <a:srgbClr val="FF0000"/>
              </a:solidFill>
            </a:endParaRPr>
          </a:p>
          <a:p>
            <a:r>
              <a:rPr lang="it-IT" sz="4000" b="1" dirty="0" smtClean="0">
                <a:solidFill>
                  <a:srgbClr val="FF0000"/>
                </a:solidFill>
              </a:rPr>
              <a:t>La relazione umana</a:t>
            </a:r>
          </a:p>
          <a:p>
            <a:endParaRPr lang="it-IT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28662" y="285728"/>
            <a:ext cx="7772400" cy="94138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chemeClr val="bg1">
                <a:lumMod val="65000"/>
              </a:schemeClr>
            </a:solidFill>
          </a:ln>
        </p:spPr>
        <p:txBody>
          <a:bodyPr>
            <a:normAutofit/>
          </a:bodyPr>
          <a:lstStyle/>
          <a:p>
            <a:r>
              <a:rPr lang="it-IT" sz="3600" b="1" dirty="0" smtClean="0">
                <a:solidFill>
                  <a:srgbClr val="FF0000"/>
                </a:solidFill>
              </a:rPr>
              <a:t>Umanesimo incompiuto</a:t>
            </a:r>
            <a:endParaRPr lang="it-IT" sz="3600" b="1" dirty="0">
              <a:solidFill>
                <a:srgbClr val="FF0000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785786" y="1643050"/>
            <a:ext cx="8072494" cy="5232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2800" b="1" dirty="0" smtClean="0">
                <a:solidFill>
                  <a:srgbClr val="2A1AF8"/>
                </a:solidFill>
                <a:latin typeface="Times New Roman" pitchFamily="18" charset="0"/>
                <a:cs typeface="Times New Roman" pitchFamily="18" charset="0"/>
              </a:rPr>
              <a:t>PENSARE </a:t>
            </a:r>
            <a:r>
              <a:rPr lang="it-IT" sz="2800" b="1" dirty="0" smtClean="0">
                <a:solidFill>
                  <a:srgbClr val="2A1AF8"/>
                </a:solidFill>
                <a:latin typeface="Times New Roman" pitchFamily="18" charset="0"/>
                <a:cs typeface="Times New Roman" pitchFamily="18" charset="0"/>
              </a:rPr>
              <a:t>UNA </a:t>
            </a:r>
            <a:r>
              <a:rPr lang="it-IT" sz="2800" b="1" dirty="0" smtClean="0">
                <a:solidFill>
                  <a:srgbClr val="2A1AF8"/>
                </a:solidFill>
                <a:latin typeface="Times New Roman" pitchFamily="18" charset="0"/>
                <a:cs typeface="Times New Roman" pitchFamily="18" charset="0"/>
              </a:rPr>
              <a:t>SCUOLA UMANA</a:t>
            </a:r>
            <a:endParaRPr kumimoji="0" lang="it-IT" sz="2800" b="1" u="none" strike="noStrike" cap="none" normalizeH="0" baseline="0" dirty="0" smtClean="0">
              <a:ln>
                <a:noFill/>
              </a:ln>
              <a:solidFill>
                <a:srgbClr val="2A1AF8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ottotitolo 5"/>
          <p:cNvSpPr>
            <a:spLocks noGrp="1"/>
          </p:cNvSpPr>
          <p:nvPr>
            <p:ph type="subTitle" idx="1"/>
          </p:nvPr>
        </p:nvSpPr>
        <p:spPr>
          <a:xfrm>
            <a:off x="4286248" y="2357430"/>
            <a:ext cx="4614850" cy="4071966"/>
          </a:xfrm>
        </p:spPr>
        <p:txBody>
          <a:bodyPr>
            <a:normAutofit fontScale="62500" lnSpcReduction="20000"/>
          </a:bodyPr>
          <a:lstStyle/>
          <a:p>
            <a:r>
              <a:rPr lang="it-IT" sz="4000" b="1" dirty="0" smtClean="0">
                <a:solidFill>
                  <a:srgbClr val="FF0000"/>
                </a:solidFill>
              </a:rPr>
              <a:t>Come affrontare le problematiche?</a:t>
            </a:r>
          </a:p>
          <a:p>
            <a:r>
              <a:rPr lang="it-IT" sz="4000" b="1" dirty="0">
                <a:solidFill>
                  <a:srgbClr val="2A1AF8"/>
                </a:solidFill>
              </a:rPr>
              <a:t>globalizzazione dei modi di </a:t>
            </a:r>
            <a:r>
              <a:rPr lang="it-IT" sz="4000" b="1" dirty="0" smtClean="0">
                <a:solidFill>
                  <a:srgbClr val="2A1AF8"/>
                </a:solidFill>
              </a:rPr>
              <a:t>vita</a:t>
            </a:r>
          </a:p>
          <a:p>
            <a:r>
              <a:rPr lang="it-IT" sz="4000" b="1" dirty="0" smtClean="0">
                <a:solidFill>
                  <a:srgbClr val="FF0000"/>
                </a:solidFill>
              </a:rPr>
              <a:t>impoverimento </a:t>
            </a:r>
            <a:r>
              <a:rPr lang="it-IT" sz="4000" b="1" dirty="0">
                <a:solidFill>
                  <a:srgbClr val="FF0000"/>
                </a:solidFill>
              </a:rPr>
              <a:t>delle relazioni </a:t>
            </a:r>
            <a:r>
              <a:rPr lang="it-IT" sz="4000" b="1" dirty="0" smtClean="0">
                <a:solidFill>
                  <a:srgbClr val="FF0000"/>
                </a:solidFill>
              </a:rPr>
              <a:t>umane </a:t>
            </a:r>
          </a:p>
          <a:p>
            <a:r>
              <a:rPr lang="it-IT" sz="4000" b="1" dirty="0" smtClean="0">
                <a:solidFill>
                  <a:srgbClr val="2A1AF8"/>
                </a:solidFill>
              </a:rPr>
              <a:t>disorientamento </a:t>
            </a:r>
            <a:r>
              <a:rPr lang="it-IT" sz="4000" b="1" dirty="0">
                <a:solidFill>
                  <a:srgbClr val="2A1AF8"/>
                </a:solidFill>
              </a:rPr>
              <a:t>dei </a:t>
            </a:r>
            <a:r>
              <a:rPr lang="it-IT" sz="4000" b="1" dirty="0" smtClean="0">
                <a:solidFill>
                  <a:srgbClr val="2A1AF8"/>
                </a:solidFill>
              </a:rPr>
              <a:t>genitori </a:t>
            </a:r>
          </a:p>
          <a:p>
            <a:r>
              <a:rPr lang="it-IT" sz="4000" b="1" dirty="0" smtClean="0">
                <a:solidFill>
                  <a:srgbClr val="FF0000"/>
                </a:solidFill>
              </a:rPr>
              <a:t> </a:t>
            </a:r>
            <a:r>
              <a:rPr lang="it-IT" sz="4000" b="1" dirty="0">
                <a:solidFill>
                  <a:srgbClr val="FF0000"/>
                </a:solidFill>
              </a:rPr>
              <a:t>nuovi alfabeti informatici </a:t>
            </a:r>
            <a:r>
              <a:rPr lang="it-IT" sz="4000" b="1" dirty="0" smtClean="0">
                <a:solidFill>
                  <a:srgbClr val="FF0000"/>
                </a:solidFill>
              </a:rPr>
              <a:t> (</a:t>
            </a:r>
            <a:r>
              <a:rPr lang="it-IT" sz="2900" b="1" i="1" dirty="0" smtClean="0">
                <a:solidFill>
                  <a:srgbClr val="2A1AF8"/>
                </a:solidFill>
              </a:rPr>
              <a:t>rappresentazione </a:t>
            </a:r>
            <a:r>
              <a:rPr lang="it-IT" sz="2900" b="1" i="1" dirty="0">
                <a:solidFill>
                  <a:srgbClr val="2A1AF8"/>
                </a:solidFill>
              </a:rPr>
              <a:t>della realtà che mescola insieme dimensione digitale e dimensione mutuata dal mondo fisico e sensibile, entrambe assunte come </a:t>
            </a:r>
            <a:r>
              <a:rPr lang="it-IT" sz="2900" b="1" i="1" dirty="0" smtClean="0">
                <a:solidFill>
                  <a:srgbClr val="2A1AF8"/>
                </a:solidFill>
              </a:rPr>
              <a:t>reali</a:t>
            </a:r>
            <a:r>
              <a:rPr lang="it-IT" sz="2900" b="1" i="1" dirty="0" smtClean="0">
                <a:solidFill>
                  <a:srgbClr val="FF0000"/>
                </a:solidFill>
              </a:rPr>
              <a:t>)</a:t>
            </a:r>
            <a:endParaRPr lang="it-IT" sz="3800" b="1" i="1" dirty="0">
              <a:solidFill>
                <a:srgbClr val="FF0000"/>
              </a:solidFill>
            </a:endParaRPr>
          </a:p>
        </p:txBody>
      </p:sp>
      <p:pic>
        <p:nvPicPr>
          <p:cNvPr id="19458" name="Picture 2" descr="C:\Documents and Settings\a\Documenti\Immagini_Zavalloni\Zavalloni_so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214554"/>
            <a:ext cx="3204963" cy="405766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28662" y="285728"/>
            <a:ext cx="7772400" cy="94138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chemeClr val="bg1">
                <a:lumMod val="6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it-IT" sz="3600" b="1" dirty="0" smtClean="0">
                <a:solidFill>
                  <a:srgbClr val="FF0000"/>
                </a:solidFill>
              </a:rPr>
              <a:t>La scuola, cantiere per costruire l’umano</a:t>
            </a:r>
            <a:endParaRPr lang="it-IT" sz="3600" b="1" dirty="0">
              <a:solidFill>
                <a:srgbClr val="FF0000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785786" y="1643050"/>
            <a:ext cx="8072494" cy="5232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it-IT" sz="2800" b="1" u="none" strike="noStrike" cap="none" normalizeH="0" baseline="0" dirty="0" smtClean="0">
                <a:ln>
                  <a:noFill/>
                </a:ln>
                <a:solidFill>
                  <a:srgbClr val="2A1AF8"/>
                </a:solidFill>
                <a:effectLst/>
                <a:latin typeface="Times New Roman" pitchFamily="18" charset="0"/>
                <a:cs typeface="Times New Roman" pitchFamily="18" charset="0"/>
              </a:rPr>
              <a:t>Le</a:t>
            </a:r>
            <a:r>
              <a:rPr kumimoji="0" lang="it-IT" sz="2800" b="1" u="none" strike="noStrike" cap="none" normalizeH="0" dirty="0" smtClean="0">
                <a:ln>
                  <a:noFill/>
                </a:ln>
                <a:solidFill>
                  <a:srgbClr val="2A1AF8"/>
                </a:solidFill>
                <a:effectLst/>
                <a:latin typeface="Times New Roman" pitchFamily="18" charset="0"/>
                <a:cs typeface="Times New Roman" pitchFamily="18" charset="0"/>
              </a:rPr>
              <a:t> relazioni</a:t>
            </a:r>
            <a:endParaRPr kumimoji="0" lang="it-IT" sz="2800" b="1" u="none" strike="noStrike" cap="none" normalizeH="0" baseline="0" dirty="0" smtClean="0">
              <a:ln>
                <a:noFill/>
              </a:ln>
              <a:solidFill>
                <a:srgbClr val="2A1AF8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ottotitolo 5"/>
          <p:cNvSpPr>
            <a:spLocks noGrp="1"/>
          </p:cNvSpPr>
          <p:nvPr>
            <p:ph type="subTitle" idx="1"/>
          </p:nvPr>
        </p:nvSpPr>
        <p:spPr>
          <a:xfrm>
            <a:off x="4286248" y="2428868"/>
            <a:ext cx="4614850" cy="3500462"/>
          </a:xfrm>
        </p:spPr>
        <p:txBody>
          <a:bodyPr>
            <a:normAutofit fontScale="62500" lnSpcReduction="20000"/>
          </a:bodyPr>
          <a:lstStyle/>
          <a:p>
            <a:r>
              <a:rPr lang="it-IT" sz="4400" b="1" i="1" dirty="0">
                <a:solidFill>
                  <a:srgbClr val="2A1AF8"/>
                </a:solidFill>
              </a:rPr>
              <a:t>Come sono le relazioni nella scuola? Quale tipo di rapporto educativo oggi è più frequente? La relazione educativa ha connotati chiari ed espliciti? E la relazione educativa è supportata da una buona relazione didattica? </a:t>
            </a:r>
          </a:p>
        </p:txBody>
      </p:sp>
      <p:pic>
        <p:nvPicPr>
          <p:cNvPr id="20482" name="Picture 2" descr="C:\Documents and Settings\a\Documenti\Immagini_Zavalloni\zavalloni_viagg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956223"/>
            <a:ext cx="3357586" cy="2773067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2. SECONDO TE COME E' UNA RELAZIONE EDUCATIVA</a:t>
            </a:r>
            <a:endParaRPr lang="it-IT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467544" y="1628804"/>
          <a:ext cx="8064899" cy="4536499"/>
        </p:xfrm>
        <a:graphic>
          <a:graphicData uri="http://schemas.openxmlformats.org/drawingml/2006/table">
            <a:tbl>
              <a:tblPr/>
              <a:tblGrid>
                <a:gridCol w="1344149"/>
                <a:gridCol w="672075"/>
                <a:gridCol w="672075"/>
                <a:gridCol w="672075"/>
                <a:gridCol w="672075"/>
                <a:gridCol w="672075"/>
                <a:gridCol w="672075"/>
                <a:gridCol w="672075"/>
                <a:gridCol w="672075"/>
                <a:gridCol w="672075"/>
                <a:gridCol w="672075"/>
              </a:tblGrid>
              <a:tr h="412409">
                <a:tc gridSpan="5"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 SECONDO TE COME E' UNA RELAZIONE EDUCATIVA</a:t>
                      </a:r>
                    </a:p>
                  </a:txBody>
                  <a:tcPr marL="7937" marR="7937" marT="79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7" marR="7937" marT="79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fr</a:t>
                      </a:r>
                    </a:p>
                  </a:txBody>
                  <a:tcPr marL="7937" marR="7937" marT="79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7937" marR="7937" marT="79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7" marR="7937" marT="79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12409">
                <a:tc gridSpan="4"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2.1  una comunicazione di chi ti vuole educare</a:t>
                      </a:r>
                    </a:p>
                  </a:txBody>
                  <a:tcPr marL="7937" marR="7937" marT="79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148</a:t>
                      </a:r>
                    </a:p>
                  </a:txBody>
                  <a:tcPr marL="7937" marR="7937" marT="79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0,248</a:t>
                      </a:r>
                    </a:p>
                  </a:txBody>
                  <a:tcPr marL="7937" marR="7937" marT="79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24,8</a:t>
                      </a:r>
                    </a:p>
                  </a:txBody>
                  <a:tcPr marL="7937" marR="7937" marT="79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7937" marR="7937" marT="79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2409">
                <a:tc gridSpan="7"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2.2  il rapporto di chi trasmette cose importanti per la vita e chi le impara</a:t>
                      </a:r>
                    </a:p>
                  </a:txBody>
                  <a:tcPr marL="7937" marR="7937" marT="79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136</a:t>
                      </a:r>
                    </a:p>
                  </a:txBody>
                  <a:tcPr marL="7937" marR="7937" marT="79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0,228</a:t>
                      </a:r>
                    </a:p>
                  </a:txBody>
                  <a:tcPr marL="7937" marR="7937" marT="79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22,8</a:t>
                      </a:r>
                    </a:p>
                  </a:txBody>
                  <a:tcPr marL="7937" marR="7937" marT="79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7937" marR="7937" marT="79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2409">
                <a:tc gridSpan="5"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2.3  il rapporto tra chi trasmette conoscenze e chile impara</a:t>
                      </a:r>
                    </a:p>
                  </a:txBody>
                  <a:tcPr marL="7937" marR="7937" marT="79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</a:t>
                      </a:r>
                    </a:p>
                  </a:txBody>
                  <a:tcPr marL="7937" marR="7937" marT="79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0.137</a:t>
                      </a:r>
                    </a:p>
                  </a:txBody>
                  <a:tcPr marL="7937" marR="7937" marT="79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13,7</a:t>
                      </a:r>
                    </a:p>
                  </a:txBody>
                  <a:tcPr marL="7937" marR="7937" marT="79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7937" marR="7937" marT="79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2409">
                <a:tc gridSpan="5"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2.4  apprendere nuovi modi di comunicare e stare con gli altri</a:t>
                      </a:r>
                    </a:p>
                  </a:txBody>
                  <a:tcPr marL="7937" marR="7937" marT="79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</a:t>
                      </a:r>
                    </a:p>
                  </a:txBody>
                  <a:tcPr marL="7937" marR="7937" marT="79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0,095</a:t>
                      </a:r>
                    </a:p>
                  </a:txBody>
                  <a:tcPr marL="7937" marR="7937" marT="79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9,5</a:t>
                      </a:r>
                    </a:p>
                  </a:txBody>
                  <a:tcPr marL="7937" marR="7937" marT="79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7937" marR="7937" marT="79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2409">
                <a:tc gridSpan="4"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2.5  avere obiettivi comuni/ gli stessi obiettivi</a:t>
                      </a:r>
                    </a:p>
                  </a:txBody>
                  <a:tcPr marL="7937" marR="7937" marT="79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7937" marR="7937" marT="79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0,011</a:t>
                      </a:r>
                    </a:p>
                  </a:txBody>
                  <a:tcPr marL="7937" marR="7937" marT="79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1,1</a:t>
                      </a:r>
                    </a:p>
                  </a:txBody>
                  <a:tcPr marL="7937" marR="7937" marT="79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937" marR="7937" marT="79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2409">
                <a:tc gridSpan="7"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2.6  seguire le informazioni di chi è più maturo e di chi ha più esperienza</a:t>
                      </a:r>
                    </a:p>
                  </a:txBody>
                  <a:tcPr marL="7937" marR="7937" marT="79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7937" marR="7937" marT="79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0,067</a:t>
                      </a:r>
                    </a:p>
                  </a:txBody>
                  <a:tcPr marL="7937" marR="7937" marT="79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6,7</a:t>
                      </a:r>
                    </a:p>
                  </a:txBody>
                  <a:tcPr marL="7937" marR="7937" marT="79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7937" marR="7937" marT="79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2409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2.7  crescere insieme</a:t>
                      </a:r>
                    </a:p>
                  </a:txBody>
                  <a:tcPr marL="7937" marR="7937" marT="79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7937" marR="7937" marT="79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0,087</a:t>
                      </a:r>
                    </a:p>
                  </a:txBody>
                  <a:tcPr marL="7937" marR="7937" marT="79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8,7</a:t>
                      </a:r>
                    </a:p>
                  </a:txBody>
                  <a:tcPr marL="7937" marR="7937" marT="79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7937" marR="7937" marT="79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2409">
                <a:tc gridSpan="7"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2.8  avere la sensazione che qualcosa dentro di te è cambiata grazie all'insegnante</a:t>
                      </a:r>
                    </a:p>
                  </a:txBody>
                  <a:tcPr marL="7937" marR="7937" marT="79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7937" marR="7937" marT="79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0,063</a:t>
                      </a:r>
                    </a:p>
                  </a:txBody>
                  <a:tcPr marL="7937" marR="7937" marT="79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6,3</a:t>
                      </a:r>
                    </a:p>
                  </a:txBody>
                  <a:tcPr marL="7937" marR="7937" marT="79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7937" marR="7937" marT="79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2409">
                <a:tc gridSpan="4"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2.9  imparare che gli altri sono importanti per te</a:t>
                      </a:r>
                    </a:p>
                  </a:txBody>
                  <a:tcPr marL="7937" marR="7937" marT="79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7937" marR="7937" marT="79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0,055</a:t>
                      </a:r>
                    </a:p>
                  </a:txBody>
                  <a:tcPr marL="7937" marR="7937" marT="79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5,5</a:t>
                      </a:r>
                    </a:p>
                  </a:txBody>
                  <a:tcPr marL="7937" marR="7937" marT="79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937" marR="7937" marT="79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2409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2.10  altro</a:t>
                      </a:r>
                    </a:p>
                  </a:txBody>
                  <a:tcPr marL="7937" marR="7937" marT="79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937" marR="7937" marT="793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937" marR="7937" marT="79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0,003</a:t>
                      </a:r>
                    </a:p>
                  </a:txBody>
                  <a:tcPr marL="7937" marR="7937" marT="79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</a:t>
                      </a:r>
                    </a:p>
                  </a:txBody>
                  <a:tcPr marL="7937" marR="7937" marT="79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937" marR="7937" marT="79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2. SECONDO TE COME E' UNA RELAZIONE EDUCATIVA</a:t>
            </a:r>
            <a:endParaRPr lang="it-IT" dirty="0"/>
          </a:p>
        </p:txBody>
      </p:sp>
      <p:graphicFrame>
        <p:nvGraphicFramePr>
          <p:cNvPr id="3" name="Grafico 2"/>
          <p:cNvGraphicFramePr/>
          <p:nvPr/>
        </p:nvGraphicFramePr>
        <p:xfrm>
          <a:off x="611560" y="1700808"/>
          <a:ext cx="799288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28662" y="285728"/>
            <a:ext cx="7772400" cy="94138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chemeClr val="bg1">
                <a:lumMod val="65000"/>
              </a:schemeClr>
            </a:solidFill>
          </a:ln>
        </p:spPr>
        <p:txBody>
          <a:bodyPr>
            <a:normAutofit/>
          </a:bodyPr>
          <a:lstStyle/>
          <a:p>
            <a:r>
              <a:rPr lang="it-IT" sz="3600" b="1" dirty="0" smtClean="0">
                <a:solidFill>
                  <a:srgbClr val="FF0000"/>
                </a:solidFill>
              </a:rPr>
              <a:t>Umanesimo, tre metafore narrative</a:t>
            </a:r>
            <a:endParaRPr lang="it-IT" sz="36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286248" y="1643050"/>
            <a:ext cx="4400536" cy="4786346"/>
          </a:xfrm>
        </p:spPr>
        <p:txBody>
          <a:bodyPr>
            <a:normAutofit/>
          </a:bodyPr>
          <a:lstStyle/>
          <a:p>
            <a:r>
              <a:rPr lang="it-IT" sz="4200" b="1" dirty="0" smtClean="0">
                <a:solidFill>
                  <a:srgbClr val="2A1AF8"/>
                </a:solidFill>
                <a:latin typeface="Comic Sans MS" pitchFamily="66" charset="0"/>
              </a:rPr>
              <a:t>I confini della questione</a:t>
            </a:r>
          </a:p>
          <a:p>
            <a:r>
              <a:rPr lang="it-IT" sz="3800" b="1" i="1" dirty="0" smtClean="0">
                <a:solidFill>
                  <a:srgbClr val="2A1AF8"/>
                </a:solidFill>
                <a:latin typeface="Comic Sans MS" pitchFamily="66" charset="0"/>
              </a:rPr>
              <a:t>L’uomo è il suo cammino</a:t>
            </a:r>
            <a:endParaRPr lang="it-IT" sz="3800" b="1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l"/>
            <a:r>
              <a:rPr lang="it-IT" sz="38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</a:p>
          <a:p>
            <a:endParaRPr lang="it-IT" sz="9800" b="1" dirty="0" smtClean="0">
              <a:solidFill>
                <a:srgbClr val="2A1AF8"/>
              </a:solidFill>
              <a:latin typeface="Comic Sans MS" pitchFamily="66" charset="0"/>
            </a:endParaRPr>
          </a:p>
          <a:p>
            <a:endParaRPr lang="it-IT" dirty="0">
              <a:solidFill>
                <a:srgbClr val="2A1AF8"/>
              </a:solidFill>
            </a:endParaRPr>
          </a:p>
          <a:p>
            <a:endParaRPr lang="it-IT" dirty="0"/>
          </a:p>
        </p:txBody>
      </p:sp>
      <p:pic>
        <p:nvPicPr>
          <p:cNvPr id="18434" name="Picture 2" descr="Risultati immagini per gatti nicoletta cos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786058"/>
            <a:ext cx="3643338" cy="335301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611560" y="2348880"/>
          <a:ext cx="7704851" cy="3901093"/>
        </p:xfrm>
        <a:graphic>
          <a:graphicData uri="http://schemas.openxmlformats.org/drawingml/2006/table">
            <a:tbl>
              <a:tblPr/>
              <a:tblGrid>
                <a:gridCol w="700441"/>
                <a:gridCol w="700441"/>
                <a:gridCol w="700441"/>
                <a:gridCol w="700441"/>
                <a:gridCol w="700441"/>
                <a:gridCol w="700441"/>
                <a:gridCol w="700441"/>
                <a:gridCol w="700441"/>
                <a:gridCol w="700441"/>
                <a:gridCol w="700441"/>
                <a:gridCol w="700441"/>
              </a:tblGrid>
              <a:tr h="421971">
                <a:tc gridSpan="7">
                  <a:txBody>
                    <a:bodyPr/>
                    <a:lstStyle/>
                    <a:p>
                      <a:pPr algn="l" fontAlgn="b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 Se dovessi descrivere con un'immagine la tua vita con i compagni</a:t>
                      </a:r>
                    </a:p>
                  </a:txBody>
                  <a:tcPr marL="8659" marR="8659" marT="8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8659" marR="8659" marT="8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443069">
                <a:tc gridSpan="5">
                  <a:txBody>
                    <a:bodyPr/>
                    <a:lstStyle/>
                    <a:p>
                      <a:pPr algn="l" fontAlgn="b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quale di queste elencate di seguito sceglieresti?</a:t>
                      </a:r>
                    </a:p>
                  </a:txBody>
                  <a:tcPr marL="8659" marR="8659" marT="8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59" marR="8659" marT="86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59" marR="8659" marT="865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59" marR="8659" marT="8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fr</a:t>
                      </a: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 %</a:t>
                      </a: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43069">
                <a:tc gridSpan="5"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9.1  Un albero che ha prodotto molti frutti d'estate</a:t>
                      </a:r>
                    </a:p>
                  </a:txBody>
                  <a:tcPr marL="8659" marR="8659" marT="8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59" marR="8659" marT="865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59" marR="8659" marT="865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190</a:t>
                      </a:r>
                    </a:p>
                  </a:txBody>
                  <a:tcPr marL="8659" marR="8659" marT="8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0,319</a:t>
                      </a: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31,9</a:t>
                      </a: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069">
                <a:tc gridSpan="5"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9.2  Un gregge di pecore appisolato al sole</a:t>
                      </a:r>
                    </a:p>
                  </a:txBody>
                  <a:tcPr marL="8659" marR="8659" marT="8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59" marR="8659" marT="865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59" marR="8659" marT="865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8659" marR="8659" marT="8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0,102</a:t>
                      </a: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10,2</a:t>
                      </a: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069">
                <a:tc gridSpan="4"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9.3  Un fiume che corre verso il mare</a:t>
                      </a:r>
                    </a:p>
                  </a:txBody>
                  <a:tcPr marL="8659" marR="8659" marT="8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59" marR="8659" marT="865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59" marR="8659" marT="865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59" marR="8659" marT="865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208</a:t>
                      </a:r>
                    </a:p>
                  </a:txBody>
                  <a:tcPr marL="8659" marR="8659" marT="8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0,349</a:t>
                      </a: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34,9</a:t>
                      </a: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069">
                <a:tc gridSpan="3"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9.4 Un bosco d'inverno</a:t>
                      </a:r>
                    </a:p>
                  </a:txBody>
                  <a:tcPr marL="8659" marR="8659" marT="8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59" marR="8659" marT="865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59" marR="8659" marT="865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59" marR="8659" marT="865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59" marR="8659" marT="865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8659" marR="8659" marT="8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0,151</a:t>
                      </a: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15,1</a:t>
                      </a: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069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9.5  altro</a:t>
                      </a:r>
                    </a:p>
                  </a:txBody>
                  <a:tcPr marL="8659" marR="8659" marT="8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59" marR="8659" marT="865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59" marR="8659" marT="865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59" marR="8659" marT="865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59" marR="8659" marT="865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59" marR="8659" marT="865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59" marR="8659" marT="865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8659" marR="8659" marT="86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0,077</a:t>
                      </a: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7,7</a:t>
                      </a: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8659" marR="8659" marT="86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611559" y="908720"/>
          <a:ext cx="7776865" cy="609600"/>
        </p:xfrm>
        <a:graphic>
          <a:graphicData uri="http://schemas.openxmlformats.org/drawingml/2006/table">
            <a:tbl>
              <a:tblPr/>
              <a:tblGrid>
                <a:gridCol w="5554903"/>
                <a:gridCol w="1110981"/>
                <a:gridCol w="1110981"/>
              </a:tblGrid>
              <a:tr h="1905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it-IT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 Se dovessi descrivere con un'immagine la tua vita con i compagni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quale di queste elencate di seguito sceglieresti?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/>
          <p:nvPr/>
        </p:nvGraphicFramePr>
        <p:xfrm>
          <a:off x="971600" y="2060848"/>
          <a:ext cx="7128792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683568" y="836712"/>
          <a:ext cx="7488831" cy="792088"/>
        </p:xfrm>
        <a:graphic>
          <a:graphicData uri="http://schemas.openxmlformats.org/drawingml/2006/table">
            <a:tbl>
              <a:tblPr/>
              <a:tblGrid>
                <a:gridCol w="5349165"/>
                <a:gridCol w="1069833"/>
                <a:gridCol w="1069833"/>
              </a:tblGrid>
              <a:tr h="386384">
                <a:tc gridSpan="3">
                  <a:txBody>
                    <a:bodyPr/>
                    <a:lstStyle/>
                    <a:p>
                      <a:pPr algn="l" fontAlgn="b"/>
                      <a:r>
                        <a:rPr lang="it-IT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 Se dovessi descrivere con un'immagine la tua vita con i compagni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05704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quale di queste elencate di seguito sceglieresti?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AutoShape 2" descr="Risultati immagini per nicoletta cost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4276" name="AutoShape 4" descr="Risultati immagini per nicoletta cost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4278" name="AutoShape 6" descr="Risultati immagini per nicoletta cost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54280" name="Picture 8" descr="Risultati immagini per nicoletta cos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57364"/>
            <a:ext cx="4438141" cy="2857520"/>
          </a:xfrm>
          <a:prstGeom prst="rect">
            <a:avLst/>
          </a:prstGeom>
          <a:noFill/>
        </p:spPr>
      </p:pic>
      <p:sp>
        <p:nvSpPr>
          <p:cNvPr id="9" name="CasellaDiTesto 8"/>
          <p:cNvSpPr txBox="1"/>
          <p:nvPr/>
        </p:nvSpPr>
        <p:spPr>
          <a:xfrm>
            <a:off x="1500166" y="4929198"/>
            <a:ext cx="65008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FF0000"/>
                </a:solidFill>
                <a:latin typeface="Comic Sans MS" pitchFamily="66" charset="0"/>
              </a:rPr>
              <a:t>L’uomo immerso nella grazia contemplativa  del  pensiero che illumina l’agire</a:t>
            </a:r>
            <a:endParaRPr lang="it-IT" sz="28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4714876" y="642918"/>
            <a:ext cx="4000496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>
                <a:solidFill>
                  <a:srgbClr val="009900"/>
                </a:solidFill>
                <a:latin typeface="Comic Sans MS" pitchFamily="66" charset="0"/>
              </a:rPr>
              <a:t>“</a:t>
            </a:r>
            <a:r>
              <a:rPr lang="it-IT" sz="2800" b="1" i="1" dirty="0" smtClean="0">
                <a:solidFill>
                  <a:srgbClr val="2A1AF8"/>
                </a:solidFill>
                <a:latin typeface="Comic Sans MS" pitchFamily="66" charset="0"/>
              </a:rPr>
              <a:t>Io riposo in me stessa. E questo “me stessa”, la parte più profonda e ricca </a:t>
            </a:r>
            <a:r>
              <a:rPr lang="it-IT" sz="2800" b="1" i="1" dirty="0" smtClean="0">
                <a:solidFill>
                  <a:srgbClr val="2A1AF8"/>
                </a:solidFill>
                <a:latin typeface="Comic Sans MS" pitchFamily="66" charset="0"/>
              </a:rPr>
              <a:t>di me </a:t>
            </a:r>
            <a:r>
              <a:rPr lang="it-IT" sz="2800" b="1" i="1" dirty="0" smtClean="0">
                <a:solidFill>
                  <a:srgbClr val="2A1AF8"/>
                </a:solidFill>
                <a:latin typeface="Comic Sans MS" pitchFamily="66" charset="0"/>
              </a:rPr>
              <a:t>in cui riposo, io la chiamo “Dio”. </a:t>
            </a:r>
          </a:p>
          <a:p>
            <a:r>
              <a:rPr lang="it-IT" sz="2800" b="1" dirty="0" smtClean="0">
                <a:solidFill>
                  <a:srgbClr val="2A1AF8"/>
                </a:solidFill>
                <a:latin typeface="Comic Sans MS" pitchFamily="66" charset="0"/>
              </a:rPr>
              <a:t>Etty Hillesum, Diario</a:t>
            </a:r>
          </a:p>
          <a:p>
            <a:r>
              <a:rPr lang="it-IT" b="1" i="1" dirty="0" smtClean="0">
                <a:solidFill>
                  <a:srgbClr val="009900"/>
                </a:solidFill>
                <a:latin typeface="Comic Sans MS" pitchFamily="66" charset="0"/>
              </a:rPr>
              <a:t>i</a:t>
            </a:r>
            <a:endParaRPr lang="it-IT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28662" y="285728"/>
            <a:ext cx="7772400" cy="94138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chemeClr val="bg1">
                <a:lumMod val="65000"/>
              </a:schemeClr>
            </a:solidFill>
          </a:ln>
        </p:spPr>
        <p:txBody>
          <a:bodyPr>
            <a:normAutofit/>
          </a:bodyPr>
          <a:lstStyle/>
          <a:p>
            <a:r>
              <a:rPr lang="it-IT" sz="3600" b="1" dirty="0" smtClean="0">
                <a:solidFill>
                  <a:srgbClr val="FF0000"/>
                </a:solidFill>
              </a:rPr>
              <a:t>Umanesimo, tre metafore narrative</a:t>
            </a:r>
            <a:endParaRPr lang="it-IT" sz="36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929058" y="1643050"/>
            <a:ext cx="4757726" cy="4786346"/>
          </a:xfrm>
        </p:spPr>
        <p:txBody>
          <a:bodyPr>
            <a:normAutofit fontScale="92500" lnSpcReduction="10000"/>
          </a:bodyPr>
          <a:lstStyle/>
          <a:p>
            <a:r>
              <a:rPr lang="it-IT" sz="4200" b="1" dirty="0" smtClean="0">
                <a:solidFill>
                  <a:srgbClr val="2A1AF8"/>
                </a:solidFill>
                <a:latin typeface="Comic Sans MS" pitchFamily="66" charset="0"/>
              </a:rPr>
              <a:t>I criteri dell’osservazione</a:t>
            </a:r>
          </a:p>
          <a:p>
            <a:r>
              <a:rPr lang="it-IT" sz="3800" b="1" i="1" dirty="0" smtClean="0">
                <a:solidFill>
                  <a:srgbClr val="2A1AF8"/>
                </a:solidFill>
                <a:latin typeface="Comic Sans MS" pitchFamily="66" charset="0"/>
              </a:rPr>
              <a:t>L’uomo è il suo cammino</a:t>
            </a:r>
            <a:endParaRPr lang="it-IT" sz="3800" b="1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l"/>
            <a:endParaRPr lang="it-IT" sz="3800" b="1" i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l"/>
            <a:r>
              <a:rPr lang="it-IT" sz="3800" b="1" i="1" dirty="0" smtClean="0">
                <a:solidFill>
                  <a:srgbClr val="FF0000"/>
                </a:solidFill>
                <a:latin typeface="Comic Sans MS" pitchFamily="66" charset="0"/>
              </a:rPr>
              <a:t>Coniugare il cammino storico con la realtà che viviamo oggi</a:t>
            </a:r>
            <a:r>
              <a:rPr lang="it-IT" sz="38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</a:p>
          <a:p>
            <a:endParaRPr lang="it-IT" sz="9800" b="1" dirty="0" smtClean="0">
              <a:solidFill>
                <a:srgbClr val="2A1AF8"/>
              </a:solidFill>
              <a:latin typeface="Comic Sans MS" pitchFamily="66" charset="0"/>
            </a:endParaRPr>
          </a:p>
          <a:p>
            <a:endParaRPr lang="it-IT" dirty="0">
              <a:solidFill>
                <a:srgbClr val="2A1AF8"/>
              </a:solidFill>
            </a:endParaRPr>
          </a:p>
          <a:p>
            <a:endParaRPr lang="it-IT" dirty="0"/>
          </a:p>
        </p:txBody>
      </p:sp>
      <p:pic>
        <p:nvPicPr>
          <p:cNvPr id="18434" name="Picture 2" descr="Risultati immagini per gatti nicoletta cos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500306"/>
            <a:ext cx="3643338" cy="335301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28662" y="285728"/>
            <a:ext cx="7772400" cy="94138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chemeClr val="bg1">
                <a:lumMod val="65000"/>
              </a:schemeClr>
            </a:solidFill>
          </a:ln>
        </p:spPr>
        <p:txBody>
          <a:bodyPr>
            <a:normAutofit/>
          </a:bodyPr>
          <a:lstStyle/>
          <a:p>
            <a:r>
              <a:rPr lang="it-IT" sz="3600" b="1" dirty="0" smtClean="0">
                <a:solidFill>
                  <a:srgbClr val="FF0000"/>
                </a:solidFill>
              </a:rPr>
              <a:t>Umanesimo, tre metafore narrative</a:t>
            </a:r>
            <a:endParaRPr lang="it-IT" sz="36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929058" y="1643050"/>
            <a:ext cx="4757726" cy="4786346"/>
          </a:xfrm>
        </p:spPr>
        <p:txBody>
          <a:bodyPr>
            <a:normAutofit/>
          </a:bodyPr>
          <a:lstStyle/>
          <a:p>
            <a:r>
              <a:rPr lang="it-IT" sz="4200" b="1" dirty="0" smtClean="0">
                <a:solidFill>
                  <a:srgbClr val="2A1AF8"/>
                </a:solidFill>
                <a:latin typeface="Comic Sans MS" pitchFamily="66" charset="0"/>
              </a:rPr>
              <a:t>TRE METAFORE NARRATIVE</a:t>
            </a:r>
          </a:p>
          <a:p>
            <a:endParaRPr lang="it-IT" sz="9800" b="1" dirty="0" smtClean="0">
              <a:solidFill>
                <a:srgbClr val="2A1AF8"/>
              </a:solidFill>
              <a:latin typeface="Comic Sans MS" pitchFamily="66" charset="0"/>
            </a:endParaRPr>
          </a:p>
          <a:p>
            <a:endParaRPr lang="it-IT" dirty="0">
              <a:solidFill>
                <a:srgbClr val="2A1AF8"/>
              </a:solidFill>
            </a:endParaRPr>
          </a:p>
          <a:p>
            <a:endParaRPr lang="it-IT" dirty="0"/>
          </a:p>
        </p:txBody>
      </p:sp>
      <p:pic>
        <p:nvPicPr>
          <p:cNvPr id="1026" name="Picture 2" descr="Risultati immagini per nicoletta cos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3286124"/>
            <a:ext cx="4132918" cy="335281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28662" y="285728"/>
            <a:ext cx="7772400" cy="94138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chemeClr val="bg1">
                <a:lumMod val="65000"/>
              </a:schemeClr>
            </a:solidFill>
          </a:ln>
        </p:spPr>
        <p:txBody>
          <a:bodyPr>
            <a:normAutofit/>
          </a:bodyPr>
          <a:lstStyle/>
          <a:p>
            <a:r>
              <a:rPr lang="it-IT" sz="3600" b="1" dirty="0" smtClean="0">
                <a:solidFill>
                  <a:srgbClr val="FF0000"/>
                </a:solidFill>
              </a:rPr>
              <a:t>Umanesimo, tre metafore narrative</a:t>
            </a:r>
            <a:endParaRPr lang="it-IT" sz="36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857752" y="1643050"/>
            <a:ext cx="3829032" cy="4786346"/>
          </a:xfrm>
        </p:spPr>
        <p:txBody>
          <a:bodyPr>
            <a:normAutofit/>
          </a:bodyPr>
          <a:lstStyle/>
          <a:p>
            <a:r>
              <a:rPr lang="it-IT" b="1" dirty="0" smtClean="0">
                <a:solidFill>
                  <a:srgbClr val="00B050"/>
                </a:solidFill>
                <a:latin typeface="Comic Sans MS" pitchFamily="66" charset="0"/>
              </a:rPr>
              <a:t>I temi ricorrenti nell’umanesimo</a:t>
            </a:r>
          </a:p>
          <a:p>
            <a:r>
              <a:rPr lang="it-IT" sz="4200" b="1" dirty="0" smtClean="0">
                <a:solidFill>
                  <a:srgbClr val="2A1AF8"/>
                </a:solidFill>
                <a:latin typeface="Comic Sans MS" pitchFamily="66" charset="0"/>
              </a:rPr>
              <a:t>Navigante</a:t>
            </a:r>
          </a:p>
          <a:p>
            <a:r>
              <a:rPr lang="it-IT" sz="4200" b="1" dirty="0" smtClean="0">
                <a:solidFill>
                  <a:srgbClr val="2A1AF8"/>
                </a:solidFill>
                <a:latin typeface="Comic Sans MS" pitchFamily="66" charset="0"/>
              </a:rPr>
              <a:t>Il filo</a:t>
            </a:r>
          </a:p>
          <a:p>
            <a:r>
              <a:rPr lang="it-IT" sz="4200" b="1" dirty="0" smtClean="0">
                <a:solidFill>
                  <a:srgbClr val="2A1AF8"/>
                </a:solidFill>
                <a:latin typeface="Comic Sans MS" pitchFamily="66" charset="0"/>
              </a:rPr>
              <a:t>La parola</a:t>
            </a:r>
          </a:p>
          <a:p>
            <a:endParaRPr lang="it-IT" sz="9800" b="1" dirty="0" smtClean="0">
              <a:solidFill>
                <a:srgbClr val="2A1AF8"/>
              </a:solidFill>
              <a:latin typeface="Comic Sans MS" pitchFamily="66" charset="0"/>
            </a:endParaRPr>
          </a:p>
          <a:p>
            <a:endParaRPr lang="it-IT" dirty="0">
              <a:solidFill>
                <a:srgbClr val="2A1AF8"/>
              </a:solidFill>
            </a:endParaRPr>
          </a:p>
          <a:p>
            <a:endParaRPr lang="it-IT" dirty="0"/>
          </a:p>
        </p:txBody>
      </p:sp>
      <p:pic>
        <p:nvPicPr>
          <p:cNvPr id="1026" name="Picture 2" descr="Risultati immagini per nicoletta cos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571744"/>
            <a:ext cx="4132918" cy="335281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28662" y="285728"/>
            <a:ext cx="7772400" cy="94138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chemeClr val="bg1">
                <a:lumMod val="65000"/>
              </a:schemeClr>
            </a:solidFill>
          </a:ln>
        </p:spPr>
        <p:txBody>
          <a:bodyPr>
            <a:normAutofit/>
          </a:bodyPr>
          <a:lstStyle/>
          <a:p>
            <a:r>
              <a:rPr lang="it-IT" sz="3600" b="1" dirty="0" smtClean="0">
                <a:solidFill>
                  <a:srgbClr val="FF0000"/>
                </a:solidFill>
              </a:rPr>
              <a:t>Umanesimo, tre metafore narrative</a:t>
            </a:r>
            <a:endParaRPr lang="it-IT" sz="36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857752" y="1643050"/>
            <a:ext cx="3829032" cy="4786346"/>
          </a:xfrm>
        </p:spPr>
        <p:txBody>
          <a:bodyPr>
            <a:normAutofit/>
          </a:bodyPr>
          <a:lstStyle/>
          <a:p>
            <a:r>
              <a:rPr lang="it-IT" sz="4200" b="1" dirty="0" smtClean="0">
                <a:solidFill>
                  <a:srgbClr val="00B050"/>
                </a:solidFill>
                <a:latin typeface="Comic Sans MS" pitchFamily="66" charset="0"/>
              </a:rPr>
              <a:t>Umanesimo o umanesimi?</a:t>
            </a:r>
          </a:p>
          <a:p>
            <a:r>
              <a:rPr lang="it-IT" sz="4200" b="1" dirty="0" smtClean="0">
                <a:solidFill>
                  <a:srgbClr val="FF0000"/>
                </a:solidFill>
                <a:latin typeface="Comic Sans MS" pitchFamily="66" charset="0"/>
              </a:rPr>
              <a:t>u</a:t>
            </a:r>
            <a:r>
              <a:rPr lang="it-IT" sz="4200" b="1" dirty="0" smtClean="0">
                <a:solidFill>
                  <a:srgbClr val="FF0000"/>
                </a:solidFill>
                <a:latin typeface="Comic Sans MS" pitchFamily="66" charset="0"/>
              </a:rPr>
              <a:t>omo, natura, Dio, esseri viventi, storia,spazio, luogo, mondo</a:t>
            </a:r>
          </a:p>
          <a:p>
            <a:endParaRPr lang="it-IT" sz="9800" b="1" dirty="0" smtClean="0">
              <a:solidFill>
                <a:srgbClr val="2A1AF8"/>
              </a:solidFill>
              <a:latin typeface="Comic Sans MS" pitchFamily="66" charset="0"/>
            </a:endParaRPr>
          </a:p>
          <a:p>
            <a:endParaRPr lang="it-IT" dirty="0">
              <a:solidFill>
                <a:srgbClr val="2A1AF8"/>
              </a:solidFill>
            </a:endParaRPr>
          </a:p>
          <a:p>
            <a:endParaRPr lang="it-IT" dirty="0"/>
          </a:p>
        </p:txBody>
      </p:sp>
      <p:pic>
        <p:nvPicPr>
          <p:cNvPr id="1026" name="Picture 2" descr="Risultati immagini per nicoletta cos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571744"/>
            <a:ext cx="4132918" cy="335281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28662" y="285728"/>
            <a:ext cx="7772400" cy="94138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chemeClr val="bg1">
                <a:lumMod val="65000"/>
              </a:schemeClr>
            </a:solidFill>
          </a:ln>
        </p:spPr>
        <p:txBody>
          <a:bodyPr>
            <a:normAutofit/>
          </a:bodyPr>
          <a:lstStyle/>
          <a:p>
            <a:r>
              <a:rPr lang="it-IT" sz="3600" b="1" dirty="0" smtClean="0">
                <a:solidFill>
                  <a:srgbClr val="FF0000"/>
                </a:solidFill>
              </a:rPr>
              <a:t>Umanesimo, tre metafore narrative</a:t>
            </a:r>
            <a:endParaRPr lang="it-IT" sz="36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857752" y="1643050"/>
            <a:ext cx="3829032" cy="4786346"/>
          </a:xfrm>
        </p:spPr>
        <p:txBody>
          <a:bodyPr>
            <a:normAutofit fontScale="40000" lnSpcReduction="20000"/>
          </a:bodyPr>
          <a:lstStyle/>
          <a:p>
            <a:r>
              <a:rPr lang="it-IT" sz="4200" b="1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it-IT" sz="9800" b="1" dirty="0" smtClean="0">
                <a:solidFill>
                  <a:srgbClr val="00B050"/>
                </a:solidFill>
                <a:latin typeface="Comic Sans MS" pitchFamily="66" charset="0"/>
              </a:rPr>
              <a:t>umanesimi</a:t>
            </a:r>
          </a:p>
          <a:p>
            <a:r>
              <a:rPr lang="it-IT" sz="8600" b="1" i="1" dirty="0" smtClean="0">
                <a:solidFill>
                  <a:srgbClr val="2A1AF8"/>
                </a:solidFill>
                <a:latin typeface="Comic Sans MS" pitchFamily="66" charset="0"/>
              </a:rPr>
              <a:t>t</a:t>
            </a:r>
            <a:r>
              <a:rPr lang="it-IT" sz="8600" b="1" i="1" dirty="0" smtClean="0">
                <a:solidFill>
                  <a:srgbClr val="2A1AF8"/>
                </a:solidFill>
                <a:latin typeface="Comic Sans MS" pitchFamily="66" charset="0"/>
              </a:rPr>
              <a:t>utto ciò che porta a compimento le dimensioni razionali, etiche, estetiche, emotive, relazionali</a:t>
            </a:r>
            <a:endParaRPr lang="it-IT" sz="8600" b="1" i="1" dirty="0" smtClean="0">
              <a:solidFill>
                <a:srgbClr val="2A1AF8"/>
              </a:solidFill>
              <a:latin typeface="Comic Sans MS" pitchFamily="66" charset="0"/>
            </a:endParaRPr>
          </a:p>
          <a:p>
            <a:endParaRPr lang="it-IT" dirty="0">
              <a:solidFill>
                <a:srgbClr val="2A1AF8"/>
              </a:solidFill>
            </a:endParaRPr>
          </a:p>
          <a:p>
            <a:endParaRPr lang="it-IT" dirty="0"/>
          </a:p>
        </p:txBody>
      </p:sp>
      <p:pic>
        <p:nvPicPr>
          <p:cNvPr id="1026" name="Picture 2" descr="Risultati immagini per nicoletta cos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571744"/>
            <a:ext cx="4132918" cy="335281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28662" y="285728"/>
            <a:ext cx="7772400" cy="94138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chemeClr val="bg1">
                <a:lumMod val="65000"/>
              </a:schemeClr>
            </a:solidFill>
          </a:ln>
        </p:spPr>
        <p:txBody>
          <a:bodyPr>
            <a:normAutofit/>
          </a:bodyPr>
          <a:lstStyle/>
          <a:p>
            <a:r>
              <a:rPr lang="it-IT" sz="3600" b="1" dirty="0" smtClean="0">
                <a:solidFill>
                  <a:srgbClr val="FF0000"/>
                </a:solidFill>
              </a:rPr>
              <a:t>Umanesimo, tre metafore narrative</a:t>
            </a:r>
            <a:endParaRPr lang="it-IT" sz="36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857752" y="1643050"/>
            <a:ext cx="3829032" cy="4786346"/>
          </a:xfrm>
        </p:spPr>
        <p:txBody>
          <a:bodyPr>
            <a:normAutofit fontScale="47500" lnSpcReduction="20000"/>
          </a:bodyPr>
          <a:lstStyle/>
          <a:p>
            <a:r>
              <a:rPr lang="it-IT" sz="9800" b="1" dirty="0" smtClean="0">
                <a:solidFill>
                  <a:srgbClr val="00B050"/>
                </a:solidFill>
                <a:latin typeface="Comic Sans MS" pitchFamily="66" charset="0"/>
              </a:rPr>
              <a:t>1^ metafora</a:t>
            </a:r>
          </a:p>
          <a:p>
            <a:r>
              <a:rPr lang="it-IT" sz="8600" b="1" i="1" dirty="0" smtClean="0">
                <a:solidFill>
                  <a:srgbClr val="FF0000"/>
                </a:solidFill>
                <a:latin typeface="Comic Sans MS" pitchFamily="66" charset="0"/>
              </a:rPr>
              <a:t>Il navigante </a:t>
            </a:r>
          </a:p>
          <a:p>
            <a:r>
              <a:rPr lang="it-IT" sz="8600" b="1" i="1" dirty="0" smtClean="0">
                <a:solidFill>
                  <a:srgbClr val="2A1AF8"/>
                </a:solidFill>
                <a:latin typeface="Comic Sans MS" pitchFamily="66" charset="0"/>
              </a:rPr>
              <a:t>dipendere da Dio nella navigazione o viaggiare da soli?</a:t>
            </a:r>
          </a:p>
          <a:p>
            <a:endParaRPr lang="it-IT" sz="8600" b="1" i="1" dirty="0" smtClean="0">
              <a:solidFill>
                <a:srgbClr val="2A1AF8"/>
              </a:solidFill>
              <a:latin typeface="Comic Sans MS" pitchFamily="66" charset="0"/>
            </a:endParaRPr>
          </a:p>
          <a:p>
            <a:endParaRPr lang="it-IT" dirty="0">
              <a:solidFill>
                <a:srgbClr val="2A1AF8"/>
              </a:solidFill>
            </a:endParaRPr>
          </a:p>
          <a:p>
            <a:endParaRPr lang="it-IT" dirty="0"/>
          </a:p>
        </p:txBody>
      </p:sp>
      <p:pic>
        <p:nvPicPr>
          <p:cNvPr id="37890" name="Picture 2" descr="Risultati immagini per nicoletta cos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286124"/>
            <a:ext cx="3537382" cy="314327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1174</Words>
  <Application>Microsoft Office PowerPoint</Application>
  <PresentationFormat>Presentazione su schermo (4:3)</PresentationFormat>
  <Paragraphs>311</Paragraphs>
  <Slides>32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32</vt:i4>
      </vt:variant>
    </vt:vector>
  </HeadingPairs>
  <TitlesOfParts>
    <vt:vector size="33" baseType="lpstr">
      <vt:lpstr>Tema di Office</vt:lpstr>
      <vt:lpstr>Umanesimo, tre metafore narrative</vt:lpstr>
      <vt:lpstr>Umanesimo, tre metafore narrative</vt:lpstr>
      <vt:lpstr>Umanesimo, tre metafore narrative</vt:lpstr>
      <vt:lpstr>Umanesimo, tre metafore narrative</vt:lpstr>
      <vt:lpstr>Umanesimo, tre metafore narrative</vt:lpstr>
      <vt:lpstr>Umanesimo, tre metafore narrative</vt:lpstr>
      <vt:lpstr>Umanesimo, tre metafore narrative</vt:lpstr>
      <vt:lpstr>Umanesimo, tre metafore narrative</vt:lpstr>
      <vt:lpstr>Umanesimo, tre metafore narrative</vt:lpstr>
      <vt:lpstr>Umanesimo, tre metafore narrative</vt:lpstr>
      <vt:lpstr>Umanesimo, tre metafore narrative</vt:lpstr>
      <vt:lpstr>Umanesimo, tre metafore narrative</vt:lpstr>
      <vt:lpstr>Umanesimo, tre metafore narrative</vt:lpstr>
      <vt:lpstr>Umanesimo, tre metafore narrative</vt:lpstr>
      <vt:lpstr>Umanesimo, tre metafore narrative</vt:lpstr>
      <vt:lpstr>Umanesimo, tre metafore narrative</vt:lpstr>
      <vt:lpstr>Umanesimo, tre metafore narrative</vt:lpstr>
      <vt:lpstr>Umanesimo, tre metafore narrative</vt:lpstr>
      <vt:lpstr>Umanesimo, tre metafore narrative</vt:lpstr>
      <vt:lpstr>Umanesimo, tre metafore narrative</vt:lpstr>
      <vt:lpstr>Umanesimo, tre metafore narrative</vt:lpstr>
      <vt:lpstr>Umanesimo, tre metafore narrative</vt:lpstr>
      <vt:lpstr>Umanesimo, tre metafore narrative</vt:lpstr>
      <vt:lpstr>A cosa serve l’umanesimo?</vt:lpstr>
      <vt:lpstr>L’umanesimo incompiuto</vt:lpstr>
      <vt:lpstr>Umanesimo incompiuto</vt:lpstr>
      <vt:lpstr>La scuola, cantiere per costruire l’umano</vt:lpstr>
      <vt:lpstr>2. SECONDO TE COME E' UNA RELAZIONE EDUCATIVA</vt:lpstr>
      <vt:lpstr>2. SECONDO TE COME E' UNA RELAZIONE EDUCATIVA</vt:lpstr>
      <vt:lpstr>Diapositiva 30</vt:lpstr>
      <vt:lpstr>Diapositiva 31</vt:lpstr>
      <vt:lpstr>Diapositiva 32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scuola, cantiere per costruire l’umano</dc:title>
  <dc:creator>a</dc:creator>
  <cp:lastModifiedBy>a</cp:lastModifiedBy>
  <cp:revision>17</cp:revision>
  <dcterms:created xsi:type="dcterms:W3CDTF">2016-04-25T19:16:53Z</dcterms:created>
  <dcterms:modified xsi:type="dcterms:W3CDTF">2016-10-12T19:48:17Z</dcterms:modified>
</cp:coreProperties>
</file>