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 id="266" r:id="rId14"/>
    <p:sldId id="269"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64" d="100"/>
          <a:sy n="64" d="100"/>
        </p:scale>
        <p:origin x="-114"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085C893-66DF-4951-BEF2-608F72804151}" type="datetimeFigureOut">
              <a:rPr lang="it-IT" smtClean="0"/>
              <a:pPr/>
              <a:t>07/10/2016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B18317-E8BA-4B1B-8D8E-347462D863F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l="-12000" r="-12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5C893-66DF-4951-BEF2-608F72804151}" type="datetimeFigureOut">
              <a:rPr lang="it-IT" smtClean="0"/>
              <a:pPr/>
              <a:t>07/10/2016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18317-E8BA-4B1B-8D8E-347462D863F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348880"/>
            <a:ext cx="8424936" cy="4032447"/>
          </a:xfrm>
          <a:ln w="38100">
            <a:solidFill>
              <a:schemeClr val="accent2">
                <a:lumMod val="75000"/>
              </a:schemeClr>
            </a:solidFill>
          </a:ln>
        </p:spPr>
        <p:txBody>
          <a:bodyPr>
            <a:normAutofit/>
          </a:bodyPr>
          <a:lstStyle/>
          <a:p>
            <a:r>
              <a:rPr lang="it-IT" sz="4800" b="1" dirty="0">
                <a:solidFill>
                  <a:schemeClr val="accent2">
                    <a:lumMod val="75000"/>
                  </a:schemeClr>
                </a:solidFill>
                <a:latin typeface="Copperplate Gothic Light" pitchFamily="34" charset="0"/>
              </a:rPr>
              <a:t>Il monachesimo </a:t>
            </a:r>
            <a:r>
              <a:rPr lang="it-IT" b="1" dirty="0" smtClean="0">
                <a:solidFill>
                  <a:schemeClr val="accent2">
                    <a:lumMod val="75000"/>
                  </a:schemeClr>
                </a:solidFill>
                <a:latin typeface="Copperplate Gothic Light" pitchFamily="34" charset="0"/>
              </a:rPr>
              <a:t/>
            </a:r>
            <a:br>
              <a:rPr lang="it-IT" b="1" dirty="0" smtClean="0">
                <a:solidFill>
                  <a:schemeClr val="accent2">
                    <a:lumMod val="75000"/>
                  </a:schemeClr>
                </a:solidFill>
                <a:latin typeface="Copperplate Gothic Light" pitchFamily="34" charset="0"/>
              </a:rPr>
            </a:br>
            <a:r>
              <a:rPr lang="it-IT" sz="4800" b="1" dirty="0" smtClean="0">
                <a:solidFill>
                  <a:schemeClr val="accent2">
                    <a:lumMod val="75000"/>
                  </a:schemeClr>
                </a:solidFill>
                <a:latin typeface="Copperplate Gothic Light" pitchFamily="34" charset="0"/>
              </a:rPr>
              <a:t>per </a:t>
            </a:r>
            <a:r>
              <a:rPr lang="it-IT" sz="4800" b="1" dirty="0">
                <a:solidFill>
                  <a:schemeClr val="accent2">
                    <a:lumMod val="75000"/>
                  </a:schemeClr>
                </a:solidFill>
                <a:latin typeface="Copperplate Gothic Light" pitchFamily="34" charset="0"/>
              </a:rPr>
              <a:t>la formazione </a:t>
            </a:r>
            <a:r>
              <a:rPr lang="it-IT" b="1" dirty="0" smtClean="0">
                <a:solidFill>
                  <a:schemeClr val="accent2">
                    <a:lumMod val="75000"/>
                  </a:schemeClr>
                </a:solidFill>
                <a:latin typeface="Copperplate Gothic Light" pitchFamily="34" charset="0"/>
              </a:rPr>
              <a:t/>
            </a:r>
            <a:br>
              <a:rPr lang="it-IT" b="1" dirty="0" smtClean="0">
                <a:solidFill>
                  <a:schemeClr val="accent2">
                    <a:lumMod val="75000"/>
                  </a:schemeClr>
                </a:solidFill>
                <a:latin typeface="Copperplate Gothic Light" pitchFamily="34" charset="0"/>
              </a:rPr>
            </a:br>
            <a:r>
              <a:rPr lang="it-IT" b="1" dirty="0" smtClean="0">
                <a:solidFill>
                  <a:schemeClr val="accent2">
                    <a:lumMod val="75000"/>
                  </a:schemeClr>
                </a:solidFill>
                <a:latin typeface="Copperplate Gothic Light" pitchFamily="34" charset="0"/>
              </a:rPr>
              <a:t>della </a:t>
            </a:r>
            <a:r>
              <a:rPr lang="it-IT" b="1" dirty="0">
                <a:solidFill>
                  <a:schemeClr val="accent2">
                    <a:lumMod val="75000"/>
                  </a:schemeClr>
                </a:solidFill>
                <a:latin typeface="Copperplate Gothic Light" pitchFamily="34" charset="0"/>
              </a:rPr>
              <a:t>coscienza europea </a:t>
            </a:r>
            <a:r>
              <a:rPr lang="it-IT" sz="4800" b="1" dirty="0">
                <a:solidFill>
                  <a:schemeClr val="accent2">
                    <a:lumMod val="75000"/>
                  </a:schemeClr>
                </a:solidFill>
                <a:latin typeface="Copperplate Gothic Light" pitchFamily="34" charset="0"/>
              </a:rPr>
              <a:t>dal </a:t>
            </a:r>
            <a:r>
              <a:rPr lang="it-IT" sz="4800" b="1" dirty="0" smtClean="0">
                <a:solidFill>
                  <a:schemeClr val="accent2">
                    <a:lumMod val="75000"/>
                  </a:schemeClr>
                </a:solidFill>
                <a:latin typeface="Copperplate Gothic Light" pitchFamily="34" charset="0"/>
              </a:rPr>
              <a:t>tardo-antico </a:t>
            </a:r>
            <a:r>
              <a:rPr lang="it-IT" sz="4800" b="1" dirty="0" smtClean="0">
                <a:solidFill>
                  <a:schemeClr val="accent2">
                    <a:lumMod val="75000"/>
                  </a:schemeClr>
                </a:solidFill>
                <a:latin typeface="Copperplate Gothic Light" pitchFamily="34" charset="0"/>
              </a:rPr>
              <a:t/>
            </a:r>
            <a:br>
              <a:rPr lang="it-IT" sz="4800" b="1" dirty="0" smtClean="0">
                <a:solidFill>
                  <a:schemeClr val="accent2">
                    <a:lumMod val="75000"/>
                  </a:schemeClr>
                </a:solidFill>
                <a:latin typeface="Copperplate Gothic Light" pitchFamily="34" charset="0"/>
              </a:rPr>
            </a:br>
            <a:r>
              <a:rPr lang="it-IT" sz="4800" b="1" dirty="0" smtClean="0">
                <a:solidFill>
                  <a:schemeClr val="accent2">
                    <a:lumMod val="75000"/>
                  </a:schemeClr>
                </a:solidFill>
                <a:latin typeface="Copperplate Gothic Light" pitchFamily="34" charset="0"/>
              </a:rPr>
              <a:t>all’età </a:t>
            </a:r>
            <a:r>
              <a:rPr lang="it-IT" sz="4800" b="1" dirty="0">
                <a:solidFill>
                  <a:schemeClr val="accent2">
                    <a:lumMod val="75000"/>
                  </a:schemeClr>
                </a:solidFill>
                <a:latin typeface="Copperplate Gothic Light" pitchFamily="34" charset="0"/>
              </a:rPr>
              <a:t>moderna</a:t>
            </a:r>
            <a:endParaRPr lang="it-IT" dirty="0">
              <a:solidFill>
                <a:schemeClr val="accent2">
                  <a:lumMod val="75000"/>
                </a:schemeClr>
              </a:solidFill>
              <a:latin typeface="Copperplate Gothic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Copperplate Gothic Light" pitchFamily="34" charset="0"/>
              </a:rPr>
              <a:t>Il governo degli uomini</a:t>
            </a:r>
            <a:endParaRPr lang="it-IT" b="1" dirty="0">
              <a:latin typeface="Copperplate Gothic Light" pitchFamily="34" charset="0"/>
            </a:endParaRPr>
          </a:p>
        </p:txBody>
      </p:sp>
      <p:pic>
        <p:nvPicPr>
          <p:cNvPr id="5122" name="Picture 2" descr="https://ilpalazzodisichelgaita.files.wordpress.com/2013/01/abbey_bible_monks-e1359391849196.jpg"/>
          <p:cNvPicPr>
            <a:picLocks noChangeAspect="1" noChangeArrowheads="1"/>
          </p:cNvPicPr>
          <p:nvPr/>
        </p:nvPicPr>
        <p:blipFill>
          <a:blip r:embed="rId2" cstate="print"/>
          <a:srcRect/>
          <a:stretch>
            <a:fillRect/>
          </a:stretch>
        </p:blipFill>
        <p:spPr bwMode="auto">
          <a:xfrm>
            <a:off x="827584" y="1556792"/>
            <a:ext cx="7591425" cy="4057650"/>
          </a:xfrm>
          <a:prstGeom prst="rect">
            <a:avLst/>
          </a:prstGeom>
          <a:noFill/>
          <a:ln w="38100">
            <a:solidFill>
              <a:schemeClr val="accent2">
                <a:lumMod val="75000"/>
              </a:schemeClr>
            </a:solidFill>
          </a:ln>
        </p:spPr>
      </p:pic>
      <p:sp>
        <p:nvSpPr>
          <p:cNvPr id="4" name="CasellaDiTesto 3"/>
          <p:cNvSpPr txBox="1"/>
          <p:nvPr/>
        </p:nvSpPr>
        <p:spPr>
          <a:xfrm>
            <a:off x="755576" y="5661248"/>
            <a:ext cx="3744416" cy="830997"/>
          </a:xfrm>
          <a:prstGeom prst="rect">
            <a:avLst/>
          </a:prstGeom>
          <a:noFill/>
        </p:spPr>
        <p:txBody>
          <a:bodyPr wrap="square" rtlCol="0">
            <a:spAutoFit/>
          </a:bodyPr>
          <a:lstStyle/>
          <a:p>
            <a:pPr marL="342900" indent="-342900">
              <a:buFont typeface="+mj-lt"/>
              <a:buAutoNum type="arabicPeriod"/>
            </a:pPr>
            <a:r>
              <a:rPr lang="it-IT" sz="2400" b="1" dirty="0" smtClean="0"/>
              <a:t>La democrazia monastica</a:t>
            </a:r>
          </a:p>
          <a:p>
            <a:pPr marL="342900" indent="-342900">
              <a:buFont typeface="+mj-lt"/>
              <a:buAutoNum type="arabicPeriod"/>
            </a:pPr>
            <a:r>
              <a:rPr lang="it-IT" sz="2400" b="1" dirty="0" smtClean="0"/>
              <a:t>Le pratiche elettorali</a:t>
            </a:r>
            <a:endParaRPr lang="it-IT" sz="2400" b="1" dirty="0"/>
          </a:p>
        </p:txBody>
      </p:sp>
      <p:sp>
        <p:nvSpPr>
          <p:cNvPr id="5" name="CasellaDiTesto 4"/>
          <p:cNvSpPr txBox="1"/>
          <p:nvPr/>
        </p:nvSpPr>
        <p:spPr>
          <a:xfrm>
            <a:off x="4788024" y="5661248"/>
            <a:ext cx="4032448" cy="830997"/>
          </a:xfrm>
          <a:prstGeom prst="rect">
            <a:avLst/>
          </a:prstGeom>
          <a:noFill/>
        </p:spPr>
        <p:txBody>
          <a:bodyPr wrap="square" rtlCol="0">
            <a:spAutoFit/>
          </a:bodyPr>
          <a:lstStyle/>
          <a:p>
            <a:pPr marL="342900" indent="-342900"/>
            <a:r>
              <a:rPr lang="it-IT" sz="2400" b="1" dirty="0" smtClean="0"/>
              <a:t>3.  Il principio di maggioranza</a:t>
            </a:r>
          </a:p>
          <a:p>
            <a:pPr marL="342900" indent="-342900"/>
            <a:r>
              <a:rPr lang="it-IT" sz="2400" b="1" dirty="0" smtClean="0"/>
              <a:t>4.  Le funzioni monastiche</a:t>
            </a:r>
            <a:endParaRPr lang="it-IT"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Copperplate Gothic Light" pitchFamily="34" charset="0"/>
              </a:rPr>
              <a:t>Campi, boschi, giardini</a:t>
            </a:r>
            <a:endParaRPr lang="it-IT" b="1" dirty="0">
              <a:latin typeface="Copperplate Gothic Light" pitchFamily="34" charset="0"/>
            </a:endParaRPr>
          </a:p>
        </p:txBody>
      </p:sp>
      <p:sp>
        <p:nvSpPr>
          <p:cNvPr id="4" name="CasellaDiTesto 3"/>
          <p:cNvSpPr txBox="1"/>
          <p:nvPr/>
        </p:nvSpPr>
        <p:spPr>
          <a:xfrm>
            <a:off x="251520" y="2132856"/>
            <a:ext cx="3312368" cy="2985433"/>
          </a:xfrm>
          <a:prstGeom prst="rect">
            <a:avLst/>
          </a:prstGeom>
          <a:noFill/>
        </p:spPr>
        <p:txBody>
          <a:bodyPr wrap="square" rtlCol="0">
            <a:spAutoFit/>
          </a:bodyPr>
          <a:lstStyle/>
          <a:p>
            <a:pPr marL="514350" indent="-514350">
              <a:spcAft>
                <a:spcPts val="600"/>
              </a:spcAft>
              <a:buFont typeface="+mj-lt"/>
              <a:buAutoNum type="arabicPeriod"/>
            </a:pPr>
            <a:r>
              <a:rPr lang="it-IT" sz="2800" b="1" dirty="0" smtClean="0"/>
              <a:t>Spiritualità ed economia</a:t>
            </a:r>
            <a:endParaRPr lang="it-IT" sz="2800" b="1" dirty="0" smtClean="0"/>
          </a:p>
          <a:p>
            <a:pPr marL="514350" indent="-514350">
              <a:spcAft>
                <a:spcPts val="600"/>
              </a:spcAft>
              <a:buFont typeface="+mj-lt"/>
              <a:buAutoNum type="arabicPeriod"/>
            </a:pPr>
            <a:r>
              <a:rPr lang="it-IT" sz="2800" b="1" i="1" dirty="0" smtClean="0"/>
              <a:t>Ora </a:t>
            </a:r>
            <a:r>
              <a:rPr lang="it-IT" sz="2800" b="1" i="1" dirty="0" err="1" smtClean="0"/>
              <a:t>et</a:t>
            </a:r>
            <a:r>
              <a:rPr lang="it-IT" sz="2800" b="1" i="1" dirty="0" smtClean="0"/>
              <a:t> </a:t>
            </a:r>
            <a:r>
              <a:rPr lang="it-IT" sz="2800" b="1" i="1" dirty="0" err="1" smtClean="0"/>
              <a:t>labora</a:t>
            </a:r>
            <a:endParaRPr lang="it-IT" sz="2800" b="1" i="1" dirty="0" smtClean="0"/>
          </a:p>
          <a:p>
            <a:pPr marL="514350" indent="-514350">
              <a:spcAft>
                <a:spcPts val="600"/>
              </a:spcAft>
              <a:buFont typeface="+mj-lt"/>
              <a:buAutoNum type="arabicPeriod"/>
            </a:pPr>
            <a:r>
              <a:rPr lang="it-IT" sz="2800" b="1" dirty="0" smtClean="0"/>
              <a:t>L’agricoltura</a:t>
            </a:r>
            <a:endParaRPr lang="it-IT" sz="2800" b="1" dirty="0" smtClean="0"/>
          </a:p>
          <a:p>
            <a:pPr marL="514350" indent="-514350">
              <a:spcAft>
                <a:spcPts val="600"/>
              </a:spcAft>
              <a:buFont typeface="+mj-lt"/>
              <a:buAutoNum type="arabicPeriod"/>
            </a:pPr>
            <a:r>
              <a:rPr lang="it-IT" sz="2800" b="1" dirty="0" smtClean="0"/>
              <a:t>Gli allevamenti</a:t>
            </a:r>
            <a:endParaRPr lang="it-IT" sz="2800" b="1" dirty="0" smtClean="0"/>
          </a:p>
          <a:p>
            <a:pPr marL="514350" indent="-514350">
              <a:spcAft>
                <a:spcPts val="600"/>
              </a:spcAft>
              <a:buFont typeface="+mj-lt"/>
              <a:buAutoNum type="arabicPeriod"/>
            </a:pPr>
            <a:r>
              <a:rPr lang="it-IT" sz="2800" b="1" dirty="0" smtClean="0"/>
              <a:t>Cera e miele</a:t>
            </a:r>
            <a:endParaRPr lang="it-IT" sz="2000" b="1" dirty="0"/>
          </a:p>
        </p:txBody>
      </p:sp>
      <p:pic>
        <p:nvPicPr>
          <p:cNvPr id="4100" name="Picture 4" descr="https://studiahumanitatispaideia.files.wordpress.com/2013/08/contadini-al-lavoro-nei-campi-miniatura-da-un-codice-manoscritto-degli-inizi-del-xv-secolo-in-francia-the-granger-collection-new-york.jpg?w=529"/>
          <p:cNvPicPr>
            <a:picLocks noChangeAspect="1" noChangeArrowheads="1"/>
          </p:cNvPicPr>
          <p:nvPr/>
        </p:nvPicPr>
        <p:blipFill>
          <a:blip r:embed="rId2" cstate="print"/>
          <a:srcRect/>
          <a:stretch>
            <a:fillRect/>
          </a:stretch>
        </p:blipFill>
        <p:spPr bwMode="auto">
          <a:xfrm>
            <a:off x="4139952" y="1556792"/>
            <a:ext cx="4665340" cy="4644697"/>
          </a:xfrm>
          <a:prstGeom prst="rect">
            <a:avLst/>
          </a:prstGeom>
          <a:noFill/>
          <a:ln w="38100">
            <a:solidFill>
              <a:schemeClr val="accent2">
                <a:lumMod val="7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b="1" dirty="0" smtClean="0">
                <a:latin typeface="Copperplate Gothic Light" pitchFamily="34" charset="0"/>
              </a:rPr>
              <a:t>Tecniche, protezione, colture</a:t>
            </a:r>
            <a:endParaRPr lang="it-IT" b="1" dirty="0">
              <a:latin typeface="Copperplate Gothic Light" pitchFamily="34" charset="0"/>
            </a:endParaRPr>
          </a:p>
        </p:txBody>
      </p:sp>
      <p:pic>
        <p:nvPicPr>
          <p:cNvPr id="3074" name="Picture 2" descr="http://villanovaschoolenglish.pbworks.com/f/1262640971/amanuensi.jpg"/>
          <p:cNvPicPr>
            <a:picLocks noChangeAspect="1" noChangeArrowheads="1"/>
          </p:cNvPicPr>
          <p:nvPr/>
        </p:nvPicPr>
        <p:blipFill>
          <a:blip r:embed="rId2" cstate="print"/>
          <a:srcRect/>
          <a:stretch>
            <a:fillRect/>
          </a:stretch>
        </p:blipFill>
        <p:spPr bwMode="auto">
          <a:xfrm>
            <a:off x="395536" y="2204864"/>
            <a:ext cx="3999055" cy="3760068"/>
          </a:xfrm>
          <a:prstGeom prst="rect">
            <a:avLst/>
          </a:prstGeom>
          <a:noFill/>
          <a:ln w="38100">
            <a:solidFill>
              <a:schemeClr val="accent2">
                <a:lumMod val="75000"/>
              </a:schemeClr>
            </a:solidFill>
          </a:ln>
        </p:spPr>
      </p:pic>
      <p:sp>
        <p:nvSpPr>
          <p:cNvPr id="4" name="CasellaDiTesto 3"/>
          <p:cNvSpPr txBox="1"/>
          <p:nvPr/>
        </p:nvSpPr>
        <p:spPr>
          <a:xfrm>
            <a:off x="4860032" y="1916832"/>
            <a:ext cx="3888432" cy="4508927"/>
          </a:xfrm>
          <a:prstGeom prst="rect">
            <a:avLst/>
          </a:prstGeom>
          <a:noFill/>
        </p:spPr>
        <p:txBody>
          <a:bodyPr wrap="square" rtlCol="0">
            <a:spAutoFit/>
          </a:bodyPr>
          <a:lstStyle/>
          <a:p>
            <a:pPr marL="514350" indent="-514350">
              <a:spcAft>
                <a:spcPts val="600"/>
              </a:spcAft>
              <a:buFont typeface="+mj-lt"/>
              <a:buAutoNum type="arabicPeriod"/>
            </a:pPr>
            <a:r>
              <a:rPr lang="it-IT" sz="2800" b="1" dirty="0" smtClean="0"/>
              <a:t>Le imprese pubbliche</a:t>
            </a:r>
            <a:endParaRPr lang="it-IT" sz="2800" b="1" dirty="0" smtClean="0"/>
          </a:p>
          <a:p>
            <a:pPr marL="514350" indent="-514350">
              <a:spcAft>
                <a:spcPts val="600"/>
              </a:spcAft>
              <a:buFont typeface="+mj-lt"/>
              <a:buAutoNum type="arabicPeriod"/>
            </a:pPr>
            <a:r>
              <a:rPr lang="it-IT" sz="2800" b="1" dirty="0" smtClean="0"/>
              <a:t>I laboratori monastici</a:t>
            </a:r>
            <a:endParaRPr lang="it-IT" sz="2800" b="1" dirty="0" smtClean="0"/>
          </a:p>
          <a:p>
            <a:pPr marL="514350" indent="-514350">
              <a:spcAft>
                <a:spcPts val="600"/>
              </a:spcAft>
              <a:buFont typeface="+mj-lt"/>
              <a:buAutoNum type="arabicPeriod"/>
            </a:pPr>
            <a:r>
              <a:rPr lang="it-IT" sz="2800" b="1" i="1" dirty="0" err="1" smtClean="0"/>
              <a:t>Scriptorium</a:t>
            </a:r>
            <a:r>
              <a:rPr lang="it-IT" sz="2800" b="1" dirty="0" smtClean="0"/>
              <a:t> e biblioteca</a:t>
            </a:r>
            <a:endParaRPr lang="it-IT" sz="2800" b="1" dirty="0" smtClean="0"/>
          </a:p>
          <a:p>
            <a:pPr marL="514350" indent="-514350">
              <a:spcAft>
                <a:spcPts val="600"/>
              </a:spcAft>
              <a:buFont typeface="+mj-lt"/>
              <a:buAutoNum type="arabicPeriod"/>
            </a:pPr>
            <a:r>
              <a:rPr lang="it-IT" sz="2800" b="1" dirty="0" smtClean="0"/>
              <a:t>La sicurezza sociale</a:t>
            </a:r>
            <a:endParaRPr lang="it-IT" sz="2800" b="1" dirty="0" smtClean="0"/>
          </a:p>
          <a:p>
            <a:pPr marL="514350" indent="-514350">
              <a:spcAft>
                <a:spcPts val="600"/>
              </a:spcAft>
              <a:buFont typeface="+mj-lt"/>
              <a:buAutoNum type="arabicPeriod"/>
            </a:pPr>
            <a:r>
              <a:rPr lang="it-IT" sz="2800" b="1" dirty="0" smtClean="0"/>
              <a:t>Le scuole</a:t>
            </a:r>
          </a:p>
          <a:p>
            <a:pPr marL="514350" indent="-514350">
              <a:spcAft>
                <a:spcPts val="600"/>
              </a:spcAft>
              <a:buFont typeface="+mj-lt"/>
              <a:buAutoNum type="arabicPeriod"/>
            </a:pPr>
            <a:r>
              <a:rPr lang="it-IT" sz="2800" b="1" dirty="0" smtClean="0"/>
              <a:t>Pii itinerari e fiere</a:t>
            </a:r>
            <a:endParaRPr lang="it-IT" sz="2800" b="1" dirty="0" smtClean="0"/>
          </a:p>
          <a:p>
            <a:pPr marL="514350" indent="-514350">
              <a:spcAft>
                <a:spcPts val="600"/>
              </a:spcAft>
              <a:buFont typeface="+mj-lt"/>
              <a:buAutoNum type="arabicPeriod"/>
            </a:pPr>
            <a:r>
              <a:rPr lang="it-IT" sz="2800" b="1" dirty="0" smtClean="0"/>
              <a:t>L’attività finanziaria</a:t>
            </a:r>
          </a:p>
          <a:p>
            <a:pPr marL="514350" indent="-514350">
              <a:spcAft>
                <a:spcPts val="600"/>
              </a:spcAft>
              <a:buFont typeface="+mj-lt"/>
              <a:buAutoNum type="arabicPeriod"/>
            </a:pPr>
            <a:r>
              <a:rPr lang="it-IT" sz="2800" b="1" dirty="0" smtClean="0"/>
              <a:t>Gli oneri</a:t>
            </a:r>
            <a:endParaRPr lang="it-IT" sz="28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Copperplate Gothic Light" pitchFamily="34" charset="0"/>
              </a:rPr>
              <a:t>La presenza dei religiosi</a:t>
            </a:r>
            <a:endParaRPr lang="it-IT" b="1" dirty="0">
              <a:latin typeface="Copperplate Gothic Light" pitchFamily="34" charset="0"/>
            </a:endParaRPr>
          </a:p>
        </p:txBody>
      </p:sp>
      <p:pic>
        <p:nvPicPr>
          <p:cNvPr id="2050" name="Picture 2" descr="Miniatura marginale dal Manoscritto Ellesmere, dei 'Racconti di Canterbury' di Geoffrey Chaucer (c. 1420), che raffigura un frate a cavallo."/>
          <p:cNvPicPr>
            <a:picLocks noChangeAspect="1" noChangeArrowheads="1"/>
          </p:cNvPicPr>
          <p:nvPr/>
        </p:nvPicPr>
        <p:blipFill>
          <a:blip r:embed="rId2" cstate="print"/>
          <a:srcRect/>
          <a:stretch>
            <a:fillRect/>
          </a:stretch>
        </p:blipFill>
        <p:spPr bwMode="auto">
          <a:xfrm>
            <a:off x="539552" y="1484784"/>
            <a:ext cx="2592288" cy="3718446"/>
          </a:xfrm>
          <a:prstGeom prst="rect">
            <a:avLst/>
          </a:prstGeom>
          <a:noFill/>
          <a:ln w="38100">
            <a:solidFill>
              <a:schemeClr val="accent2">
                <a:lumMod val="75000"/>
              </a:schemeClr>
            </a:solidFill>
          </a:ln>
        </p:spPr>
      </p:pic>
      <p:pic>
        <p:nvPicPr>
          <p:cNvPr id="2051" name="Picture 3"/>
          <p:cNvPicPr>
            <a:picLocks noChangeAspect="1" noChangeArrowheads="1"/>
          </p:cNvPicPr>
          <p:nvPr/>
        </p:nvPicPr>
        <p:blipFill>
          <a:blip r:embed="rId3" cstate="print"/>
          <a:srcRect/>
          <a:stretch>
            <a:fillRect/>
          </a:stretch>
        </p:blipFill>
        <p:spPr bwMode="auto">
          <a:xfrm>
            <a:off x="4703362" y="1484785"/>
            <a:ext cx="3805513" cy="3744415"/>
          </a:xfrm>
          <a:prstGeom prst="rect">
            <a:avLst/>
          </a:prstGeom>
          <a:noFill/>
          <a:ln w="38100">
            <a:solidFill>
              <a:schemeClr val="accent2">
                <a:lumMod val="75000"/>
              </a:schemeClr>
            </a:solidFill>
            <a:miter lim="800000"/>
            <a:headEnd/>
            <a:tailEnd/>
          </a:ln>
          <a:effectLst/>
        </p:spPr>
      </p:pic>
      <p:sp>
        <p:nvSpPr>
          <p:cNvPr id="5" name="CasellaDiTesto 4"/>
          <p:cNvSpPr txBox="1"/>
          <p:nvPr/>
        </p:nvSpPr>
        <p:spPr>
          <a:xfrm>
            <a:off x="323528" y="5246557"/>
            <a:ext cx="4320480" cy="1200329"/>
          </a:xfrm>
          <a:prstGeom prst="rect">
            <a:avLst/>
          </a:prstGeom>
          <a:noFill/>
        </p:spPr>
        <p:txBody>
          <a:bodyPr wrap="square" rtlCol="0">
            <a:spAutoFit/>
          </a:bodyPr>
          <a:lstStyle/>
          <a:p>
            <a:pPr marL="269875" indent="-269875"/>
            <a:r>
              <a:rPr lang="it-IT" sz="2400" b="1" dirty="0" smtClean="0"/>
              <a:t>1. Dispersione geografica e slancio missionario</a:t>
            </a:r>
          </a:p>
          <a:p>
            <a:r>
              <a:rPr lang="it-IT" sz="2400" b="1" dirty="0" smtClean="0"/>
              <a:t>2. Pratiche popolari</a:t>
            </a:r>
            <a:endParaRPr lang="it-IT" b="1" dirty="0"/>
          </a:p>
        </p:txBody>
      </p:sp>
      <p:sp>
        <p:nvSpPr>
          <p:cNvPr id="6" name="CasellaDiTesto 5"/>
          <p:cNvSpPr txBox="1"/>
          <p:nvPr/>
        </p:nvSpPr>
        <p:spPr>
          <a:xfrm>
            <a:off x="4499992" y="5288340"/>
            <a:ext cx="4644008" cy="1200329"/>
          </a:xfrm>
          <a:prstGeom prst="rect">
            <a:avLst/>
          </a:prstGeom>
          <a:noFill/>
        </p:spPr>
        <p:txBody>
          <a:bodyPr wrap="square" rtlCol="0">
            <a:spAutoFit/>
          </a:bodyPr>
          <a:lstStyle/>
          <a:p>
            <a:pPr marL="269875" indent="-269875"/>
            <a:r>
              <a:rPr lang="it-IT" sz="2400" b="1" dirty="0" smtClean="0"/>
              <a:t>3. Ruoli ufficiali e influenza morale</a:t>
            </a:r>
          </a:p>
          <a:p>
            <a:pPr marL="269875" indent="-269875"/>
            <a:r>
              <a:rPr lang="it-IT" sz="2400" b="1" dirty="0" smtClean="0"/>
              <a:t>4. Pratiche popolari</a:t>
            </a:r>
          </a:p>
          <a:p>
            <a:pPr marL="269875" indent="-269875"/>
            <a:r>
              <a:rPr lang="it-IT" sz="2400" b="1" dirty="0" smtClean="0"/>
              <a:t>5. I religiosi e le città</a:t>
            </a:r>
            <a:endParaRPr lang="it-IT"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3212976"/>
            <a:ext cx="2699792" cy="2646878"/>
          </a:xfrm>
          <a:prstGeom prst="rect">
            <a:avLst/>
          </a:prstGeom>
          <a:noFill/>
        </p:spPr>
        <p:txBody>
          <a:bodyPr wrap="square" rtlCol="0">
            <a:spAutoFit/>
          </a:bodyPr>
          <a:lstStyle/>
          <a:p>
            <a:pPr algn="ctr"/>
            <a:r>
              <a:rPr lang="it-IT" sz="16600" b="1" dirty="0" smtClean="0">
                <a:solidFill>
                  <a:schemeClr val="accent2">
                    <a:lumMod val="75000"/>
                  </a:schemeClr>
                </a:solidFill>
              </a:rPr>
              <a:t>FI</a:t>
            </a:r>
            <a:endParaRPr lang="it-IT" sz="16600" b="1" dirty="0">
              <a:solidFill>
                <a:schemeClr val="accent2">
                  <a:lumMod val="75000"/>
                </a:schemeClr>
              </a:solidFill>
            </a:endParaRPr>
          </a:p>
        </p:txBody>
      </p:sp>
      <p:sp>
        <p:nvSpPr>
          <p:cNvPr id="4" name="CasellaDiTesto 3"/>
          <p:cNvSpPr txBox="1"/>
          <p:nvPr/>
        </p:nvSpPr>
        <p:spPr>
          <a:xfrm>
            <a:off x="6372200" y="3212976"/>
            <a:ext cx="2771800" cy="2646878"/>
          </a:xfrm>
          <a:prstGeom prst="rect">
            <a:avLst/>
          </a:prstGeom>
          <a:noFill/>
        </p:spPr>
        <p:txBody>
          <a:bodyPr wrap="square" rtlCol="0">
            <a:spAutoFit/>
          </a:bodyPr>
          <a:lstStyle/>
          <a:p>
            <a:pPr algn="ctr"/>
            <a:r>
              <a:rPr lang="it-IT" sz="16600" b="1" dirty="0" smtClean="0">
                <a:solidFill>
                  <a:schemeClr val="accent2">
                    <a:lumMod val="75000"/>
                  </a:schemeClr>
                </a:solidFill>
              </a:rPr>
              <a:t>NE</a:t>
            </a:r>
            <a:endParaRPr lang="it-IT" sz="16600" b="1" dirty="0">
              <a:solidFill>
                <a:schemeClr val="accent2">
                  <a:lumMod val="75000"/>
                </a:schemeClr>
              </a:solidFill>
            </a:endParaRPr>
          </a:p>
        </p:txBody>
      </p:sp>
      <p:pic>
        <p:nvPicPr>
          <p:cNvPr id="26627" name="Picture 3"/>
          <p:cNvPicPr>
            <a:picLocks noChangeAspect="1" noChangeArrowheads="1"/>
          </p:cNvPicPr>
          <p:nvPr/>
        </p:nvPicPr>
        <p:blipFill>
          <a:blip r:embed="rId2" cstate="print"/>
          <a:srcRect/>
          <a:stretch>
            <a:fillRect/>
          </a:stretch>
        </p:blipFill>
        <p:spPr bwMode="auto">
          <a:xfrm>
            <a:off x="2771800" y="836712"/>
            <a:ext cx="3544221" cy="5269632"/>
          </a:xfrm>
          <a:prstGeom prst="rect">
            <a:avLst/>
          </a:prstGeom>
          <a:noFill/>
          <a:ln w="38100">
            <a:solidFill>
              <a:schemeClr val="accent2">
                <a:lumMod val="75000"/>
              </a:schemeClr>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b="1" dirty="0" smtClean="0">
                <a:latin typeface="Copperplate Gothic Light" pitchFamily="34" charset="0"/>
              </a:rPr>
              <a:t>La lunga giornata </a:t>
            </a:r>
            <a:br>
              <a:rPr lang="it-IT" b="1" dirty="0" smtClean="0">
                <a:latin typeface="Copperplate Gothic Light" pitchFamily="34" charset="0"/>
              </a:rPr>
            </a:br>
            <a:r>
              <a:rPr lang="it-IT" b="1" dirty="0" smtClean="0">
                <a:latin typeface="Copperplate Gothic Light" pitchFamily="34" charset="0"/>
              </a:rPr>
              <a:t>dei religiosi</a:t>
            </a:r>
            <a:endParaRPr lang="it-IT" b="1" dirty="0">
              <a:latin typeface="Copperplate Gothic Light" pitchFamily="34" charset="0"/>
            </a:endParaRPr>
          </a:p>
        </p:txBody>
      </p:sp>
      <p:sp>
        <p:nvSpPr>
          <p:cNvPr id="3" name="CasellaDiTesto 2"/>
          <p:cNvSpPr txBox="1"/>
          <p:nvPr/>
        </p:nvSpPr>
        <p:spPr>
          <a:xfrm>
            <a:off x="179512" y="2348880"/>
            <a:ext cx="4536504" cy="4001095"/>
          </a:xfrm>
          <a:prstGeom prst="rect">
            <a:avLst/>
          </a:prstGeom>
          <a:noFill/>
        </p:spPr>
        <p:txBody>
          <a:bodyPr wrap="square" rtlCol="0">
            <a:spAutoFit/>
          </a:bodyPr>
          <a:lstStyle/>
          <a:p>
            <a:pPr marL="514350" indent="-514350">
              <a:spcAft>
                <a:spcPts val="600"/>
              </a:spcAft>
              <a:buFont typeface="+mj-lt"/>
              <a:buAutoNum type="arabicPeriod"/>
            </a:pPr>
            <a:r>
              <a:rPr lang="it-IT" sz="2800" b="1" dirty="0" smtClean="0"/>
              <a:t>L’orario</a:t>
            </a:r>
          </a:p>
          <a:p>
            <a:pPr marL="514350" indent="-514350">
              <a:spcAft>
                <a:spcPts val="600"/>
              </a:spcAft>
              <a:buFont typeface="+mj-lt"/>
              <a:buAutoNum type="arabicPeriod"/>
            </a:pPr>
            <a:r>
              <a:rPr lang="it-IT" sz="2800" b="1" dirty="0" smtClean="0"/>
              <a:t>Povertà e castità</a:t>
            </a:r>
          </a:p>
          <a:p>
            <a:pPr marL="514350" indent="-514350">
              <a:spcAft>
                <a:spcPts val="600"/>
              </a:spcAft>
              <a:buFont typeface="+mj-lt"/>
              <a:buAutoNum type="arabicPeriod"/>
            </a:pPr>
            <a:r>
              <a:rPr lang="it-IT" sz="2800" b="1" dirty="0" smtClean="0"/>
              <a:t>Preghiera</a:t>
            </a:r>
          </a:p>
          <a:p>
            <a:pPr marL="514350" indent="-514350">
              <a:spcAft>
                <a:spcPts val="600"/>
              </a:spcAft>
              <a:buFont typeface="+mj-lt"/>
              <a:buAutoNum type="arabicPeriod"/>
            </a:pPr>
            <a:r>
              <a:rPr lang="it-IT" sz="2800" b="1" dirty="0" smtClean="0"/>
              <a:t>Penitenza e mortificazioni</a:t>
            </a:r>
          </a:p>
          <a:p>
            <a:pPr marL="514350" indent="-514350">
              <a:spcAft>
                <a:spcPts val="600"/>
              </a:spcAft>
              <a:buFont typeface="+mj-lt"/>
              <a:buAutoNum type="arabicPeriod"/>
            </a:pPr>
            <a:r>
              <a:rPr lang="it-IT" sz="2800" b="1" dirty="0" smtClean="0"/>
              <a:t>Silenzio e comunicazione</a:t>
            </a:r>
          </a:p>
          <a:p>
            <a:pPr marL="514350" indent="-514350">
              <a:spcAft>
                <a:spcPts val="600"/>
              </a:spcAft>
              <a:buFont typeface="+mj-lt"/>
              <a:buAutoNum type="arabicPeriod"/>
            </a:pPr>
            <a:r>
              <a:rPr lang="it-IT" sz="2800" b="1" dirty="0" smtClean="0"/>
              <a:t>Come scorrono le </a:t>
            </a:r>
            <a:r>
              <a:rPr lang="it-IT" sz="2800" b="1" dirty="0" err="1" smtClean="0"/>
              <a:t>ore…</a:t>
            </a:r>
            <a:endParaRPr lang="it-IT" sz="2800" b="1" dirty="0" smtClean="0"/>
          </a:p>
          <a:p>
            <a:pPr marL="514350" indent="-514350">
              <a:spcAft>
                <a:spcPts val="600"/>
              </a:spcAft>
              <a:buFont typeface="+mj-lt"/>
              <a:buAutoNum type="arabicPeriod"/>
            </a:pPr>
            <a:r>
              <a:rPr lang="it-IT" sz="2800" b="1" dirty="0" err="1" smtClean="0"/>
              <a:t>…in</a:t>
            </a:r>
            <a:r>
              <a:rPr lang="it-IT" sz="2800" b="1" dirty="0" smtClean="0"/>
              <a:t> attesa dell’ora preziosa della morte</a:t>
            </a:r>
            <a:endParaRPr lang="it-IT" sz="2000" b="1" dirty="0"/>
          </a:p>
        </p:txBody>
      </p:sp>
      <p:pic>
        <p:nvPicPr>
          <p:cNvPr id="10242" name="Picture 2" descr="https://s-media-cache-ak0.pinimg.com/originals/a3/f8/f2/a3f8f2b9020e06497a9884f238384bdd.jpg"/>
          <p:cNvPicPr>
            <a:picLocks noChangeAspect="1" noChangeArrowheads="1"/>
          </p:cNvPicPr>
          <p:nvPr/>
        </p:nvPicPr>
        <p:blipFill>
          <a:blip r:embed="rId2" cstate="print"/>
          <a:srcRect/>
          <a:stretch>
            <a:fillRect/>
          </a:stretch>
        </p:blipFill>
        <p:spPr bwMode="auto">
          <a:xfrm>
            <a:off x="4906418" y="2348880"/>
            <a:ext cx="3924001" cy="4113262"/>
          </a:xfrm>
          <a:prstGeom prst="rect">
            <a:avLst/>
          </a:prstGeom>
          <a:noFill/>
          <a:ln w="38100">
            <a:solidFill>
              <a:schemeClr val="accent2">
                <a:lumMod val="7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Copperplate Gothic Light" pitchFamily="34" charset="0"/>
              </a:rPr>
              <a:t>Pasti, digiuni, astinenze</a:t>
            </a:r>
            <a:endParaRPr lang="it-IT" b="1" dirty="0">
              <a:latin typeface="Copperplate Gothic Light" pitchFamily="34" charset="0"/>
            </a:endParaRPr>
          </a:p>
        </p:txBody>
      </p:sp>
      <p:sp>
        <p:nvSpPr>
          <p:cNvPr id="3" name="CasellaDiTesto 2"/>
          <p:cNvSpPr txBox="1"/>
          <p:nvPr/>
        </p:nvSpPr>
        <p:spPr>
          <a:xfrm>
            <a:off x="4572000" y="2132856"/>
            <a:ext cx="4248472" cy="4001095"/>
          </a:xfrm>
          <a:prstGeom prst="rect">
            <a:avLst/>
          </a:prstGeom>
          <a:noFill/>
        </p:spPr>
        <p:txBody>
          <a:bodyPr wrap="square" rtlCol="0">
            <a:spAutoFit/>
          </a:bodyPr>
          <a:lstStyle/>
          <a:p>
            <a:pPr marL="514350" indent="-514350">
              <a:spcAft>
                <a:spcPts val="600"/>
              </a:spcAft>
              <a:buFont typeface="+mj-lt"/>
              <a:buAutoNum type="arabicPeriod"/>
            </a:pPr>
            <a:r>
              <a:rPr lang="it-IT" sz="2800" b="1" dirty="0" smtClean="0"/>
              <a:t>All’origine della gastronomia</a:t>
            </a:r>
          </a:p>
          <a:p>
            <a:pPr marL="514350" indent="-514350">
              <a:spcAft>
                <a:spcPts val="600"/>
              </a:spcAft>
              <a:buFont typeface="+mj-lt"/>
              <a:buAutoNum type="arabicPeriod"/>
            </a:pPr>
            <a:r>
              <a:rPr lang="it-IT" sz="2800" b="1" dirty="0" smtClean="0"/>
              <a:t>Uova, carne, grassi</a:t>
            </a:r>
          </a:p>
          <a:p>
            <a:pPr marL="514350" indent="-514350">
              <a:spcAft>
                <a:spcPts val="600"/>
              </a:spcAft>
              <a:buFont typeface="+mj-lt"/>
              <a:buAutoNum type="arabicPeriod"/>
            </a:pPr>
            <a:r>
              <a:rPr lang="it-IT" sz="2800" b="1" dirty="0" smtClean="0"/>
              <a:t>Pesci e formaggi</a:t>
            </a:r>
          </a:p>
          <a:p>
            <a:pPr marL="514350" indent="-514350">
              <a:spcAft>
                <a:spcPts val="600"/>
              </a:spcAft>
              <a:buFont typeface="+mj-lt"/>
              <a:buAutoNum type="arabicPeriod"/>
            </a:pPr>
            <a:r>
              <a:rPr lang="it-IT" sz="2800" b="1" dirty="0" smtClean="0"/>
              <a:t>Peso e leccornie</a:t>
            </a:r>
          </a:p>
          <a:p>
            <a:pPr marL="514350" indent="-514350">
              <a:spcAft>
                <a:spcPts val="600"/>
              </a:spcAft>
              <a:buFont typeface="+mj-lt"/>
              <a:buAutoNum type="arabicPeriod"/>
            </a:pPr>
            <a:r>
              <a:rPr lang="it-IT" sz="2800" b="1" dirty="0" smtClean="0"/>
              <a:t>L’etichetta a tavola</a:t>
            </a:r>
          </a:p>
          <a:p>
            <a:pPr marL="514350" indent="-514350">
              <a:spcAft>
                <a:spcPts val="600"/>
              </a:spcAft>
              <a:buFont typeface="+mj-lt"/>
              <a:buAutoNum type="arabicPeriod"/>
            </a:pPr>
            <a:r>
              <a:rPr lang="it-IT" sz="2800" b="1" dirty="0" smtClean="0"/>
              <a:t>Digiuno e abbuffate</a:t>
            </a:r>
          </a:p>
          <a:p>
            <a:pPr marL="514350" indent="-514350">
              <a:spcAft>
                <a:spcPts val="600"/>
              </a:spcAft>
              <a:buFont typeface="+mj-lt"/>
              <a:buAutoNum type="arabicPeriod"/>
            </a:pPr>
            <a:r>
              <a:rPr lang="it-IT" sz="2800" b="1" dirty="0" smtClean="0"/>
              <a:t>Il refettorio</a:t>
            </a:r>
            <a:endParaRPr lang="it-IT" sz="2000" b="1" dirty="0"/>
          </a:p>
        </p:txBody>
      </p:sp>
      <p:pic>
        <p:nvPicPr>
          <p:cNvPr id="9220" name="Picture 4" descr="http://www.storiadimilano.it/Arte/theatrum_sanitatis_casanatense.jpg"/>
          <p:cNvPicPr>
            <a:picLocks noChangeAspect="1" noChangeArrowheads="1"/>
          </p:cNvPicPr>
          <p:nvPr/>
        </p:nvPicPr>
        <p:blipFill>
          <a:blip r:embed="rId2" cstate="print"/>
          <a:srcRect/>
          <a:stretch>
            <a:fillRect/>
          </a:stretch>
        </p:blipFill>
        <p:spPr bwMode="auto">
          <a:xfrm>
            <a:off x="467544" y="2060848"/>
            <a:ext cx="3768849" cy="4183119"/>
          </a:xfrm>
          <a:prstGeom prst="rect">
            <a:avLst/>
          </a:prstGeom>
          <a:noFill/>
          <a:ln w="38100">
            <a:solidFill>
              <a:schemeClr val="accent2">
                <a:lumMod val="75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Copperplate Gothic Light" pitchFamily="34" charset="0"/>
              </a:rPr>
              <a:t>“</a:t>
            </a:r>
            <a:r>
              <a:rPr lang="it-IT" b="1" dirty="0" err="1" smtClean="0">
                <a:latin typeface="Copperplate Gothic Light" pitchFamily="34" charset="0"/>
              </a:rPr>
              <a:t>Bonum</a:t>
            </a:r>
            <a:r>
              <a:rPr lang="it-IT" b="1" dirty="0" smtClean="0">
                <a:latin typeface="Copperplate Gothic Light" pitchFamily="34" charset="0"/>
              </a:rPr>
              <a:t> </a:t>
            </a:r>
            <a:r>
              <a:rPr lang="it-IT" b="1" dirty="0" err="1" smtClean="0">
                <a:latin typeface="Copperplate Gothic Light" pitchFamily="34" charset="0"/>
              </a:rPr>
              <a:t>vinum</a:t>
            </a:r>
            <a:r>
              <a:rPr lang="it-IT" b="1" dirty="0" smtClean="0">
                <a:latin typeface="Copperplate Gothic Light" pitchFamily="34" charset="0"/>
              </a:rPr>
              <a:t>”</a:t>
            </a:r>
            <a:endParaRPr lang="it-IT" b="1" dirty="0">
              <a:latin typeface="Copperplate Gothic Light" pitchFamily="34" charset="0"/>
            </a:endParaRPr>
          </a:p>
        </p:txBody>
      </p:sp>
      <p:sp>
        <p:nvSpPr>
          <p:cNvPr id="5" name="CasellaDiTesto 4"/>
          <p:cNvSpPr txBox="1"/>
          <p:nvPr/>
        </p:nvSpPr>
        <p:spPr>
          <a:xfrm>
            <a:off x="467544" y="1556792"/>
            <a:ext cx="4536504" cy="1031051"/>
          </a:xfrm>
          <a:prstGeom prst="rect">
            <a:avLst/>
          </a:prstGeom>
          <a:noFill/>
        </p:spPr>
        <p:txBody>
          <a:bodyPr wrap="square" rtlCol="0">
            <a:spAutoFit/>
          </a:bodyPr>
          <a:lstStyle/>
          <a:p>
            <a:pPr marL="514350" indent="-514350">
              <a:spcAft>
                <a:spcPts val="600"/>
              </a:spcAft>
              <a:buFont typeface="+mj-lt"/>
              <a:buAutoNum type="arabicPeriod"/>
            </a:pPr>
            <a:r>
              <a:rPr lang="it-IT" sz="2800" b="1" dirty="0" smtClean="0"/>
              <a:t>Vino e vitigni</a:t>
            </a:r>
          </a:p>
          <a:p>
            <a:pPr marL="514350" indent="-514350">
              <a:spcAft>
                <a:spcPts val="600"/>
              </a:spcAft>
              <a:buFont typeface="+mj-lt"/>
              <a:buAutoNum type="arabicPeriod"/>
            </a:pPr>
            <a:r>
              <a:rPr lang="it-IT" sz="2800" b="1" dirty="0" smtClean="0"/>
              <a:t>Il commercio del vino</a:t>
            </a:r>
          </a:p>
        </p:txBody>
      </p:sp>
      <p:sp>
        <p:nvSpPr>
          <p:cNvPr id="6" name="CasellaDiTesto 5"/>
          <p:cNvSpPr txBox="1"/>
          <p:nvPr/>
        </p:nvSpPr>
        <p:spPr>
          <a:xfrm>
            <a:off x="395536" y="2708920"/>
            <a:ext cx="3816424" cy="3175228"/>
          </a:xfrm>
          <a:prstGeom prst="rect">
            <a:avLst/>
          </a:prstGeom>
          <a:noFill/>
          <a:ln w="38100">
            <a:solidFill>
              <a:schemeClr val="accent2">
                <a:lumMod val="75000"/>
              </a:schemeClr>
            </a:solidFill>
          </a:ln>
        </p:spPr>
        <p:txBody>
          <a:bodyPr wrap="square" rtlCol="0">
            <a:spAutoFit/>
          </a:bodyPr>
          <a:lstStyle/>
          <a:p>
            <a:r>
              <a:rPr lang="it-IT" sz="2400" b="1" dirty="0" smtClean="0"/>
              <a:t>Bere alla cappuccina</a:t>
            </a:r>
          </a:p>
          <a:p>
            <a:pPr>
              <a:spcAft>
                <a:spcPts val="400"/>
              </a:spcAft>
            </a:pPr>
            <a:r>
              <a:rPr lang="it-IT" sz="2400" b="1" dirty="0" smtClean="0"/>
              <a:t>è bere poveramente.</a:t>
            </a:r>
          </a:p>
          <a:p>
            <a:r>
              <a:rPr lang="it-IT" sz="2400" b="1" dirty="0" smtClean="0"/>
              <a:t>Bere alla celestina</a:t>
            </a:r>
          </a:p>
          <a:p>
            <a:pPr>
              <a:spcAft>
                <a:spcPts val="400"/>
              </a:spcAft>
            </a:pPr>
            <a:r>
              <a:rPr lang="it-IT" sz="2400" b="1" dirty="0" smtClean="0"/>
              <a:t>è bere largamente.</a:t>
            </a:r>
          </a:p>
          <a:p>
            <a:r>
              <a:rPr lang="it-IT" sz="2400" b="1" dirty="0" smtClean="0"/>
              <a:t>Bere alla </a:t>
            </a:r>
            <a:r>
              <a:rPr lang="it-IT" sz="2400" b="1" dirty="0" err="1" smtClean="0"/>
              <a:t>giacobina</a:t>
            </a:r>
            <a:endParaRPr lang="it-IT" sz="2400" b="1" dirty="0" smtClean="0"/>
          </a:p>
          <a:p>
            <a:pPr>
              <a:spcAft>
                <a:spcPts val="400"/>
              </a:spcAft>
            </a:pPr>
            <a:r>
              <a:rPr lang="it-IT" sz="2400" b="1" dirty="0" smtClean="0"/>
              <a:t>è bere bottiglia su bottiglia.</a:t>
            </a:r>
          </a:p>
          <a:p>
            <a:r>
              <a:rPr lang="it-IT" sz="2400" b="1" dirty="0" smtClean="0"/>
              <a:t>Ma bere in </a:t>
            </a:r>
            <a:r>
              <a:rPr lang="it-IT" sz="2400" b="1" dirty="0" err="1" smtClean="0"/>
              <a:t>cordoncina</a:t>
            </a:r>
            <a:endParaRPr lang="it-IT" sz="2400" b="1" dirty="0" smtClean="0"/>
          </a:p>
          <a:p>
            <a:r>
              <a:rPr lang="it-IT" sz="2400" b="1" dirty="0" smtClean="0"/>
              <a:t>è vuotare la cantina</a:t>
            </a:r>
            <a:r>
              <a:rPr lang="it-IT" b="1" dirty="0" smtClean="0"/>
              <a:t>.</a:t>
            </a:r>
            <a:endParaRPr lang="it-IT" b="1" dirty="0"/>
          </a:p>
        </p:txBody>
      </p:sp>
      <p:pic>
        <p:nvPicPr>
          <p:cNvPr id="9218" name="Picture 2" descr="http://www.arthursyel.com/PROSE/GR70/P2_files/image031a1.jpg"/>
          <p:cNvPicPr>
            <a:picLocks noChangeAspect="1" noChangeArrowheads="1"/>
          </p:cNvPicPr>
          <p:nvPr/>
        </p:nvPicPr>
        <p:blipFill>
          <a:blip r:embed="rId2" cstate="print"/>
          <a:srcRect/>
          <a:stretch>
            <a:fillRect/>
          </a:stretch>
        </p:blipFill>
        <p:spPr bwMode="auto">
          <a:xfrm>
            <a:off x="4642600" y="1700808"/>
            <a:ext cx="4258127" cy="4176464"/>
          </a:xfrm>
          <a:prstGeom prst="rect">
            <a:avLst/>
          </a:prstGeom>
          <a:noFill/>
          <a:ln w="38100">
            <a:solidFill>
              <a:schemeClr val="accent2">
                <a:lumMod val="75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Copperplate Gothic Light" pitchFamily="34" charset="0"/>
              </a:rPr>
              <a:t>L’abito fa il monaco</a:t>
            </a:r>
            <a:endParaRPr lang="it-IT" b="1" dirty="0">
              <a:latin typeface="Copperplate Gothic Light" pitchFamily="34" charset="0"/>
            </a:endParaRPr>
          </a:p>
        </p:txBody>
      </p:sp>
      <p:pic>
        <p:nvPicPr>
          <p:cNvPr id="7170" name="Picture 2" descr="https://upload.wikimedia.org/wikipedia/commons/thumb/e/e0/56-aspetti_di_vita_quotidiana,abbigliamento_in_seta,Taccuino.jpg/800px-56-aspetti_di_vita_quotidiana,abbigliamento_in_seta,Taccuino.jpg"/>
          <p:cNvPicPr>
            <a:picLocks noChangeAspect="1" noChangeArrowheads="1"/>
          </p:cNvPicPr>
          <p:nvPr/>
        </p:nvPicPr>
        <p:blipFill>
          <a:blip r:embed="rId2" cstate="print"/>
          <a:srcRect/>
          <a:stretch>
            <a:fillRect/>
          </a:stretch>
        </p:blipFill>
        <p:spPr bwMode="auto">
          <a:xfrm>
            <a:off x="179512" y="1556792"/>
            <a:ext cx="4337149" cy="4724287"/>
          </a:xfrm>
          <a:prstGeom prst="rect">
            <a:avLst/>
          </a:prstGeom>
          <a:noFill/>
        </p:spPr>
      </p:pic>
      <p:sp>
        <p:nvSpPr>
          <p:cNvPr id="4" name="CasellaDiTesto 3"/>
          <p:cNvSpPr txBox="1"/>
          <p:nvPr/>
        </p:nvSpPr>
        <p:spPr>
          <a:xfrm>
            <a:off x="4788024" y="2132856"/>
            <a:ext cx="4104456" cy="3493264"/>
          </a:xfrm>
          <a:prstGeom prst="rect">
            <a:avLst/>
          </a:prstGeom>
          <a:noFill/>
        </p:spPr>
        <p:txBody>
          <a:bodyPr wrap="square" rtlCol="0">
            <a:spAutoFit/>
          </a:bodyPr>
          <a:lstStyle/>
          <a:p>
            <a:pPr marL="514350" indent="-514350">
              <a:spcAft>
                <a:spcPts val="600"/>
              </a:spcAft>
              <a:buFont typeface="+mj-lt"/>
              <a:buAutoNum type="arabicPeriod"/>
            </a:pPr>
            <a:r>
              <a:rPr lang="it-IT" sz="2800" b="1" dirty="0" smtClean="0"/>
              <a:t>La moda monastica</a:t>
            </a:r>
          </a:p>
          <a:p>
            <a:pPr marL="514350" indent="-514350">
              <a:spcAft>
                <a:spcPts val="600"/>
              </a:spcAft>
              <a:buFont typeface="+mj-lt"/>
              <a:buAutoNum type="arabicPeriod"/>
            </a:pPr>
            <a:r>
              <a:rPr lang="it-IT" sz="2800" b="1" dirty="0" smtClean="0"/>
              <a:t>Il corredo</a:t>
            </a:r>
          </a:p>
          <a:p>
            <a:pPr marL="514350" indent="-514350">
              <a:spcAft>
                <a:spcPts val="600"/>
              </a:spcAft>
              <a:buFont typeface="+mj-lt"/>
              <a:buAutoNum type="arabicPeriod"/>
            </a:pPr>
            <a:r>
              <a:rPr lang="it-IT" sz="2800" b="1" dirty="0" smtClean="0"/>
              <a:t>Il colore</a:t>
            </a:r>
          </a:p>
          <a:p>
            <a:pPr marL="514350" indent="-514350">
              <a:spcAft>
                <a:spcPts val="600"/>
              </a:spcAft>
              <a:buFont typeface="+mj-lt"/>
              <a:buAutoNum type="arabicPeriod"/>
            </a:pPr>
            <a:r>
              <a:rPr lang="it-IT" sz="2800" b="1" dirty="0" smtClean="0"/>
              <a:t>Calzati e scalzi</a:t>
            </a:r>
          </a:p>
          <a:p>
            <a:pPr marL="514350" indent="-514350">
              <a:spcAft>
                <a:spcPts val="600"/>
              </a:spcAft>
              <a:buFont typeface="+mj-lt"/>
              <a:buAutoNum type="arabicPeriod"/>
            </a:pPr>
            <a:r>
              <a:rPr lang="it-IT" sz="2800" b="1" dirty="0" smtClean="0"/>
              <a:t>La biancheria intima</a:t>
            </a:r>
          </a:p>
          <a:p>
            <a:pPr marL="514350" indent="-514350">
              <a:spcAft>
                <a:spcPts val="600"/>
              </a:spcAft>
              <a:buFont typeface="+mj-lt"/>
              <a:buAutoNum type="arabicPeriod"/>
            </a:pPr>
            <a:r>
              <a:rPr lang="it-IT" sz="2800" b="1" dirty="0" smtClean="0"/>
              <a:t>La pulizia della biancheria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Copperplate Gothic Light" pitchFamily="34" charset="0"/>
              </a:rPr>
              <a:t>La cura del corpo</a:t>
            </a:r>
            <a:endParaRPr lang="it-IT" b="1" dirty="0">
              <a:latin typeface="Copperplate Gothic Light" pitchFamily="34" charset="0"/>
            </a:endParaRPr>
          </a:p>
        </p:txBody>
      </p:sp>
      <p:pic>
        <p:nvPicPr>
          <p:cNvPr id="6146" name="Picture 2" descr="http://www.emocromatosi.it/images/salasso_antichità.jpg"/>
          <p:cNvPicPr>
            <a:picLocks noChangeAspect="1" noChangeArrowheads="1"/>
          </p:cNvPicPr>
          <p:nvPr/>
        </p:nvPicPr>
        <p:blipFill>
          <a:blip r:embed="rId2" cstate="print"/>
          <a:srcRect/>
          <a:stretch>
            <a:fillRect/>
          </a:stretch>
        </p:blipFill>
        <p:spPr bwMode="auto">
          <a:xfrm>
            <a:off x="4860032" y="1916832"/>
            <a:ext cx="4014838" cy="4056732"/>
          </a:xfrm>
          <a:prstGeom prst="rect">
            <a:avLst/>
          </a:prstGeom>
          <a:noFill/>
          <a:ln w="38100">
            <a:solidFill>
              <a:schemeClr val="accent2">
                <a:lumMod val="75000"/>
              </a:schemeClr>
            </a:solidFill>
          </a:ln>
        </p:spPr>
      </p:pic>
      <p:sp>
        <p:nvSpPr>
          <p:cNvPr id="4" name="CasellaDiTesto 3"/>
          <p:cNvSpPr txBox="1"/>
          <p:nvPr/>
        </p:nvSpPr>
        <p:spPr>
          <a:xfrm>
            <a:off x="467544" y="2420888"/>
            <a:ext cx="3888432" cy="2554545"/>
          </a:xfrm>
          <a:prstGeom prst="rect">
            <a:avLst/>
          </a:prstGeom>
          <a:noFill/>
        </p:spPr>
        <p:txBody>
          <a:bodyPr wrap="square" rtlCol="0">
            <a:spAutoFit/>
          </a:bodyPr>
          <a:lstStyle/>
          <a:p>
            <a:pPr marL="514350" indent="-514350">
              <a:spcAft>
                <a:spcPts val="600"/>
              </a:spcAft>
              <a:buFont typeface="+mj-lt"/>
              <a:buAutoNum type="arabicPeriod"/>
            </a:pPr>
            <a:r>
              <a:rPr lang="it-IT" sz="2800" b="1" dirty="0" smtClean="0"/>
              <a:t>I bagni</a:t>
            </a:r>
          </a:p>
          <a:p>
            <a:pPr marL="514350" indent="-514350">
              <a:spcAft>
                <a:spcPts val="600"/>
              </a:spcAft>
              <a:buFont typeface="+mj-lt"/>
              <a:buAutoNum type="arabicPeriod"/>
            </a:pPr>
            <a:r>
              <a:rPr lang="it-IT" sz="2800" b="1" dirty="0" smtClean="0"/>
              <a:t>Barba e capelli</a:t>
            </a:r>
          </a:p>
          <a:p>
            <a:pPr marL="514350" indent="-514350">
              <a:spcAft>
                <a:spcPts val="600"/>
              </a:spcAft>
              <a:buFont typeface="+mj-lt"/>
              <a:buAutoNum type="arabicPeriod"/>
            </a:pPr>
            <a:r>
              <a:rPr lang="it-IT" sz="2800" b="1" dirty="0" smtClean="0"/>
              <a:t>Sapone e cosmesi</a:t>
            </a:r>
          </a:p>
          <a:p>
            <a:pPr marL="514350" indent="-514350">
              <a:spcAft>
                <a:spcPts val="600"/>
              </a:spcAft>
              <a:buFont typeface="+mj-lt"/>
              <a:buAutoNum type="arabicPeriod"/>
            </a:pPr>
            <a:r>
              <a:rPr lang="it-IT" sz="2800" b="1" dirty="0" smtClean="0"/>
              <a:t>La tonsura</a:t>
            </a:r>
          </a:p>
          <a:p>
            <a:pPr marL="514350" indent="-514350">
              <a:spcAft>
                <a:spcPts val="600"/>
              </a:spcAft>
              <a:buFont typeface="+mj-lt"/>
              <a:buAutoNum type="arabicPeriod"/>
            </a:pPr>
            <a:r>
              <a:rPr lang="it-IT" sz="2800" b="1" dirty="0" smtClean="0"/>
              <a:t>Il salasso</a:t>
            </a:r>
            <a:endParaRPr lang="it-IT"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latin typeface="Copperplate Gothic Light" pitchFamily="34" charset="0"/>
              </a:rPr>
              <a:t>Il bianco manto dei chiostri</a:t>
            </a:r>
            <a:endParaRPr lang="it-IT" b="1" dirty="0">
              <a:latin typeface="Copperplate Gothic Light" pitchFamily="34" charset="0"/>
            </a:endParaRPr>
          </a:p>
        </p:txBody>
      </p:sp>
      <p:pic>
        <p:nvPicPr>
          <p:cNvPr id="5122" name="Picture 2" descr="https://upload.wikimedia.org/wikipedia/commons/5/59/Maciejowski_Tower_of_Babel.jpg"/>
          <p:cNvPicPr>
            <a:picLocks noChangeAspect="1" noChangeArrowheads="1"/>
          </p:cNvPicPr>
          <p:nvPr/>
        </p:nvPicPr>
        <p:blipFill>
          <a:blip r:embed="rId2" cstate="print"/>
          <a:srcRect/>
          <a:stretch>
            <a:fillRect/>
          </a:stretch>
        </p:blipFill>
        <p:spPr bwMode="auto">
          <a:xfrm>
            <a:off x="395536" y="1772816"/>
            <a:ext cx="4267200" cy="3971925"/>
          </a:xfrm>
          <a:prstGeom prst="rect">
            <a:avLst/>
          </a:prstGeom>
          <a:noFill/>
          <a:ln w="38100">
            <a:solidFill>
              <a:schemeClr val="accent2">
                <a:lumMod val="75000"/>
              </a:schemeClr>
            </a:solidFill>
          </a:ln>
        </p:spPr>
      </p:pic>
      <p:sp>
        <p:nvSpPr>
          <p:cNvPr id="5" name="CasellaDiTesto 4"/>
          <p:cNvSpPr txBox="1"/>
          <p:nvPr/>
        </p:nvSpPr>
        <p:spPr>
          <a:xfrm>
            <a:off x="5004048" y="2132856"/>
            <a:ext cx="3888432" cy="3493264"/>
          </a:xfrm>
          <a:prstGeom prst="rect">
            <a:avLst/>
          </a:prstGeom>
          <a:noFill/>
        </p:spPr>
        <p:txBody>
          <a:bodyPr wrap="square" rtlCol="0">
            <a:spAutoFit/>
          </a:bodyPr>
          <a:lstStyle/>
          <a:p>
            <a:pPr marL="514350" indent="-514350">
              <a:spcAft>
                <a:spcPts val="600"/>
              </a:spcAft>
              <a:buFont typeface="+mj-lt"/>
              <a:buAutoNum type="arabicPeriod"/>
            </a:pPr>
            <a:r>
              <a:rPr lang="it-IT" sz="2800" b="1" dirty="0" smtClean="0"/>
              <a:t>Monastero e chiostro</a:t>
            </a:r>
            <a:endParaRPr lang="it-IT" sz="2800" b="1" dirty="0" smtClean="0"/>
          </a:p>
          <a:p>
            <a:pPr marL="514350" indent="-514350">
              <a:spcAft>
                <a:spcPts val="600"/>
              </a:spcAft>
              <a:buFont typeface="+mj-lt"/>
              <a:buAutoNum type="arabicPeriod"/>
            </a:pPr>
            <a:r>
              <a:rPr lang="it-IT" sz="2800" b="1" dirty="0" smtClean="0"/>
              <a:t>La clausura</a:t>
            </a:r>
            <a:endParaRPr lang="it-IT" sz="2800" b="1" dirty="0" smtClean="0"/>
          </a:p>
          <a:p>
            <a:pPr marL="514350" indent="-514350">
              <a:spcAft>
                <a:spcPts val="600"/>
              </a:spcAft>
              <a:buFont typeface="+mj-lt"/>
              <a:buAutoNum type="arabicPeriod"/>
            </a:pPr>
            <a:r>
              <a:rPr lang="it-IT" sz="2800" b="1" dirty="0" smtClean="0"/>
              <a:t>Il </a:t>
            </a:r>
            <a:r>
              <a:rPr lang="it-IT" sz="2800" b="1" dirty="0" smtClean="0"/>
              <a:t>dormitorio</a:t>
            </a:r>
            <a:endParaRPr lang="it-IT" sz="2800" b="1" dirty="0" smtClean="0"/>
          </a:p>
          <a:p>
            <a:pPr marL="514350" indent="-514350">
              <a:spcAft>
                <a:spcPts val="600"/>
              </a:spcAft>
              <a:buFont typeface="+mj-lt"/>
              <a:buAutoNum type="arabicPeriod"/>
            </a:pPr>
            <a:r>
              <a:rPr lang="it-IT" sz="2800" b="1" dirty="0" smtClean="0"/>
              <a:t>Riscaldamento e illuminazione</a:t>
            </a:r>
            <a:endParaRPr lang="it-IT" sz="2800" b="1" dirty="0" smtClean="0"/>
          </a:p>
          <a:p>
            <a:pPr marL="514350" indent="-514350">
              <a:spcAft>
                <a:spcPts val="600"/>
              </a:spcAft>
              <a:buFont typeface="+mj-lt"/>
              <a:buAutoNum type="arabicPeriod"/>
            </a:pPr>
            <a:r>
              <a:rPr lang="it-IT" sz="2800" b="1" dirty="0" smtClean="0"/>
              <a:t>La cella e i deserti</a:t>
            </a:r>
            <a:endParaRPr lang="it-IT" sz="2800" b="1" dirty="0" smtClean="0"/>
          </a:p>
          <a:p>
            <a:pPr marL="514350" indent="-514350">
              <a:spcAft>
                <a:spcPts val="600"/>
              </a:spcAft>
              <a:buFont typeface="+mj-lt"/>
              <a:buAutoNum type="arabicPeriod"/>
            </a:pPr>
            <a:r>
              <a:rPr lang="it-IT" sz="2800" b="1" dirty="0" smtClean="0"/>
              <a:t>Luoghi e natura</a:t>
            </a:r>
            <a:endParaRPr lang="it-IT" sz="28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882279"/>
            <a:ext cx="2952328" cy="4716676"/>
          </a:xfrm>
          <a:prstGeom prst="rect">
            <a:avLst/>
          </a:prstGeom>
          <a:noFill/>
        </p:spPr>
        <p:txBody>
          <a:bodyPr wrap="square" rtlCol="0">
            <a:spAutoFit/>
          </a:bodyPr>
          <a:lstStyle/>
          <a:p>
            <a:pPr marL="269875" indent="-269875">
              <a:spcAft>
                <a:spcPts val="100"/>
              </a:spcAft>
              <a:buFont typeface="+mj-lt"/>
              <a:buAutoNum type="alphaUcPeriod"/>
            </a:pPr>
            <a:r>
              <a:rPr lang="it-IT" b="1" dirty="0" smtClean="0"/>
              <a:t>Chiesa</a:t>
            </a:r>
            <a:endParaRPr lang="it-IT" b="1" dirty="0" smtClean="0"/>
          </a:p>
          <a:p>
            <a:pPr marL="269875" indent="-269875">
              <a:spcAft>
                <a:spcPts val="100"/>
              </a:spcAft>
              <a:buFont typeface="+mj-lt"/>
              <a:buAutoNum type="alphaUcPeriod"/>
            </a:pPr>
            <a:r>
              <a:rPr lang="it-IT" b="1" dirty="0" smtClean="0"/>
              <a:t>Sacrestia</a:t>
            </a:r>
            <a:endParaRPr lang="it-IT" b="1" dirty="0" smtClean="0"/>
          </a:p>
          <a:p>
            <a:pPr marL="269875" indent="-269875">
              <a:spcAft>
                <a:spcPts val="100"/>
              </a:spcAft>
              <a:buFont typeface="+mj-lt"/>
              <a:buAutoNum type="alphaUcPeriod"/>
            </a:pPr>
            <a:r>
              <a:rPr lang="it-IT" b="1" dirty="0" err="1" smtClean="0"/>
              <a:t>Armarium</a:t>
            </a:r>
            <a:endParaRPr lang="it-IT" b="1" dirty="0" smtClean="0"/>
          </a:p>
          <a:p>
            <a:pPr marL="269875" indent="-269875">
              <a:spcAft>
                <a:spcPts val="100"/>
              </a:spcAft>
              <a:buFont typeface="+mj-lt"/>
              <a:buAutoNum type="alphaUcPeriod"/>
            </a:pPr>
            <a:r>
              <a:rPr lang="it-IT" b="1" dirty="0" smtClean="0"/>
              <a:t>Sala capitolare </a:t>
            </a:r>
            <a:endParaRPr lang="it-IT" b="1" dirty="0" smtClean="0"/>
          </a:p>
          <a:p>
            <a:pPr marL="269875" indent="-269875">
              <a:spcAft>
                <a:spcPts val="100"/>
              </a:spcAft>
              <a:buFont typeface="+mj-lt"/>
              <a:buAutoNum type="alphaUcPeriod"/>
            </a:pPr>
            <a:r>
              <a:rPr lang="it-IT" b="1" dirty="0" smtClean="0"/>
              <a:t>Scala del dormitorio</a:t>
            </a:r>
          </a:p>
          <a:p>
            <a:pPr marL="269875" indent="-269875">
              <a:spcAft>
                <a:spcPts val="100"/>
              </a:spcAft>
              <a:buFont typeface="+mj-lt"/>
              <a:buAutoNum type="alphaUcPeriod"/>
            </a:pPr>
            <a:r>
              <a:rPr lang="it-IT" b="1" dirty="0" smtClean="0"/>
              <a:t>Auditorium (parlatorio)</a:t>
            </a:r>
          </a:p>
          <a:p>
            <a:pPr marL="269875" indent="-269875">
              <a:spcAft>
                <a:spcPts val="100"/>
              </a:spcAft>
              <a:buFont typeface="+mj-lt"/>
              <a:buAutoNum type="alphaUcPeriod"/>
            </a:pPr>
            <a:r>
              <a:rPr lang="it-IT" b="1" dirty="0" smtClean="0"/>
              <a:t>Sala dei monaci</a:t>
            </a:r>
          </a:p>
          <a:p>
            <a:pPr marL="269875" indent="-269875">
              <a:spcAft>
                <a:spcPts val="100"/>
              </a:spcAft>
              <a:buFont typeface="+mj-lt"/>
              <a:buAutoNum type="alphaUcPeriod"/>
            </a:pPr>
            <a:r>
              <a:rPr lang="it-IT" b="1" dirty="0" err="1" smtClean="0"/>
              <a:t>Calefactorium</a:t>
            </a:r>
            <a:r>
              <a:rPr lang="it-IT" b="1" dirty="0" smtClean="0"/>
              <a:t> (camino)</a:t>
            </a:r>
          </a:p>
          <a:p>
            <a:pPr marL="269875" indent="-269875">
              <a:spcAft>
                <a:spcPts val="100"/>
              </a:spcAft>
              <a:buFont typeface="+mj-lt"/>
              <a:buAutoNum type="alphaUcPeriod"/>
            </a:pPr>
            <a:r>
              <a:rPr lang="it-IT" b="1" dirty="0" smtClean="0"/>
              <a:t>Refettorio dei monaci</a:t>
            </a:r>
          </a:p>
          <a:p>
            <a:pPr marL="269875" indent="-269875">
              <a:spcAft>
                <a:spcPts val="100"/>
              </a:spcAft>
              <a:buFont typeface="+mj-lt"/>
              <a:buAutoNum type="alphaUcPeriod"/>
            </a:pPr>
            <a:r>
              <a:rPr lang="it-IT" b="1" dirty="0" smtClean="0"/>
              <a:t>Cucina</a:t>
            </a:r>
          </a:p>
          <a:p>
            <a:pPr marL="269875" indent="-269875">
              <a:spcAft>
                <a:spcPts val="100"/>
              </a:spcAft>
              <a:buFont typeface="+mj-lt"/>
              <a:buAutoNum type="alphaUcPeriod"/>
            </a:pPr>
            <a:r>
              <a:rPr lang="it-IT" b="1" dirty="0" smtClean="0"/>
              <a:t>Refettorio dei conversi</a:t>
            </a:r>
          </a:p>
          <a:p>
            <a:pPr marL="269875" indent="-269875">
              <a:spcAft>
                <a:spcPts val="100"/>
              </a:spcAft>
              <a:buFont typeface="+mj-lt"/>
              <a:buAutoNum type="alphaUcPeriod"/>
            </a:pPr>
            <a:r>
              <a:rPr lang="it-IT" b="1" dirty="0" smtClean="0"/>
              <a:t>Passaggio </a:t>
            </a:r>
          </a:p>
          <a:p>
            <a:pPr marL="269875" indent="-269875">
              <a:spcAft>
                <a:spcPts val="100"/>
              </a:spcAft>
              <a:buFont typeface="+mj-lt"/>
              <a:buAutoNum type="alphaUcPeriod"/>
            </a:pPr>
            <a:r>
              <a:rPr lang="it-IT" b="1" dirty="0" err="1" smtClean="0"/>
              <a:t>Dispensarium</a:t>
            </a:r>
            <a:r>
              <a:rPr lang="it-IT" b="1" dirty="0" smtClean="0"/>
              <a:t> (lavoro)</a:t>
            </a:r>
          </a:p>
          <a:p>
            <a:pPr marL="269875" indent="-269875">
              <a:spcAft>
                <a:spcPts val="100"/>
              </a:spcAft>
              <a:buFont typeface="+mj-lt"/>
              <a:buAutoNum type="alphaUcPeriod"/>
            </a:pPr>
            <a:r>
              <a:rPr lang="it-IT" b="1" dirty="0" smtClean="0"/>
              <a:t>Passaggio dei conversi </a:t>
            </a:r>
          </a:p>
          <a:p>
            <a:pPr marL="269875" indent="-269875">
              <a:spcAft>
                <a:spcPts val="100"/>
              </a:spcAft>
              <a:buFont typeface="+mj-lt"/>
              <a:buAutoNum type="alphaUcPeriod"/>
            </a:pPr>
            <a:r>
              <a:rPr lang="it-IT" b="1" dirty="0" smtClean="0"/>
              <a:t>Chiostro </a:t>
            </a:r>
          </a:p>
          <a:p>
            <a:pPr marL="269875" indent="-269875">
              <a:spcAft>
                <a:spcPts val="100"/>
              </a:spcAft>
              <a:buFont typeface="+mj-lt"/>
              <a:buAutoNum type="alphaUcPeriod"/>
            </a:pPr>
            <a:r>
              <a:rPr lang="it-IT" b="1" dirty="0" smtClean="0"/>
              <a:t>Lavabo</a:t>
            </a:r>
            <a:endParaRPr lang="it-IT" sz="1600" b="1" dirty="0"/>
          </a:p>
        </p:txBody>
      </p:sp>
      <p:pic>
        <p:nvPicPr>
          <p:cNvPr id="1028" name="Picture 4" descr="http://www.cistercensi.info/architettura/dimier.gif"/>
          <p:cNvPicPr>
            <a:picLocks noChangeAspect="1" noChangeArrowheads="1"/>
          </p:cNvPicPr>
          <p:nvPr/>
        </p:nvPicPr>
        <p:blipFill>
          <a:blip r:embed="rId2" cstate="print"/>
          <a:srcRect/>
          <a:stretch>
            <a:fillRect/>
          </a:stretch>
        </p:blipFill>
        <p:spPr bwMode="auto">
          <a:xfrm>
            <a:off x="3014748" y="1241376"/>
            <a:ext cx="6129252" cy="5616624"/>
          </a:xfrm>
          <a:prstGeom prst="rect">
            <a:avLst/>
          </a:prstGeom>
          <a:noFill/>
        </p:spPr>
      </p:pic>
      <p:sp>
        <p:nvSpPr>
          <p:cNvPr id="5" name="CasellaDiTesto 4"/>
          <p:cNvSpPr txBox="1"/>
          <p:nvPr/>
        </p:nvSpPr>
        <p:spPr>
          <a:xfrm>
            <a:off x="179512" y="188640"/>
            <a:ext cx="8712968" cy="923330"/>
          </a:xfrm>
          <a:prstGeom prst="rect">
            <a:avLst/>
          </a:prstGeom>
          <a:noFill/>
        </p:spPr>
        <p:txBody>
          <a:bodyPr wrap="square" rtlCol="0">
            <a:spAutoFit/>
          </a:bodyPr>
          <a:lstStyle/>
          <a:p>
            <a:pPr algn="just"/>
            <a:r>
              <a:rPr lang="it-IT" b="1" dirty="0" smtClean="0"/>
              <a:t>1) Presbiterio.  2) Porta dei morti.  3) Scala del dormitorio.  4) Porta dei monaci.  5) Coro dei monaci.  6) Banchi degli infermi.  7) Coro dei conversi. 8) Porta dei conversi.  9) Atrio.  10) Pulpito di mensa.  11) Passa-vivande.</a:t>
            </a:r>
            <a:endParaRPr lang="it-IT"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ora-et-labora.net/mappaitfr.jpg"/>
          <p:cNvPicPr>
            <a:picLocks noChangeAspect="1" noChangeArrowheads="1"/>
          </p:cNvPicPr>
          <p:nvPr/>
        </p:nvPicPr>
        <p:blipFill>
          <a:blip r:embed="rId2" cstate="print"/>
          <a:srcRect/>
          <a:stretch>
            <a:fillRect/>
          </a:stretch>
        </p:blipFill>
        <p:spPr bwMode="auto">
          <a:xfrm>
            <a:off x="1691680" y="404664"/>
            <a:ext cx="5919743" cy="5976664"/>
          </a:xfrm>
          <a:prstGeom prst="rect">
            <a:avLst/>
          </a:prstGeom>
          <a:noFill/>
          <a:ln w="38100">
            <a:solidFill>
              <a:schemeClr val="accent2">
                <a:lumMod val="7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354</Words>
  <Application>Microsoft Office PowerPoint</Application>
  <PresentationFormat>Presentazione su schermo (4:3)</PresentationFormat>
  <Paragraphs>93</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Il monachesimo  per la formazione  della coscienza europea dal tardo-antico  all’età moderna</vt:lpstr>
      <vt:lpstr>La lunga giornata  dei religiosi</vt:lpstr>
      <vt:lpstr>Pasti, digiuni, astinenze</vt:lpstr>
      <vt:lpstr>“Bonum vinum”</vt:lpstr>
      <vt:lpstr>L’abito fa il monaco</vt:lpstr>
      <vt:lpstr>La cura del corpo</vt:lpstr>
      <vt:lpstr>Il bianco manto dei chiostri</vt:lpstr>
      <vt:lpstr>Diapositiva 8</vt:lpstr>
      <vt:lpstr>Diapositiva 9</vt:lpstr>
      <vt:lpstr>Il governo degli uomini</vt:lpstr>
      <vt:lpstr>Campi, boschi, giardini</vt:lpstr>
      <vt:lpstr>Tecniche, protezione, colture</vt:lpstr>
      <vt:lpstr>La presenza dei religiosi</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monachesimo per la formazione della coscienza europea dal tardoantico all’età moderna</dc:title>
  <dc:creator>Ugo Dovere</dc:creator>
  <cp:lastModifiedBy>Ugo Dovere</cp:lastModifiedBy>
  <cp:revision>68</cp:revision>
  <dcterms:created xsi:type="dcterms:W3CDTF">2016-09-20T16:10:34Z</dcterms:created>
  <dcterms:modified xsi:type="dcterms:W3CDTF">2016-10-07T17:00:25Z</dcterms:modified>
</cp:coreProperties>
</file>