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9" r:id="rId11"/>
    <p:sldId id="270" r:id="rId12"/>
    <p:sldId id="265" r:id="rId13"/>
    <p:sldId id="266" r:id="rId14"/>
    <p:sldId id="268" r:id="rId15"/>
    <p:sldId id="267" r:id="rId16"/>
    <p:sldId id="271" r:id="rId17"/>
    <p:sldId id="272" r:id="rId18"/>
    <p:sldId id="273" r:id="rId19"/>
    <p:sldId id="274" r:id="rId20"/>
    <p:sldId id="275"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14" y="-4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95475D0-8A25-4931-A1D4-344436952F0B}" type="datetimeFigureOut">
              <a:rPr lang="it-IT" smtClean="0"/>
              <a:pPr/>
              <a:t>08/10/2016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2527759-B0FA-49C7-9D10-B337FAF543D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5475D0-8A25-4931-A1D4-344436952F0B}" type="datetimeFigureOut">
              <a:rPr lang="it-IT" smtClean="0"/>
              <a:pPr/>
              <a:t>08/10/2016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2527759-B0FA-49C7-9D10-B337FAF543D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5475D0-8A25-4931-A1D4-344436952F0B}" type="datetimeFigureOut">
              <a:rPr lang="it-IT" smtClean="0"/>
              <a:pPr/>
              <a:t>08/10/2016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2527759-B0FA-49C7-9D10-B337FAF543D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5475D0-8A25-4931-A1D4-344436952F0B}" type="datetimeFigureOut">
              <a:rPr lang="it-IT" smtClean="0"/>
              <a:pPr/>
              <a:t>08/10/2016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2527759-B0FA-49C7-9D10-B337FAF543D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95475D0-8A25-4931-A1D4-344436952F0B}" type="datetimeFigureOut">
              <a:rPr lang="it-IT" smtClean="0"/>
              <a:pPr/>
              <a:t>08/10/2016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2527759-B0FA-49C7-9D10-B337FAF543D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95475D0-8A25-4931-A1D4-344436952F0B}" type="datetimeFigureOut">
              <a:rPr lang="it-IT" smtClean="0"/>
              <a:pPr/>
              <a:t>08/10/2016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2527759-B0FA-49C7-9D10-B337FAF543D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95475D0-8A25-4931-A1D4-344436952F0B}" type="datetimeFigureOut">
              <a:rPr lang="it-IT" smtClean="0"/>
              <a:pPr/>
              <a:t>08/10/2016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2527759-B0FA-49C7-9D10-B337FAF543D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95475D0-8A25-4931-A1D4-344436952F0B}" type="datetimeFigureOut">
              <a:rPr lang="it-IT" smtClean="0"/>
              <a:pPr/>
              <a:t>08/10/2016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2527759-B0FA-49C7-9D10-B337FAF543D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95475D0-8A25-4931-A1D4-344436952F0B}" type="datetimeFigureOut">
              <a:rPr lang="it-IT" smtClean="0"/>
              <a:pPr/>
              <a:t>08/10/2016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2527759-B0FA-49C7-9D10-B337FAF543D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5475D0-8A25-4931-A1D4-344436952F0B}" type="datetimeFigureOut">
              <a:rPr lang="it-IT" smtClean="0"/>
              <a:pPr/>
              <a:t>08/10/2016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2527759-B0FA-49C7-9D10-B337FAF543D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5475D0-8A25-4931-A1D4-344436952F0B}" type="datetimeFigureOut">
              <a:rPr lang="it-IT" smtClean="0"/>
              <a:pPr/>
              <a:t>08/10/2016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2527759-B0FA-49C7-9D10-B337FAF543D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l="-25000" r="-25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475D0-8A25-4931-A1D4-344436952F0B}" type="datetimeFigureOut">
              <a:rPr lang="it-IT" smtClean="0"/>
              <a:pPr/>
              <a:t>08/10/2016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7759-B0FA-49C7-9D10-B337FAF543D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501008"/>
            <a:ext cx="7772400" cy="2952327"/>
          </a:xfrm>
        </p:spPr>
        <p:txBody>
          <a:bodyPr>
            <a:normAutofit/>
          </a:bodyPr>
          <a:lstStyle/>
          <a:p>
            <a:r>
              <a:rPr lang="it-IT" b="1" dirty="0">
                <a:solidFill>
                  <a:schemeClr val="bg1"/>
                </a:solidFill>
              </a:rPr>
              <a:t>Il Mediterraneo, </a:t>
            </a:r>
            <a:r>
              <a:rPr lang="it-IT" b="1" dirty="0" smtClean="0">
                <a:solidFill>
                  <a:schemeClr val="bg1"/>
                </a:solidFill>
              </a:rPr>
              <a:t/>
            </a:r>
            <a:br>
              <a:rPr lang="it-IT" b="1" dirty="0" smtClean="0">
                <a:solidFill>
                  <a:schemeClr val="bg1"/>
                </a:solidFill>
              </a:rPr>
            </a:br>
            <a:r>
              <a:rPr lang="it-IT" b="1" dirty="0" smtClean="0">
                <a:solidFill>
                  <a:schemeClr val="bg1"/>
                </a:solidFill>
              </a:rPr>
              <a:t>luogo </a:t>
            </a:r>
            <a:r>
              <a:rPr lang="it-IT" b="1" dirty="0">
                <a:solidFill>
                  <a:schemeClr val="bg1"/>
                </a:solidFill>
              </a:rPr>
              <a:t>di confronto </a:t>
            </a:r>
            <a:r>
              <a:rPr lang="it-IT" b="1" dirty="0" smtClean="0">
                <a:solidFill>
                  <a:schemeClr val="bg1"/>
                </a:solidFill>
              </a:rPr>
              <a:t/>
            </a:r>
            <a:br>
              <a:rPr lang="it-IT" b="1" dirty="0" smtClean="0">
                <a:solidFill>
                  <a:schemeClr val="bg1"/>
                </a:solidFill>
              </a:rPr>
            </a:br>
            <a:r>
              <a:rPr lang="it-IT" b="1" dirty="0" smtClean="0">
                <a:solidFill>
                  <a:schemeClr val="bg1"/>
                </a:solidFill>
              </a:rPr>
              <a:t>fra </a:t>
            </a:r>
            <a:r>
              <a:rPr lang="it-IT" b="1" dirty="0">
                <a:solidFill>
                  <a:schemeClr val="bg1"/>
                </a:solidFill>
              </a:rPr>
              <a:t>culture e religioni</a:t>
            </a:r>
            <a:endParaRPr lang="it-IT" dirty="0">
              <a:solidFill>
                <a:schemeClr val="bg1"/>
              </a:solidFill>
            </a:endParaRPr>
          </a:p>
        </p:txBody>
      </p:sp>
      <p:pic>
        <p:nvPicPr>
          <p:cNvPr id="1027" name="Picture 3" descr="C:\Users\Ugo Dovere\Desktop\cordoba-sinagoga.jpg"/>
          <p:cNvPicPr>
            <a:picLocks noChangeAspect="1" noChangeArrowheads="1"/>
          </p:cNvPicPr>
          <p:nvPr/>
        </p:nvPicPr>
        <p:blipFill>
          <a:blip r:embed="rId2" cstate="print"/>
          <a:srcRect/>
          <a:stretch>
            <a:fillRect/>
          </a:stretch>
        </p:blipFill>
        <p:spPr bwMode="auto">
          <a:xfrm>
            <a:off x="179512" y="1484784"/>
            <a:ext cx="2627784" cy="2594937"/>
          </a:xfrm>
          <a:prstGeom prst="rect">
            <a:avLst/>
          </a:prstGeom>
          <a:noFill/>
          <a:ln cap="rnd" cmpd="sng">
            <a:solidFill>
              <a:schemeClr val="bg1"/>
            </a:solidFill>
          </a:ln>
          <a:scene3d>
            <a:camera prst="isometricOffAxis1Right"/>
            <a:lightRig rig="threePt" dir="t"/>
          </a:scene3d>
        </p:spPr>
      </p:pic>
      <p:pic>
        <p:nvPicPr>
          <p:cNvPr id="1028" name="Picture 4" descr="C:\Users\Ugo Dovere\Desktop\iglesia-catedral.jpg"/>
          <p:cNvPicPr>
            <a:picLocks noChangeAspect="1" noChangeArrowheads="1"/>
          </p:cNvPicPr>
          <p:nvPr/>
        </p:nvPicPr>
        <p:blipFill>
          <a:blip r:embed="rId3" cstate="print"/>
          <a:srcRect/>
          <a:stretch>
            <a:fillRect/>
          </a:stretch>
        </p:blipFill>
        <p:spPr bwMode="auto">
          <a:xfrm>
            <a:off x="2915816" y="188640"/>
            <a:ext cx="2403180" cy="1800200"/>
          </a:xfrm>
          <a:prstGeom prst="rect">
            <a:avLst/>
          </a:prstGeom>
          <a:noFill/>
          <a:ln cap="rnd" cmpd="sng">
            <a:solidFill>
              <a:schemeClr val="bg1"/>
            </a:solidFill>
          </a:ln>
          <a:scene3d>
            <a:camera prst="perspectiveFront"/>
            <a:lightRig rig="threePt" dir="t"/>
          </a:scene3d>
        </p:spPr>
      </p:pic>
      <p:pic>
        <p:nvPicPr>
          <p:cNvPr id="1030" name="Picture 6" descr="C:\Users\Ugo Dovere\Desktop\002_grande-mosquee-de-cordoue_theredlist.jpg"/>
          <p:cNvPicPr>
            <a:picLocks noChangeAspect="1" noChangeArrowheads="1"/>
          </p:cNvPicPr>
          <p:nvPr/>
        </p:nvPicPr>
        <p:blipFill>
          <a:blip r:embed="rId4" cstate="print"/>
          <a:srcRect/>
          <a:stretch>
            <a:fillRect/>
          </a:stretch>
        </p:blipFill>
        <p:spPr bwMode="auto">
          <a:xfrm>
            <a:off x="5436096" y="1268760"/>
            <a:ext cx="3420548" cy="1872208"/>
          </a:xfrm>
          <a:prstGeom prst="rect">
            <a:avLst/>
          </a:prstGeom>
          <a:noFill/>
          <a:ln cap="rnd" cmpd="sng">
            <a:solidFill>
              <a:schemeClr val="bg1"/>
            </a:solidFill>
          </a:ln>
          <a:scene3d>
            <a:camera prst="isometricOffAxis2Left"/>
            <a:lightRig rig="threePt" dir="t"/>
          </a:scene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roberto-crosio.net/1medioevo/regni_4.jpg"/>
          <p:cNvPicPr>
            <a:picLocks noChangeAspect="1" noChangeArrowheads="1"/>
          </p:cNvPicPr>
          <p:nvPr/>
        </p:nvPicPr>
        <p:blipFill>
          <a:blip r:embed="rId2" cstate="print"/>
          <a:srcRect/>
          <a:stretch>
            <a:fillRect/>
          </a:stretch>
        </p:blipFill>
        <p:spPr bwMode="auto">
          <a:xfrm>
            <a:off x="395536" y="987362"/>
            <a:ext cx="6984776" cy="5477856"/>
          </a:xfrm>
          <a:prstGeom prst="rect">
            <a:avLst/>
          </a:prstGeom>
          <a:noFill/>
          <a:ln w="38100">
            <a:solidFill>
              <a:schemeClr val="tx2">
                <a:lumMod val="75000"/>
              </a:schemeClr>
            </a:solidFill>
          </a:ln>
        </p:spPr>
      </p:pic>
      <p:pic>
        <p:nvPicPr>
          <p:cNvPr id="25604" name="Picture 4" descr="https://upload.wikimedia.org/wikipedia/commons/thumb/e/e4/Clovis_riceve_dalla_colomba_(spirito_santo)_la_santa_crema.jpg/220px-Clovis_riceve_dalla_colomba_(spirito_santo)_la_santa_crema.jpg"/>
          <p:cNvPicPr>
            <a:picLocks noChangeAspect="1" noChangeArrowheads="1"/>
          </p:cNvPicPr>
          <p:nvPr/>
        </p:nvPicPr>
        <p:blipFill>
          <a:blip r:embed="rId3" cstate="print"/>
          <a:srcRect/>
          <a:stretch>
            <a:fillRect/>
          </a:stretch>
        </p:blipFill>
        <p:spPr bwMode="auto">
          <a:xfrm>
            <a:off x="6732240" y="346410"/>
            <a:ext cx="2016224" cy="2181188"/>
          </a:xfrm>
          <a:prstGeom prst="rect">
            <a:avLst/>
          </a:prstGeom>
          <a:noFill/>
          <a:ln w="38100">
            <a:solidFill>
              <a:schemeClr val="tx2">
                <a:lumMod val="75000"/>
              </a:schemeClr>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archaeological-center.com/images/auction39/39-4g.jpg"/>
          <p:cNvPicPr>
            <a:picLocks noChangeAspect="1" noChangeArrowheads="1"/>
          </p:cNvPicPr>
          <p:nvPr/>
        </p:nvPicPr>
        <p:blipFill>
          <a:blip r:embed="rId2" cstate="print"/>
          <a:srcRect/>
          <a:stretch>
            <a:fillRect/>
          </a:stretch>
        </p:blipFill>
        <p:spPr bwMode="auto">
          <a:xfrm>
            <a:off x="1403649" y="399864"/>
            <a:ext cx="6280822" cy="4815297"/>
          </a:xfrm>
          <a:prstGeom prst="rect">
            <a:avLst/>
          </a:prstGeom>
          <a:noFill/>
          <a:ln w="38100">
            <a:solidFill>
              <a:schemeClr val="tx2">
                <a:lumMod val="75000"/>
              </a:schemeClr>
            </a:solidFill>
          </a:ln>
        </p:spPr>
      </p:pic>
      <p:sp>
        <p:nvSpPr>
          <p:cNvPr id="3" name="CasellaDiTesto 2"/>
          <p:cNvSpPr txBox="1"/>
          <p:nvPr/>
        </p:nvSpPr>
        <p:spPr>
          <a:xfrm>
            <a:off x="1403648" y="5517232"/>
            <a:ext cx="6264696" cy="923330"/>
          </a:xfrm>
          <a:prstGeom prst="rect">
            <a:avLst/>
          </a:prstGeom>
          <a:noFill/>
        </p:spPr>
        <p:txBody>
          <a:bodyPr wrap="square" rtlCol="0">
            <a:spAutoFit/>
          </a:bodyPr>
          <a:lstStyle/>
          <a:p>
            <a:r>
              <a:rPr lang="it-IT" dirty="0" err="1" smtClean="0"/>
              <a:t>Heinrich</a:t>
            </a:r>
            <a:r>
              <a:rPr lang="it-IT" dirty="0" smtClean="0"/>
              <a:t> </a:t>
            </a:r>
            <a:r>
              <a:rPr lang="it-IT" dirty="0" err="1" smtClean="0"/>
              <a:t>Bünting</a:t>
            </a:r>
            <a:r>
              <a:rPr lang="it-IT" dirty="0" smtClean="0"/>
              <a:t>, </a:t>
            </a:r>
          </a:p>
          <a:p>
            <a:r>
              <a:rPr lang="it-IT" i="1" dirty="0" smtClean="0"/>
              <a:t>Mappa del mondo</a:t>
            </a:r>
            <a:r>
              <a:rPr lang="it-IT" dirty="0" smtClean="0"/>
              <a:t>.</a:t>
            </a:r>
          </a:p>
          <a:p>
            <a:r>
              <a:rPr lang="it-IT" dirty="0" smtClean="0"/>
              <a:t>A stampa (1581), </a:t>
            </a:r>
            <a:r>
              <a:rPr lang="it-IT" dirty="0" err="1" smtClean="0"/>
              <a:t>Magdeburg</a:t>
            </a:r>
            <a:r>
              <a:rPr lang="it-IT" dirty="0" smtClean="0"/>
              <a:t>.</a:t>
            </a:r>
            <a:endParaRPr lang="it-IT"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geostoria.weebly.com/uploads/1/5/2/3/15239878/3153839.jpg?604"/>
          <p:cNvPicPr>
            <a:picLocks noChangeAspect="1" noChangeArrowheads="1"/>
          </p:cNvPicPr>
          <p:nvPr/>
        </p:nvPicPr>
        <p:blipFill>
          <a:blip r:embed="rId2" cstate="print"/>
          <a:srcRect/>
          <a:stretch>
            <a:fillRect/>
          </a:stretch>
        </p:blipFill>
        <p:spPr bwMode="auto">
          <a:xfrm>
            <a:off x="1547664" y="1618054"/>
            <a:ext cx="7344816" cy="5018348"/>
          </a:xfrm>
          <a:prstGeom prst="rect">
            <a:avLst/>
          </a:prstGeom>
          <a:noFill/>
          <a:ln w="38100">
            <a:solidFill>
              <a:schemeClr val="tx2">
                <a:lumMod val="75000"/>
              </a:schemeClr>
            </a:solidFill>
          </a:ln>
        </p:spPr>
      </p:pic>
      <p:pic>
        <p:nvPicPr>
          <p:cNvPr id="22532" name="Picture 4" descr="Immagine"/>
          <p:cNvPicPr>
            <a:picLocks noChangeAspect="1" noChangeArrowheads="1"/>
          </p:cNvPicPr>
          <p:nvPr/>
        </p:nvPicPr>
        <p:blipFill>
          <a:blip r:embed="rId3" cstate="print"/>
          <a:srcRect/>
          <a:stretch>
            <a:fillRect/>
          </a:stretch>
        </p:blipFill>
        <p:spPr bwMode="auto">
          <a:xfrm>
            <a:off x="251520" y="332656"/>
            <a:ext cx="2895600" cy="2181225"/>
          </a:xfrm>
          <a:prstGeom prst="rect">
            <a:avLst/>
          </a:prstGeom>
          <a:noFill/>
          <a:ln w="38100">
            <a:solidFill>
              <a:schemeClr val="tx2">
                <a:lumMod val="75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5157192"/>
            <a:ext cx="8496944" cy="1015663"/>
          </a:xfrm>
          <a:prstGeom prst="rect">
            <a:avLst/>
          </a:prstGeom>
          <a:noFill/>
        </p:spPr>
        <p:txBody>
          <a:bodyPr wrap="square" rtlCol="0">
            <a:spAutoFit/>
          </a:bodyPr>
          <a:lstStyle/>
          <a:p>
            <a:pPr algn="just"/>
            <a:r>
              <a:rPr lang="it-IT" sz="2000" b="1" dirty="0" smtClean="0"/>
              <a:t>Pisa</a:t>
            </a:r>
            <a:r>
              <a:rPr lang="it-IT" sz="2000" dirty="0" smtClean="0"/>
              <a:t>, </a:t>
            </a:r>
            <a:r>
              <a:rPr lang="it-IT" sz="2000" b="1" dirty="0" smtClean="0"/>
              <a:t>Genova</a:t>
            </a:r>
            <a:r>
              <a:rPr lang="it-IT" sz="2000" dirty="0" smtClean="0"/>
              <a:t>, </a:t>
            </a:r>
            <a:r>
              <a:rPr lang="it-IT" sz="2000" b="1" dirty="0" smtClean="0"/>
              <a:t>Amalfi</a:t>
            </a:r>
            <a:r>
              <a:rPr lang="it-IT" sz="2000" dirty="0" smtClean="0"/>
              <a:t> e </a:t>
            </a:r>
            <a:r>
              <a:rPr lang="it-IT" sz="2000" b="1" dirty="0" smtClean="0"/>
              <a:t>Venezia</a:t>
            </a:r>
            <a:r>
              <a:rPr lang="it-IT" sz="2000" dirty="0" smtClean="0"/>
              <a:t> divennero le dominanti potenze marinare, accumulando molta ricchezza. Queste ricchezze si riflettono nei bellissimi </a:t>
            </a:r>
            <a:r>
              <a:rPr lang="it-IT" sz="2000" dirty="0" smtClean="0"/>
              <a:t>edifici, </a:t>
            </a:r>
            <a:r>
              <a:rPr lang="it-IT" sz="2000" dirty="0" smtClean="0"/>
              <a:t>nelle chiese e nei tesori artistici </a:t>
            </a:r>
            <a:r>
              <a:rPr lang="it-IT" sz="2000" dirty="0" smtClean="0"/>
              <a:t>in essi conservati</a:t>
            </a:r>
            <a:r>
              <a:rPr lang="it-IT" sz="2000" dirty="0" smtClean="0"/>
              <a:t>.</a:t>
            </a:r>
            <a:endParaRPr lang="it-IT" sz="2000" dirty="0"/>
          </a:p>
        </p:txBody>
      </p:sp>
      <p:pic>
        <p:nvPicPr>
          <p:cNvPr id="23556" name="Picture 4" descr="http://www.omeganews.info/wp-content/uploads/2013/05/23052013002.jpg"/>
          <p:cNvPicPr>
            <a:picLocks noChangeAspect="1" noChangeArrowheads="1"/>
          </p:cNvPicPr>
          <p:nvPr/>
        </p:nvPicPr>
        <p:blipFill>
          <a:blip r:embed="rId2" cstate="print"/>
          <a:srcRect/>
          <a:stretch>
            <a:fillRect/>
          </a:stretch>
        </p:blipFill>
        <p:spPr bwMode="auto">
          <a:xfrm>
            <a:off x="395536" y="908720"/>
            <a:ext cx="8390734" cy="3779515"/>
          </a:xfrm>
          <a:prstGeom prst="rect">
            <a:avLst/>
          </a:prstGeom>
          <a:noFill/>
          <a:ln w="38100">
            <a:solidFill>
              <a:schemeClr val="tx2">
                <a:lumMod val="75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upload.wikimedia.org/wikipedia/commons/e/e0/Battle_of_Lepanto_1571.jpg"/>
          <p:cNvPicPr>
            <a:picLocks noChangeAspect="1" noChangeArrowheads="1"/>
          </p:cNvPicPr>
          <p:nvPr/>
        </p:nvPicPr>
        <p:blipFill>
          <a:blip r:embed="rId2" cstate="print"/>
          <a:srcRect/>
          <a:stretch>
            <a:fillRect/>
          </a:stretch>
        </p:blipFill>
        <p:spPr bwMode="auto">
          <a:xfrm>
            <a:off x="328391" y="560316"/>
            <a:ext cx="8395963" cy="4508748"/>
          </a:xfrm>
          <a:prstGeom prst="rect">
            <a:avLst/>
          </a:prstGeom>
          <a:noFill/>
          <a:ln w="38100">
            <a:solidFill>
              <a:schemeClr val="tx2">
                <a:lumMod val="75000"/>
              </a:schemeClr>
            </a:solidFill>
          </a:ln>
        </p:spPr>
      </p:pic>
      <p:sp>
        <p:nvSpPr>
          <p:cNvPr id="3" name="CasellaDiTesto 2"/>
          <p:cNvSpPr txBox="1"/>
          <p:nvPr/>
        </p:nvSpPr>
        <p:spPr>
          <a:xfrm>
            <a:off x="251520" y="5301208"/>
            <a:ext cx="4896544" cy="1200329"/>
          </a:xfrm>
          <a:prstGeom prst="rect">
            <a:avLst/>
          </a:prstGeom>
          <a:noFill/>
        </p:spPr>
        <p:txBody>
          <a:bodyPr wrap="square" rtlCol="0">
            <a:spAutoFit/>
          </a:bodyPr>
          <a:lstStyle/>
          <a:p>
            <a:r>
              <a:rPr lang="en-US" dirty="0" err="1" smtClean="0"/>
              <a:t>Ignoto</a:t>
            </a:r>
            <a:r>
              <a:rPr lang="en-US" dirty="0" smtClean="0"/>
              <a:t> del XVI </a:t>
            </a:r>
            <a:r>
              <a:rPr lang="en-US" dirty="0" err="1" smtClean="0"/>
              <a:t>secolo</a:t>
            </a:r>
            <a:r>
              <a:rPr lang="en-US" dirty="0" smtClean="0"/>
              <a:t>,</a:t>
            </a:r>
          </a:p>
          <a:p>
            <a:r>
              <a:rPr lang="en-US" i="1" dirty="0" smtClean="0"/>
              <a:t>La </a:t>
            </a:r>
            <a:r>
              <a:rPr lang="en-US" i="1" dirty="0" err="1" smtClean="0"/>
              <a:t>battaglia</a:t>
            </a:r>
            <a:r>
              <a:rPr lang="en-US" i="1" dirty="0" smtClean="0"/>
              <a:t> </a:t>
            </a:r>
            <a:r>
              <a:rPr lang="en-US" i="1" dirty="0" err="1" smtClean="0"/>
              <a:t>di</a:t>
            </a:r>
            <a:r>
              <a:rPr lang="en-US" i="1" dirty="0" smtClean="0"/>
              <a:t> Lepanto</a:t>
            </a:r>
            <a:r>
              <a:rPr lang="en-US" dirty="0" smtClean="0"/>
              <a:t>. </a:t>
            </a:r>
          </a:p>
          <a:p>
            <a:r>
              <a:rPr lang="en-US" dirty="0" smtClean="0"/>
              <a:t>Olio </a:t>
            </a:r>
            <a:r>
              <a:rPr lang="en-US" dirty="0" err="1" smtClean="0"/>
              <a:t>su</a:t>
            </a:r>
            <a:r>
              <a:rPr lang="en-US" dirty="0" smtClean="0"/>
              <a:t> </a:t>
            </a:r>
            <a:r>
              <a:rPr lang="en-US" dirty="0" err="1" smtClean="0"/>
              <a:t>tela</a:t>
            </a:r>
            <a:r>
              <a:rPr lang="en-US" dirty="0" smtClean="0"/>
              <a:t> (1572), </a:t>
            </a:r>
          </a:p>
          <a:p>
            <a:r>
              <a:rPr lang="en-US" dirty="0" smtClean="0"/>
              <a:t>National </a:t>
            </a:r>
            <a:r>
              <a:rPr lang="en-US" dirty="0" smtClean="0"/>
              <a:t>Maritime Museum, Greenwich, </a:t>
            </a:r>
            <a:r>
              <a:rPr lang="en-US" dirty="0" smtClean="0"/>
              <a:t>London.</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www.treccani.it/export/sites/default/Portale/resources/images/mediterraneo_basso_medioevo.jpg"/>
          <p:cNvPicPr>
            <a:picLocks noChangeAspect="1" noChangeArrowheads="1"/>
          </p:cNvPicPr>
          <p:nvPr/>
        </p:nvPicPr>
        <p:blipFill>
          <a:blip r:embed="rId2" cstate="print"/>
          <a:srcRect/>
          <a:stretch>
            <a:fillRect/>
          </a:stretch>
        </p:blipFill>
        <p:spPr bwMode="auto">
          <a:xfrm>
            <a:off x="755576" y="764704"/>
            <a:ext cx="7560840" cy="5574709"/>
          </a:xfrm>
          <a:prstGeom prst="rect">
            <a:avLst/>
          </a:prstGeom>
          <a:noFill/>
          <a:ln w="38100">
            <a:solidFill>
              <a:schemeClr val="tx2">
                <a:lumMod val="75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olumbus Day, la scoperta dell'America ridisegna il mondo: le mappe storiche"/>
          <p:cNvPicPr>
            <a:picLocks noChangeAspect="1" noChangeArrowheads="1"/>
          </p:cNvPicPr>
          <p:nvPr/>
        </p:nvPicPr>
        <p:blipFill>
          <a:blip r:embed="rId2" cstate="print"/>
          <a:srcRect/>
          <a:stretch>
            <a:fillRect/>
          </a:stretch>
        </p:blipFill>
        <p:spPr bwMode="auto">
          <a:xfrm>
            <a:off x="752111" y="332657"/>
            <a:ext cx="7788666" cy="5184576"/>
          </a:xfrm>
          <a:prstGeom prst="rect">
            <a:avLst/>
          </a:prstGeom>
          <a:noFill/>
          <a:ln w="38100">
            <a:solidFill>
              <a:schemeClr val="tx2">
                <a:lumMod val="75000"/>
              </a:schemeClr>
            </a:solidFill>
          </a:ln>
        </p:spPr>
      </p:pic>
      <p:sp>
        <p:nvSpPr>
          <p:cNvPr id="3" name="CasellaDiTesto 2"/>
          <p:cNvSpPr txBox="1"/>
          <p:nvPr/>
        </p:nvSpPr>
        <p:spPr>
          <a:xfrm>
            <a:off x="755576" y="5661248"/>
            <a:ext cx="5616624" cy="923330"/>
          </a:xfrm>
          <a:prstGeom prst="rect">
            <a:avLst/>
          </a:prstGeom>
          <a:noFill/>
        </p:spPr>
        <p:txBody>
          <a:bodyPr wrap="square" rtlCol="0">
            <a:spAutoFit/>
          </a:bodyPr>
          <a:lstStyle/>
          <a:p>
            <a:r>
              <a:rPr lang="it-IT" dirty="0" smtClean="0"/>
              <a:t>Paolo Forlani,</a:t>
            </a:r>
          </a:p>
          <a:p>
            <a:r>
              <a:rPr lang="it-IT" i="1" dirty="0" smtClean="0"/>
              <a:t>Mappa del mondo</a:t>
            </a:r>
            <a:r>
              <a:rPr lang="it-IT" dirty="0" smtClean="0"/>
              <a:t>.</a:t>
            </a:r>
          </a:p>
          <a:p>
            <a:r>
              <a:rPr lang="it-IT" dirty="0" smtClean="0"/>
              <a:t>A stampa (1565 </a:t>
            </a:r>
            <a:r>
              <a:rPr lang="it-IT" dirty="0" err="1" smtClean="0"/>
              <a:t>ca</a:t>
            </a:r>
            <a:r>
              <a:rPr lang="it-IT" dirty="0" smtClean="0"/>
              <a:t>), Venezia.</a:t>
            </a:r>
            <a:r>
              <a:rPr lang="it-IT" dirty="0" smtClean="0"/>
              <a:t> </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keynes.scuole.bo.it/sitididattici/farestoria/cartografia/img/0213.gif"/>
          <p:cNvPicPr>
            <a:picLocks noChangeAspect="1" noChangeArrowheads="1"/>
          </p:cNvPicPr>
          <p:nvPr/>
        </p:nvPicPr>
        <p:blipFill>
          <a:blip r:embed="rId2" cstate="print"/>
          <a:srcRect/>
          <a:stretch>
            <a:fillRect/>
          </a:stretch>
        </p:blipFill>
        <p:spPr bwMode="auto">
          <a:xfrm>
            <a:off x="2627784" y="430404"/>
            <a:ext cx="6204942" cy="6112528"/>
          </a:xfrm>
          <a:prstGeom prst="rect">
            <a:avLst/>
          </a:prstGeom>
          <a:noFill/>
          <a:ln w="38100">
            <a:solidFill>
              <a:schemeClr val="tx2">
                <a:lumMod val="75000"/>
              </a:schemeClr>
            </a:solidFill>
          </a:ln>
        </p:spPr>
      </p:pic>
      <p:pic>
        <p:nvPicPr>
          <p:cNvPr id="29700" name="Picture 4" descr="https://upload.wikimedia.org/wikipedia/commons/4/4c/Suleiman_the_Magnificent_of_the_Ottoman_Empire.jpg"/>
          <p:cNvPicPr>
            <a:picLocks noChangeAspect="1" noChangeArrowheads="1"/>
          </p:cNvPicPr>
          <p:nvPr/>
        </p:nvPicPr>
        <p:blipFill>
          <a:blip r:embed="rId3" cstate="print"/>
          <a:srcRect/>
          <a:stretch>
            <a:fillRect/>
          </a:stretch>
        </p:blipFill>
        <p:spPr bwMode="auto">
          <a:xfrm>
            <a:off x="395536" y="260648"/>
            <a:ext cx="2409180" cy="2808312"/>
          </a:xfrm>
          <a:prstGeom prst="rect">
            <a:avLst/>
          </a:prstGeom>
          <a:noFill/>
          <a:ln w="38100">
            <a:solidFill>
              <a:schemeClr val="tx2">
                <a:lumMod val="75000"/>
              </a:schemeClr>
            </a:solidFill>
          </a:ln>
        </p:spPr>
      </p:pic>
      <p:sp>
        <p:nvSpPr>
          <p:cNvPr id="4" name="CasellaDiTesto 3"/>
          <p:cNvSpPr txBox="1"/>
          <p:nvPr/>
        </p:nvSpPr>
        <p:spPr>
          <a:xfrm>
            <a:off x="251520" y="5805264"/>
            <a:ext cx="2088232" cy="707886"/>
          </a:xfrm>
          <a:prstGeom prst="rect">
            <a:avLst/>
          </a:prstGeom>
          <a:noFill/>
        </p:spPr>
        <p:txBody>
          <a:bodyPr wrap="square" rtlCol="0">
            <a:spAutoFit/>
          </a:bodyPr>
          <a:lstStyle/>
          <a:p>
            <a:r>
              <a:rPr lang="it-IT" sz="2000" dirty="0" smtClean="0"/>
              <a:t>Assedio di Vienna, 1529</a:t>
            </a:r>
            <a:endParaRPr lang="it-IT"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upload.wikimedia.org/wikipedia/commons/3/35/Bitwa_pod_Wiedniem_Brandt.jpg"/>
          <p:cNvPicPr>
            <a:picLocks noChangeAspect="1" noChangeArrowheads="1"/>
          </p:cNvPicPr>
          <p:nvPr/>
        </p:nvPicPr>
        <p:blipFill>
          <a:blip r:embed="rId2" cstate="print"/>
          <a:srcRect/>
          <a:stretch>
            <a:fillRect/>
          </a:stretch>
        </p:blipFill>
        <p:spPr bwMode="auto">
          <a:xfrm>
            <a:off x="179512" y="1074240"/>
            <a:ext cx="8725923" cy="3711528"/>
          </a:xfrm>
          <a:prstGeom prst="rect">
            <a:avLst/>
          </a:prstGeom>
          <a:noFill/>
          <a:ln w="38100">
            <a:solidFill>
              <a:schemeClr val="tx2">
                <a:lumMod val="75000"/>
              </a:schemeClr>
            </a:solidFill>
          </a:ln>
        </p:spPr>
      </p:pic>
      <p:sp>
        <p:nvSpPr>
          <p:cNvPr id="3" name="CasellaDiTesto 2"/>
          <p:cNvSpPr txBox="1"/>
          <p:nvPr/>
        </p:nvSpPr>
        <p:spPr>
          <a:xfrm>
            <a:off x="179512" y="4941168"/>
            <a:ext cx="4392488" cy="1200329"/>
          </a:xfrm>
          <a:prstGeom prst="rect">
            <a:avLst/>
          </a:prstGeom>
          <a:noFill/>
        </p:spPr>
        <p:txBody>
          <a:bodyPr wrap="square" rtlCol="0">
            <a:spAutoFit/>
          </a:bodyPr>
          <a:lstStyle/>
          <a:p>
            <a:r>
              <a:rPr lang="it-IT" dirty="0" err="1" smtClean="0"/>
              <a:t>Józef</a:t>
            </a:r>
            <a:r>
              <a:rPr lang="it-IT" dirty="0" smtClean="0"/>
              <a:t> </a:t>
            </a:r>
            <a:r>
              <a:rPr lang="it-IT" dirty="0" smtClean="0"/>
              <a:t>Brandt, </a:t>
            </a:r>
          </a:p>
          <a:p>
            <a:r>
              <a:rPr lang="it-IT" i="1" dirty="0" smtClean="0"/>
              <a:t>La battaglia di Vienna del 1683</a:t>
            </a:r>
            <a:r>
              <a:rPr lang="it-IT" dirty="0" smtClean="0"/>
              <a:t>.</a:t>
            </a:r>
          </a:p>
          <a:p>
            <a:r>
              <a:rPr lang="it-IT" dirty="0" smtClean="0"/>
              <a:t>Olio su tela (1873,</a:t>
            </a:r>
          </a:p>
          <a:p>
            <a:r>
              <a:rPr lang="pl-PL" dirty="0" smtClean="0"/>
              <a:t>Muzeum Wojska Polskiego</a:t>
            </a:r>
            <a:r>
              <a:rPr lang="it-IT" dirty="0" smtClean="0"/>
              <a:t>, </a:t>
            </a:r>
            <a:r>
              <a:rPr lang="it-IT" dirty="0" err="1" smtClean="0"/>
              <a:t>Warsaw</a:t>
            </a:r>
            <a:r>
              <a:rPr lang="it-IT" dirty="0" smtClean="0"/>
              <a:t>.</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descr="http://www.rainews.it/ran24/speciali/2015/la_crisi_dei_migranti_esplode_in_europa/img/maps/mediterraneo-rotte.png"/>
          <p:cNvPicPr>
            <a:picLocks noChangeAspect="1" noChangeArrowheads="1"/>
          </p:cNvPicPr>
          <p:nvPr/>
        </p:nvPicPr>
        <p:blipFill>
          <a:blip r:embed="rId2" cstate="print"/>
          <a:srcRect/>
          <a:stretch>
            <a:fillRect/>
          </a:stretch>
        </p:blipFill>
        <p:spPr bwMode="auto">
          <a:xfrm>
            <a:off x="323527" y="2204864"/>
            <a:ext cx="8513339" cy="4317479"/>
          </a:xfrm>
          <a:prstGeom prst="rect">
            <a:avLst/>
          </a:prstGeom>
          <a:noFill/>
          <a:ln w="38100">
            <a:solidFill>
              <a:schemeClr val="tx2">
                <a:lumMod val="75000"/>
              </a:schemeClr>
            </a:solidFill>
          </a:ln>
        </p:spPr>
      </p:pic>
      <p:pic>
        <p:nvPicPr>
          <p:cNvPr id="31750" name="Picture 6" descr="http://2.bp.blogspot.com/-ldGZ29l_xGM/VTVx9AqCm2I/AAAAAAAAEZg/wqwgtYAona8/s1600/nave%2Bdi%2Bmigranti%2Bnel%2Bmediterraneo.jpg"/>
          <p:cNvPicPr>
            <a:picLocks noChangeAspect="1" noChangeArrowheads="1"/>
          </p:cNvPicPr>
          <p:nvPr/>
        </p:nvPicPr>
        <p:blipFill>
          <a:blip r:embed="rId3" cstate="print"/>
          <a:srcRect/>
          <a:stretch>
            <a:fillRect/>
          </a:stretch>
        </p:blipFill>
        <p:spPr bwMode="auto">
          <a:xfrm>
            <a:off x="5043138" y="260648"/>
            <a:ext cx="3826710" cy="2160240"/>
          </a:xfrm>
          <a:prstGeom prst="rect">
            <a:avLst/>
          </a:prstGeom>
          <a:noFill/>
          <a:ln w="38100">
            <a:solidFill>
              <a:schemeClr val="tx2">
                <a:lumMod val="75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3"/>
          <p:cNvSpPr txBox="1"/>
          <p:nvPr/>
        </p:nvSpPr>
        <p:spPr>
          <a:xfrm>
            <a:off x="71731" y="4433184"/>
            <a:ext cx="8964119" cy="2246769"/>
          </a:xfrm>
          <a:prstGeom prst="rect">
            <a:avLst/>
          </a:prstGeom>
          <a:noFill/>
        </p:spPr>
        <p:txBody>
          <a:bodyPr wrap="square" rtlCol="0">
            <a:spAutoFit/>
          </a:bodyPr>
          <a:lstStyle/>
          <a:p>
            <a:pPr algn="just"/>
            <a:r>
              <a:rPr lang="it-IT" sz="2000" dirty="0" smtClean="0"/>
              <a:t>     Circa </a:t>
            </a:r>
            <a:r>
              <a:rPr lang="it-IT" sz="2000" dirty="0" smtClean="0"/>
              <a:t>cinque milioni di anni fa, il Mar Mediterraneo era una vallata profonda e </a:t>
            </a:r>
            <a:r>
              <a:rPr lang="it-IT" sz="2000" dirty="0" smtClean="0"/>
              <a:t>secca, e </a:t>
            </a:r>
            <a:r>
              <a:rPr lang="it-IT" sz="2000" dirty="0" smtClean="0"/>
              <a:t>divideva tre continenti: Europa, Africa e </a:t>
            </a:r>
            <a:r>
              <a:rPr lang="it-IT" sz="2000" dirty="0" smtClean="0"/>
              <a:t>Asia. In </a:t>
            </a:r>
            <a:r>
              <a:rPr lang="it-IT" sz="2000" dirty="0" smtClean="0"/>
              <a:t>un processo durato </a:t>
            </a:r>
            <a:r>
              <a:rPr lang="it-IT" sz="2000" dirty="0" smtClean="0"/>
              <a:t>secoli, </a:t>
            </a:r>
            <a:r>
              <a:rPr lang="it-IT" sz="2000" dirty="0" smtClean="0"/>
              <a:t>una gigantesca cascata di </a:t>
            </a:r>
            <a:r>
              <a:rPr lang="it-IT" sz="2000" dirty="0" smtClean="0"/>
              <a:t>acqua proveniente da ovest </a:t>
            </a:r>
            <a:r>
              <a:rPr lang="it-IT" sz="2000" dirty="0" smtClean="0"/>
              <a:t>ha incominciato </a:t>
            </a:r>
            <a:r>
              <a:rPr lang="it-IT" sz="2000" dirty="0" smtClean="0"/>
              <a:t>a </a:t>
            </a:r>
            <a:r>
              <a:rPr lang="it-IT" sz="2000" dirty="0" smtClean="0"/>
              <a:t>inondare l’intero bacino mediterraneo, facendo nascere un nuovo </a:t>
            </a:r>
            <a:r>
              <a:rPr lang="it-IT" sz="2000" dirty="0" smtClean="0"/>
              <a:t>mare interno.</a:t>
            </a:r>
          </a:p>
          <a:p>
            <a:pPr algn="just"/>
            <a:r>
              <a:rPr lang="it-IT" sz="2000" dirty="0" smtClean="0"/>
              <a:t>     Il </a:t>
            </a:r>
            <a:r>
              <a:rPr lang="it-IT" sz="2000" dirty="0" smtClean="0"/>
              <a:t>continente africano da sempre si spinge lentamente verso il continente </a:t>
            </a:r>
            <a:r>
              <a:rPr lang="it-IT" sz="2000" dirty="0" smtClean="0"/>
              <a:t>europeo, causando l’innalzamento </a:t>
            </a:r>
            <a:r>
              <a:rPr lang="it-IT" sz="2000" dirty="0" smtClean="0"/>
              <a:t>delle Alpi. La conseguente frattura nella crosta terrestre ha formato </a:t>
            </a:r>
            <a:r>
              <a:rPr lang="it-IT" sz="2000" dirty="0" smtClean="0"/>
              <a:t>le aree vulcaniche ed è la </a:t>
            </a:r>
            <a:r>
              <a:rPr lang="it-IT" sz="2000" dirty="0" smtClean="0"/>
              <a:t>causa </a:t>
            </a:r>
            <a:r>
              <a:rPr lang="it-IT" sz="2000" dirty="0" smtClean="0"/>
              <a:t>dell’attività sismica.</a:t>
            </a:r>
            <a:endParaRPr lang="it-IT" sz="2000" dirty="0"/>
          </a:p>
        </p:txBody>
      </p:sp>
      <p:pic>
        <p:nvPicPr>
          <p:cNvPr id="1030" name="Picture 6" descr="https://upload.wikimedia.org/wikipedia/commons/1/1c/Mediterranean_Sea_16.61811E_38.99124N.jpg"/>
          <p:cNvPicPr>
            <a:picLocks noChangeAspect="1" noChangeArrowheads="1"/>
          </p:cNvPicPr>
          <p:nvPr/>
        </p:nvPicPr>
        <p:blipFill>
          <a:blip r:embed="rId2" cstate="print"/>
          <a:srcRect/>
          <a:stretch>
            <a:fillRect/>
          </a:stretch>
        </p:blipFill>
        <p:spPr bwMode="auto">
          <a:xfrm>
            <a:off x="1691680" y="188640"/>
            <a:ext cx="5688632" cy="4161195"/>
          </a:xfrm>
          <a:prstGeom prst="rect">
            <a:avLst/>
          </a:prstGeom>
          <a:noFill/>
          <a:ln w="38100">
            <a:solidFill>
              <a:schemeClr val="tx2">
                <a:lumMod val="75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11000" r="-11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0" y="4437112"/>
            <a:ext cx="9144000" cy="2646878"/>
          </a:xfrm>
          <a:prstGeom prst="rect">
            <a:avLst/>
          </a:prstGeom>
          <a:noFill/>
        </p:spPr>
        <p:txBody>
          <a:bodyPr wrap="square" rtlCol="0">
            <a:spAutoFit/>
          </a:bodyPr>
          <a:lstStyle/>
          <a:p>
            <a:pPr algn="ctr"/>
            <a:r>
              <a:rPr lang="it-IT" sz="16600" b="1" dirty="0" smtClean="0">
                <a:solidFill>
                  <a:schemeClr val="tx2">
                    <a:lumMod val="75000"/>
                  </a:schemeClr>
                </a:solidFill>
              </a:rPr>
              <a:t>F I N E</a:t>
            </a:r>
            <a:endParaRPr lang="it-IT" sz="16600" b="1" dirty="0">
              <a:solidFill>
                <a:schemeClr val="tx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mw2.google.com/mw-panoramio/photos/medium/67424752.jpg"/>
          <p:cNvPicPr>
            <a:picLocks noChangeAspect="1" noChangeArrowheads="1"/>
          </p:cNvPicPr>
          <p:nvPr/>
        </p:nvPicPr>
        <p:blipFill>
          <a:blip r:embed="rId2" cstate="print"/>
          <a:srcRect/>
          <a:stretch>
            <a:fillRect/>
          </a:stretch>
        </p:blipFill>
        <p:spPr bwMode="auto">
          <a:xfrm>
            <a:off x="3995936" y="2996952"/>
            <a:ext cx="4762500" cy="3571875"/>
          </a:xfrm>
          <a:prstGeom prst="rect">
            <a:avLst/>
          </a:prstGeom>
          <a:noFill/>
          <a:ln w="38100">
            <a:solidFill>
              <a:schemeClr val="tx2">
                <a:lumMod val="75000"/>
              </a:schemeClr>
            </a:solidFill>
          </a:ln>
        </p:spPr>
      </p:pic>
      <p:sp>
        <p:nvSpPr>
          <p:cNvPr id="4" name="CasellaDiTesto 3"/>
          <p:cNvSpPr txBox="1"/>
          <p:nvPr/>
        </p:nvSpPr>
        <p:spPr>
          <a:xfrm>
            <a:off x="211242" y="296931"/>
            <a:ext cx="8814216" cy="2554545"/>
          </a:xfrm>
          <a:prstGeom prst="rect">
            <a:avLst/>
          </a:prstGeom>
          <a:noFill/>
        </p:spPr>
        <p:txBody>
          <a:bodyPr wrap="square" rtlCol="0">
            <a:spAutoFit/>
          </a:bodyPr>
          <a:lstStyle/>
          <a:p>
            <a:pPr algn="just"/>
            <a:r>
              <a:rPr lang="it-IT" dirty="0" smtClean="0"/>
              <a:t>     </a:t>
            </a:r>
            <a:r>
              <a:rPr lang="it-IT" sz="2000" dirty="0" smtClean="0"/>
              <a:t>L’uomo </a:t>
            </a:r>
            <a:r>
              <a:rPr lang="it-IT" sz="2000" dirty="0" smtClean="0"/>
              <a:t>è arrivato </a:t>
            </a:r>
            <a:r>
              <a:rPr lang="it-IT" sz="2000" dirty="0" smtClean="0"/>
              <a:t>tardi </a:t>
            </a:r>
            <a:r>
              <a:rPr lang="it-IT" sz="2000" dirty="0" smtClean="0"/>
              <a:t>sulla scena del Mediterraneo. Vi sono tracce dell’uomo di Neanderthal nelle caverne del </a:t>
            </a:r>
            <a:r>
              <a:rPr lang="it-IT" sz="2000" dirty="0" smtClean="0"/>
              <a:t>Circeo, </a:t>
            </a:r>
            <a:r>
              <a:rPr lang="it-IT" sz="2000" dirty="0" smtClean="0"/>
              <a:t>nella costa ligure, a Gibilterra, in Francia </a:t>
            </a:r>
            <a:r>
              <a:rPr lang="it-IT" sz="2000" dirty="0" smtClean="0"/>
              <a:t>e altrove. </a:t>
            </a:r>
            <a:r>
              <a:rPr lang="it-IT" sz="2000" dirty="0" smtClean="0"/>
              <a:t>L’arrivo </a:t>
            </a:r>
            <a:r>
              <a:rPr lang="it-IT" sz="2000" dirty="0" smtClean="0"/>
              <a:t>dell’“Homo </a:t>
            </a:r>
            <a:r>
              <a:rPr lang="it-IT" sz="2000" dirty="0" smtClean="0"/>
              <a:t>Sapiens</a:t>
            </a:r>
            <a:r>
              <a:rPr lang="it-IT" sz="2000" dirty="0" smtClean="0"/>
              <a:t>”,si </a:t>
            </a:r>
            <a:r>
              <a:rPr lang="it-IT" sz="2000" dirty="0" smtClean="0"/>
              <a:t>può datare intorno a 100.000 anni </a:t>
            </a:r>
            <a:r>
              <a:rPr lang="it-IT" sz="2000" dirty="0" smtClean="0"/>
              <a:t>fa; egli ha  avuto </a:t>
            </a:r>
            <a:r>
              <a:rPr lang="it-IT" sz="2000" dirty="0" smtClean="0"/>
              <a:t>un ruolo nel processo di estinzione dell’uomo di Neanderthal circa 30.000 anni fa</a:t>
            </a:r>
            <a:r>
              <a:rPr lang="it-IT" sz="2000" dirty="0" smtClean="0"/>
              <a:t>. </a:t>
            </a:r>
          </a:p>
          <a:p>
            <a:pPr algn="just"/>
            <a:r>
              <a:rPr lang="it-IT" sz="2000" dirty="0" smtClean="0"/>
              <a:t>     L’uomo </a:t>
            </a:r>
            <a:r>
              <a:rPr lang="it-IT" sz="2000" dirty="0" smtClean="0"/>
              <a:t>primitivo non si è fermato per molto davanti alle distese d’acqua</a:t>
            </a:r>
            <a:r>
              <a:rPr lang="it-IT" sz="2000" dirty="0" smtClean="0"/>
              <a:t>. </a:t>
            </a:r>
            <a:r>
              <a:rPr lang="it-IT" sz="2000" dirty="0" smtClean="0"/>
              <a:t>La curiosità e la sete d’avventura lo spinsero a costruire zattere primitive, raggiungendo isole come Cipro e Malta 5.000 anni </a:t>
            </a:r>
            <a:r>
              <a:rPr lang="it-IT" sz="2000" dirty="0" smtClean="0"/>
              <a:t>fa.</a:t>
            </a:r>
          </a:p>
        </p:txBody>
      </p:sp>
      <p:sp>
        <p:nvSpPr>
          <p:cNvPr id="5" name="CasellaDiTesto 4"/>
          <p:cNvSpPr txBox="1"/>
          <p:nvPr/>
        </p:nvSpPr>
        <p:spPr>
          <a:xfrm>
            <a:off x="251520" y="3068960"/>
            <a:ext cx="3384376" cy="3170099"/>
          </a:xfrm>
          <a:prstGeom prst="rect">
            <a:avLst/>
          </a:prstGeom>
          <a:noFill/>
        </p:spPr>
        <p:txBody>
          <a:bodyPr wrap="square" rtlCol="0">
            <a:spAutoFit/>
          </a:bodyPr>
          <a:lstStyle/>
          <a:p>
            <a:pPr algn="just"/>
            <a:r>
              <a:rPr lang="it-IT" sz="2000" dirty="0" smtClean="0"/>
              <a:t>     Si sono formate così le </a:t>
            </a:r>
            <a:r>
              <a:rPr lang="it-IT" sz="2000" dirty="0" smtClean="0"/>
              <a:t>basi delle popolazioni odierne. </a:t>
            </a:r>
            <a:r>
              <a:rPr lang="it-IT" sz="2000" dirty="0" smtClean="0"/>
              <a:t>  </a:t>
            </a:r>
          </a:p>
          <a:p>
            <a:pPr algn="just"/>
            <a:r>
              <a:rPr lang="it-IT" sz="2000" dirty="0" smtClean="0"/>
              <a:t> </a:t>
            </a:r>
            <a:r>
              <a:rPr lang="it-IT" sz="2000" dirty="0" smtClean="0"/>
              <a:t>    Lentamente poi l’uomo </a:t>
            </a:r>
            <a:r>
              <a:rPr lang="it-IT" sz="2000" dirty="0" smtClean="0"/>
              <a:t>ha </a:t>
            </a:r>
            <a:r>
              <a:rPr lang="it-IT" sz="2000" dirty="0" smtClean="0"/>
              <a:t>popolato </a:t>
            </a:r>
            <a:r>
              <a:rPr lang="it-IT" sz="2000" dirty="0" smtClean="0"/>
              <a:t>tutto il bacino </a:t>
            </a:r>
            <a:r>
              <a:rPr lang="it-IT" sz="2000" dirty="0" smtClean="0"/>
              <a:t>del Mediterraneo, prosperando in un ambiente favorevole.</a:t>
            </a:r>
          </a:p>
          <a:p>
            <a:pPr algn="just"/>
            <a:r>
              <a:rPr lang="it-IT" sz="2000" dirty="0" smtClean="0"/>
              <a:t> </a:t>
            </a:r>
            <a:r>
              <a:rPr lang="it-IT" sz="2000" dirty="0" smtClean="0"/>
              <a:t>     Oggi</a:t>
            </a:r>
            <a:r>
              <a:rPr lang="it-IT" sz="2000" dirty="0" smtClean="0"/>
              <a:t>, il </a:t>
            </a:r>
            <a:r>
              <a:rPr lang="it-IT" sz="2000" dirty="0" smtClean="0"/>
              <a:t>Mar Mediterraneo è il crocevia </a:t>
            </a:r>
            <a:r>
              <a:rPr lang="it-IT" sz="2000" dirty="0" smtClean="0"/>
              <a:t>della civiltà </a:t>
            </a:r>
            <a:r>
              <a:rPr lang="it-IT" sz="2000" dirty="0" smtClean="0"/>
              <a:t>occidentale, a sua volta nutrita da </a:t>
            </a:r>
            <a:r>
              <a:rPr lang="it-IT" sz="2000" dirty="0" smtClean="0"/>
              <a:t>molte e diverse culture. </a:t>
            </a:r>
            <a:endParaRPr lang="it-IT"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malgradotuttoweb.it/wp-content/uploads/torri-sul-mare.png"/>
          <p:cNvPicPr>
            <a:picLocks noChangeAspect="1" noChangeArrowheads="1"/>
          </p:cNvPicPr>
          <p:nvPr/>
        </p:nvPicPr>
        <p:blipFill>
          <a:blip r:embed="rId2" cstate="print"/>
          <a:srcRect/>
          <a:stretch>
            <a:fillRect/>
          </a:stretch>
        </p:blipFill>
        <p:spPr bwMode="auto">
          <a:xfrm>
            <a:off x="323529" y="404664"/>
            <a:ext cx="5760640" cy="3895841"/>
          </a:xfrm>
          <a:prstGeom prst="rect">
            <a:avLst/>
          </a:prstGeom>
          <a:noFill/>
          <a:ln w="38100">
            <a:solidFill>
              <a:schemeClr val="tx2">
                <a:lumMod val="75000"/>
              </a:schemeClr>
            </a:solidFill>
          </a:ln>
        </p:spPr>
      </p:pic>
      <p:sp>
        <p:nvSpPr>
          <p:cNvPr id="3" name="CasellaDiTesto 2"/>
          <p:cNvSpPr txBox="1"/>
          <p:nvPr/>
        </p:nvSpPr>
        <p:spPr>
          <a:xfrm>
            <a:off x="6372200" y="548680"/>
            <a:ext cx="2592288" cy="3785652"/>
          </a:xfrm>
          <a:prstGeom prst="rect">
            <a:avLst/>
          </a:prstGeom>
          <a:noFill/>
        </p:spPr>
        <p:txBody>
          <a:bodyPr wrap="square" rtlCol="0">
            <a:spAutoFit/>
          </a:bodyPr>
          <a:lstStyle/>
          <a:p>
            <a:pPr algn="just"/>
            <a:r>
              <a:rPr lang="it-IT" sz="2000" dirty="0" smtClean="0"/>
              <a:t>     Quando si cominciò a coltivare la terra (forse nell’area curda dell’attuale Turchia), si popolarono le coste alte del Mediterraneo. </a:t>
            </a:r>
            <a:r>
              <a:rPr lang="it-IT" sz="2000" dirty="0" smtClean="0"/>
              <a:t>Coloro che decisero di rimanere nelle terre più in alto per poter </a:t>
            </a:r>
            <a:r>
              <a:rPr lang="it-IT" sz="2000" dirty="0" smtClean="0"/>
              <a:t>sopravvivere dovettero </a:t>
            </a:r>
            <a:r>
              <a:rPr lang="it-IT" sz="2000" dirty="0" smtClean="0"/>
              <a:t>combattere </a:t>
            </a:r>
            <a:r>
              <a:rPr lang="it-IT" sz="2000" dirty="0" smtClean="0"/>
              <a:t>contro </a:t>
            </a:r>
            <a:r>
              <a:rPr lang="it-IT" sz="2000" dirty="0" smtClean="0"/>
              <a:t>la </a:t>
            </a:r>
            <a:r>
              <a:rPr lang="it-IT" sz="2000" dirty="0" smtClean="0"/>
              <a:t>natura. </a:t>
            </a:r>
            <a:endParaRPr lang="it-IT" sz="2000" dirty="0"/>
          </a:p>
        </p:txBody>
      </p:sp>
      <p:sp>
        <p:nvSpPr>
          <p:cNvPr id="4" name="CasellaDiTesto 3"/>
          <p:cNvSpPr txBox="1"/>
          <p:nvPr/>
        </p:nvSpPr>
        <p:spPr>
          <a:xfrm>
            <a:off x="323528" y="4653136"/>
            <a:ext cx="8640960" cy="1631216"/>
          </a:xfrm>
          <a:prstGeom prst="rect">
            <a:avLst/>
          </a:prstGeom>
          <a:noFill/>
        </p:spPr>
        <p:txBody>
          <a:bodyPr wrap="square" rtlCol="0">
            <a:spAutoFit/>
          </a:bodyPr>
          <a:lstStyle/>
          <a:p>
            <a:pPr algn="just"/>
            <a:r>
              <a:rPr lang="it-IT" sz="2000" dirty="0" smtClean="0"/>
              <a:t>     Le </a:t>
            </a:r>
            <a:r>
              <a:rPr lang="it-IT" sz="2000" dirty="0" smtClean="0"/>
              <a:t>coste orientali e del Nord Africa erano aride, mentre le terre fertili si trovavano nel bacino dei fiumi Tigri ed Eufrate, in Mesopotamia (“tra i fiumi”), in </a:t>
            </a:r>
            <a:r>
              <a:rPr lang="it-IT" sz="2000" dirty="0" err="1" smtClean="0"/>
              <a:t>Persia</a:t>
            </a:r>
            <a:r>
              <a:rPr lang="it-IT" sz="2000" dirty="0" smtClean="0"/>
              <a:t> e lungo il delta del Nilo in Egitto. Queste aree hanno avuto un maggior sviluppo dopo l’avvento </a:t>
            </a:r>
            <a:r>
              <a:rPr lang="it-IT" sz="2000" dirty="0" smtClean="0"/>
              <a:t>dell’agricoltura; </a:t>
            </a:r>
            <a:r>
              <a:rPr lang="it-IT" sz="2000" dirty="0" smtClean="0"/>
              <a:t>sono questi i luoghi che hanno visto la  vera nascita dell’uomo moderno.</a:t>
            </a:r>
            <a:endParaRPr lang="it-IT"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6300192" y="260648"/>
            <a:ext cx="2621112" cy="3109456"/>
          </a:xfrm>
          <a:prstGeom prst="rect">
            <a:avLst/>
          </a:prstGeom>
          <a:noFill/>
          <a:ln w="38100">
            <a:solidFill>
              <a:schemeClr val="tx2">
                <a:lumMod val="75000"/>
              </a:schemeClr>
            </a:solidFill>
            <a:miter lim="800000"/>
            <a:headEnd/>
            <a:tailEnd/>
          </a:ln>
          <a:effectLst/>
        </p:spPr>
      </p:pic>
      <p:sp>
        <p:nvSpPr>
          <p:cNvPr id="3" name="CasellaDiTesto 2"/>
          <p:cNvSpPr txBox="1"/>
          <p:nvPr/>
        </p:nvSpPr>
        <p:spPr>
          <a:xfrm>
            <a:off x="323528" y="404664"/>
            <a:ext cx="5184576" cy="2862322"/>
          </a:xfrm>
          <a:prstGeom prst="rect">
            <a:avLst/>
          </a:prstGeom>
          <a:noFill/>
        </p:spPr>
        <p:txBody>
          <a:bodyPr wrap="square" rtlCol="0">
            <a:spAutoFit/>
          </a:bodyPr>
          <a:lstStyle/>
          <a:p>
            <a:pPr algn="just"/>
            <a:r>
              <a:rPr lang="it-IT" sz="2000" b="1" dirty="0" smtClean="0"/>
              <a:t>Gli Egizi.</a:t>
            </a:r>
            <a:r>
              <a:rPr lang="it-IT" sz="2000" dirty="0" smtClean="0"/>
              <a:t> L’allagamento</a:t>
            </a:r>
            <a:r>
              <a:rPr lang="it-IT" sz="2000" dirty="0" smtClean="0"/>
              <a:t>, due volte all’anno, del vasto delta del Nilo, </a:t>
            </a:r>
            <a:r>
              <a:rPr lang="it-IT" sz="2000" dirty="0" smtClean="0"/>
              <a:t>era. </a:t>
            </a:r>
            <a:r>
              <a:rPr lang="it-IT" sz="2000" dirty="0" smtClean="0"/>
              <a:t>per gli Egizi, un regalo divino. Portava acqua preziosa, concime per i campi e quindi abbondanti raccolti. Il cibo costante permise al popolo egizio di prosperare e la loro civiltà, in costante crescita, diventò una delle civiltà </a:t>
            </a:r>
            <a:r>
              <a:rPr lang="it-IT" sz="2000" dirty="0" smtClean="0"/>
              <a:t>più durature di tutto </a:t>
            </a:r>
            <a:r>
              <a:rPr lang="it-IT" sz="2000" dirty="0" smtClean="0"/>
              <a:t>il Mediterraneo. La loro fiorente civiltà, sviluppatasi </a:t>
            </a:r>
            <a:r>
              <a:rPr lang="it-IT" sz="2000" dirty="0" smtClean="0"/>
              <a:t>5.000 </a:t>
            </a:r>
            <a:r>
              <a:rPr lang="it-IT" sz="2000" dirty="0" smtClean="0"/>
              <a:t>anni fa, durò ben </a:t>
            </a:r>
            <a:r>
              <a:rPr lang="it-IT" sz="2000" dirty="0" smtClean="0"/>
              <a:t>3.000 </a:t>
            </a:r>
            <a:r>
              <a:rPr lang="it-IT" sz="2000" dirty="0" smtClean="0"/>
              <a:t>anni.</a:t>
            </a:r>
            <a:endParaRPr lang="it-IT" sz="2000" dirty="0"/>
          </a:p>
        </p:txBody>
      </p:sp>
      <p:pic>
        <p:nvPicPr>
          <p:cNvPr id="17412" name="Picture 4" descr="http://2.bp.blogspot.com/_J7SY_2pDGzI/SeusTZRTLzI/AAAAAAAAAOY/8hgqV2kBCPI/s400/map-of-mesopotamia.jpg"/>
          <p:cNvPicPr>
            <a:picLocks noChangeAspect="1" noChangeArrowheads="1"/>
          </p:cNvPicPr>
          <p:nvPr/>
        </p:nvPicPr>
        <p:blipFill>
          <a:blip r:embed="rId3" cstate="print"/>
          <a:srcRect/>
          <a:stretch>
            <a:fillRect/>
          </a:stretch>
        </p:blipFill>
        <p:spPr bwMode="auto">
          <a:xfrm>
            <a:off x="251520" y="3788778"/>
            <a:ext cx="4248472" cy="2793370"/>
          </a:xfrm>
          <a:prstGeom prst="rect">
            <a:avLst/>
          </a:prstGeom>
          <a:noFill/>
          <a:ln w="38100">
            <a:solidFill>
              <a:schemeClr val="tx2">
                <a:lumMod val="75000"/>
              </a:schemeClr>
            </a:solidFill>
          </a:ln>
        </p:spPr>
      </p:pic>
      <p:sp>
        <p:nvSpPr>
          <p:cNvPr id="5" name="CasellaDiTesto 4"/>
          <p:cNvSpPr txBox="1"/>
          <p:nvPr/>
        </p:nvSpPr>
        <p:spPr>
          <a:xfrm>
            <a:off x="4788024" y="3789040"/>
            <a:ext cx="4176464" cy="2862322"/>
          </a:xfrm>
          <a:prstGeom prst="rect">
            <a:avLst/>
          </a:prstGeom>
          <a:noFill/>
        </p:spPr>
        <p:txBody>
          <a:bodyPr wrap="square" rtlCol="0">
            <a:spAutoFit/>
          </a:bodyPr>
          <a:lstStyle/>
          <a:p>
            <a:pPr algn="just"/>
            <a:r>
              <a:rPr lang="it-IT" sz="2000" b="1" dirty="0" smtClean="0"/>
              <a:t>I Mesopotamici.</a:t>
            </a:r>
            <a:r>
              <a:rPr lang="it-IT" sz="2000" dirty="0" smtClean="0"/>
              <a:t> Le </a:t>
            </a:r>
            <a:r>
              <a:rPr lang="it-IT" sz="2000" dirty="0" smtClean="0"/>
              <a:t>città-stato sviluppatesi in civiltà in </a:t>
            </a:r>
            <a:r>
              <a:rPr lang="it-IT" sz="2000" dirty="0" smtClean="0"/>
              <a:t>Mesopotamia - </a:t>
            </a:r>
            <a:r>
              <a:rPr lang="it-IT" sz="2000" i="1" dirty="0" smtClean="0"/>
              <a:t>Sumeri</a:t>
            </a:r>
            <a:r>
              <a:rPr lang="it-IT" sz="2000" dirty="0" smtClean="0"/>
              <a:t> (Ur), </a:t>
            </a:r>
            <a:r>
              <a:rPr lang="it-IT" sz="2000" i="1" dirty="0" smtClean="0"/>
              <a:t>Babilonesi</a:t>
            </a:r>
            <a:r>
              <a:rPr lang="it-IT" sz="2000" dirty="0" smtClean="0"/>
              <a:t> (Babilonia</a:t>
            </a:r>
            <a:r>
              <a:rPr lang="it-IT" sz="2000" dirty="0" smtClean="0"/>
              <a:t>) e </a:t>
            </a:r>
            <a:r>
              <a:rPr lang="it-IT" sz="2000" i="1" dirty="0" smtClean="0"/>
              <a:t>Assiri</a:t>
            </a:r>
            <a:r>
              <a:rPr lang="it-IT" sz="2000" dirty="0" smtClean="0"/>
              <a:t> (</a:t>
            </a:r>
            <a:r>
              <a:rPr lang="it-IT" sz="2000" dirty="0" err="1" smtClean="0"/>
              <a:t>Ninive</a:t>
            </a:r>
            <a:r>
              <a:rPr lang="it-IT" sz="2000" dirty="0" smtClean="0"/>
              <a:t>) –commercializzarono merci </a:t>
            </a:r>
            <a:r>
              <a:rPr lang="it-IT" sz="2000" dirty="0" smtClean="0"/>
              <a:t>e </a:t>
            </a:r>
            <a:r>
              <a:rPr lang="it-IT" sz="2000" dirty="0" smtClean="0"/>
              <a:t>cibo</a:t>
            </a:r>
            <a:r>
              <a:rPr lang="it-IT" sz="2000" dirty="0" smtClean="0"/>
              <a:t>, sia a valle lungo il fiume verso l’oceano Indiano, sia attraverso il deserto fino alle </a:t>
            </a:r>
            <a:r>
              <a:rPr lang="it-IT" sz="2000" dirty="0" smtClean="0"/>
              <a:t>sponde del </a:t>
            </a:r>
            <a:r>
              <a:rPr lang="it-IT" sz="2000" dirty="0" smtClean="0"/>
              <a:t>Mediterraneo, dove </a:t>
            </a:r>
            <a:r>
              <a:rPr lang="it-IT" sz="2000" dirty="0" smtClean="0"/>
              <a:t>incontrarono </a:t>
            </a:r>
            <a:r>
              <a:rPr lang="it-IT" sz="2000" b="1" dirty="0" smtClean="0"/>
              <a:t>Fenici</a:t>
            </a:r>
            <a:r>
              <a:rPr lang="it-IT" sz="2000" dirty="0" smtClean="0"/>
              <a:t>. </a:t>
            </a:r>
            <a:endParaRPr lang="it-IT"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aslajb_7wrQ/UbV8wELAfhI/AAAAAAAAJDY/2o8cOJni-I8/s1600/1.png"/>
          <p:cNvPicPr>
            <a:picLocks noChangeAspect="1" noChangeArrowheads="1"/>
          </p:cNvPicPr>
          <p:nvPr/>
        </p:nvPicPr>
        <p:blipFill>
          <a:blip r:embed="rId2" cstate="print"/>
          <a:srcRect/>
          <a:stretch>
            <a:fillRect/>
          </a:stretch>
        </p:blipFill>
        <p:spPr bwMode="auto">
          <a:xfrm>
            <a:off x="755576" y="3212976"/>
            <a:ext cx="7591425" cy="3305175"/>
          </a:xfrm>
          <a:prstGeom prst="rect">
            <a:avLst/>
          </a:prstGeom>
          <a:noFill/>
          <a:ln w="38100">
            <a:solidFill>
              <a:schemeClr val="tx2">
                <a:lumMod val="75000"/>
              </a:schemeClr>
            </a:solidFill>
          </a:ln>
        </p:spPr>
      </p:pic>
      <p:sp>
        <p:nvSpPr>
          <p:cNvPr id="3" name="CasellaDiTesto 2"/>
          <p:cNvSpPr txBox="1"/>
          <p:nvPr/>
        </p:nvSpPr>
        <p:spPr>
          <a:xfrm>
            <a:off x="611560" y="476672"/>
            <a:ext cx="7704856" cy="1938992"/>
          </a:xfrm>
          <a:prstGeom prst="rect">
            <a:avLst/>
          </a:prstGeom>
          <a:noFill/>
        </p:spPr>
        <p:txBody>
          <a:bodyPr wrap="square" rtlCol="0">
            <a:spAutoFit/>
          </a:bodyPr>
          <a:lstStyle/>
          <a:p>
            <a:pPr algn="just"/>
            <a:r>
              <a:rPr lang="it-IT" sz="2000" b="1" dirty="0" smtClean="0"/>
              <a:t>Le rotte del Mediterraneo antico.</a:t>
            </a:r>
            <a:r>
              <a:rPr lang="it-IT" sz="2000" dirty="0" smtClean="0"/>
              <a:t> I Fenici, che </a:t>
            </a:r>
            <a:r>
              <a:rPr lang="it-IT" sz="2000" dirty="0" smtClean="0"/>
              <a:t>erano ben forniti di foreste di magnifici </a:t>
            </a:r>
            <a:r>
              <a:rPr lang="it-IT" sz="2000" dirty="0" smtClean="0"/>
              <a:t>cedri, utilizzando </a:t>
            </a:r>
            <a:r>
              <a:rPr lang="it-IT" sz="2000" dirty="0" smtClean="0"/>
              <a:t>questo legno, costruirono barche abbastanza potenti per affrontare </a:t>
            </a:r>
            <a:r>
              <a:rPr lang="it-IT" sz="2000" dirty="0" smtClean="0"/>
              <a:t>con sicurezza il mare. </a:t>
            </a:r>
            <a:r>
              <a:rPr lang="it-IT" sz="2000" dirty="0" smtClean="0"/>
              <a:t>Con queste barche viaggiarono verso </a:t>
            </a:r>
            <a:r>
              <a:rPr lang="it-IT" sz="2000" dirty="0" smtClean="0"/>
              <a:t>ovest, </a:t>
            </a:r>
            <a:r>
              <a:rPr lang="it-IT" sz="2000" dirty="0" smtClean="0"/>
              <a:t>colonizzando nuove terre. Le loro barche erano dotate sia di vele, sia di uomini che </a:t>
            </a:r>
            <a:r>
              <a:rPr lang="it-IT" sz="2000" dirty="0" smtClean="0"/>
              <a:t>remavano, </a:t>
            </a:r>
            <a:r>
              <a:rPr lang="it-IT" sz="2000" dirty="0" smtClean="0"/>
              <a:t>e </a:t>
            </a:r>
            <a:r>
              <a:rPr lang="it-IT" sz="2000" dirty="0" smtClean="0"/>
              <a:t>mano a </a:t>
            </a:r>
            <a:r>
              <a:rPr lang="it-IT" sz="2000" dirty="0" smtClean="0"/>
              <a:t>mano diventarono sempre più grandi.</a:t>
            </a:r>
            <a:endParaRPr lang="it-IT"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3429000"/>
            <a:ext cx="8136904" cy="2862322"/>
          </a:xfrm>
          <a:prstGeom prst="rect">
            <a:avLst/>
          </a:prstGeom>
          <a:noFill/>
        </p:spPr>
        <p:txBody>
          <a:bodyPr wrap="square" rtlCol="0">
            <a:spAutoFit/>
          </a:bodyPr>
          <a:lstStyle/>
          <a:p>
            <a:pPr algn="just"/>
            <a:r>
              <a:rPr lang="it-IT" sz="2000" b="1" dirty="0" smtClean="0"/>
              <a:t>Da est a ovest.</a:t>
            </a:r>
            <a:r>
              <a:rPr lang="it-IT" sz="2000" dirty="0" smtClean="0"/>
              <a:t> I Greci, in competizione con </a:t>
            </a:r>
            <a:r>
              <a:rPr lang="it-IT" sz="2000" dirty="0" smtClean="0"/>
              <a:t>i </a:t>
            </a:r>
            <a:r>
              <a:rPr lang="it-IT" sz="2000" dirty="0" smtClean="0"/>
              <a:t>Persiani, esaltavano ogni </a:t>
            </a:r>
            <a:r>
              <a:rPr lang="it-IT" sz="2000" dirty="0" smtClean="0"/>
              <a:t>confronto </a:t>
            </a:r>
            <a:r>
              <a:rPr lang="it-IT" sz="2000" dirty="0" smtClean="0"/>
              <a:t>fisico con </a:t>
            </a:r>
            <a:r>
              <a:rPr lang="it-IT" sz="2000" dirty="0" smtClean="0"/>
              <a:t>loro. I Persiani, che conquistarono Babilonia e l’Egitto, crearono un nuovo impero minacciando gli stessi Greci. </a:t>
            </a:r>
            <a:r>
              <a:rPr lang="it-IT" sz="2000" dirty="0" smtClean="0"/>
              <a:t>I Greci si mossero da oriente verso occidente, colonizzando </a:t>
            </a:r>
            <a:r>
              <a:rPr lang="it-IT" sz="2000" dirty="0" smtClean="0"/>
              <a:t>la Sicilia </a:t>
            </a:r>
            <a:r>
              <a:rPr lang="it-IT" sz="2000" dirty="0" smtClean="0"/>
              <a:t>e </a:t>
            </a:r>
            <a:r>
              <a:rPr lang="it-IT" sz="2000" dirty="0" smtClean="0"/>
              <a:t>il sud </a:t>
            </a:r>
            <a:r>
              <a:rPr lang="it-IT" sz="2000" dirty="0" smtClean="0"/>
              <a:t>dell’Italia.</a:t>
            </a:r>
          </a:p>
          <a:p>
            <a:pPr algn="just"/>
            <a:r>
              <a:rPr lang="it-IT" sz="2000" dirty="0" smtClean="0"/>
              <a:t> </a:t>
            </a:r>
            <a:r>
              <a:rPr lang="it-IT" sz="2000" dirty="0" smtClean="0"/>
              <a:t>    La cultura della antica Grecia ha dominato il mondo antico. Le magnifiche sculture greche erano fonte di ispirazione per gli scultori romani. Con il tempo l’architettura di influenza greca sarebbe stata usata in molte nazioni. Oggi le colonne doriche e ioniche, di ispirazione greca, dominano moltissimi palazzi governativi sparsi nel mondo.</a:t>
            </a:r>
            <a:endParaRPr lang="it-IT" sz="2000" dirty="0"/>
          </a:p>
        </p:txBody>
      </p:sp>
      <p:pic>
        <p:nvPicPr>
          <p:cNvPr id="19458" name="Picture 2" descr="http://agrigentoguide.org/wp-content/uploads/2016/03/valle.dei_.templi.jpg"/>
          <p:cNvPicPr>
            <a:picLocks noChangeAspect="1" noChangeArrowheads="1"/>
          </p:cNvPicPr>
          <p:nvPr/>
        </p:nvPicPr>
        <p:blipFill>
          <a:blip r:embed="rId2" cstate="print"/>
          <a:srcRect/>
          <a:stretch>
            <a:fillRect/>
          </a:stretch>
        </p:blipFill>
        <p:spPr bwMode="auto">
          <a:xfrm>
            <a:off x="1475656" y="260648"/>
            <a:ext cx="5715000" cy="2857500"/>
          </a:xfrm>
          <a:prstGeom prst="rect">
            <a:avLst/>
          </a:prstGeom>
          <a:noFill/>
          <a:ln w="38100">
            <a:solidFill>
              <a:schemeClr val="tx2">
                <a:lumMod val="75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1.bp.blogspot.com/-RzOhECxVg-g/TzEeP1ILilI/AAAAAAAAAAM/OmFMwUPOCP0/s1600/carta_12.jpg"/>
          <p:cNvPicPr>
            <a:picLocks noChangeAspect="1" noChangeArrowheads="1"/>
          </p:cNvPicPr>
          <p:nvPr/>
        </p:nvPicPr>
        <p:blipFill>
          <a:blip r:embed="rId2" cstate="print"/>
          <a:srcRect/>
          <a:stretch>
            <a:fillRect/>
          </a:stretch>
        </p:blipFill>
        <p:spPr bwMode="auto">
          <a:xfrm>
            <a:off x="467545" y="548680"/>
            <a:ext cx="8089658" cy="5547194"/>
          </a:xfrm>
          <a:prstGeom prst="rect">
            <a:avLst/>
          </a:prstGeom>
          <a:noFill/>
          <a:ln w="38100">
            <a:solidFill>
              <a:schemeClr val="tx2">
                <a:lumMod val="75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docplayer.it/docs-images/27/9944531/images/2-0.jpg"/>
          <p:cNvPicPr>
            <a:picLocks noChangeAspect="1" noChangeArrowheads="1"/>
          </p:cNvPicPr>
          <p:nvPr/>
        </p:nvPicPr>
        <p:blipFill>
          <a:blip r:embed="rId2" cstate="print"/>
          <a:srcRect/>
          <a:stretch>
            <a:fillRect/>
          </a:stretch>
        </p:blipFill>
        <p:spPr bwMode="auto">
          <a:xfrm>
            <a:off x="1979712" y="548680"/>
            <a:ext cx="6896236" cy="6082878"/>
          </a:xfrm>
          <a:prstGeom prst="rect">
            <a:avLst/>
          </a:prstGeom>
          <a:noFill/>
          <a:ln w="38100">
            <a:solidFill>
              <a:schemeClr val="tx2">
                <a:lumMod val="75000"/>
              </a:schemeClr>
            </a:solidFill>
          </a:ln>
        </p:spPr>
      </p:pic>
      <p:pic>
        <p:nvPicPr>
          <p:cNvPr id="21508" name="Picture 4" descr="http://dizionaripiu.zanichelli.it/storiadigitale/media/images/295.jpg"/>
          <p:cNvPicPr>
            <a:picLocks noChangeAspect="1" noChangeArrowheads="1"/>
          </p:cNvPicPr>
          <p:nvPr/>
        </p:nvPicPr>
        <p:blipFill>
          <a:blip r:embed="rId3" cstate="print"/>
          <a:srcRect/>
          <a:stretch>
            <a:fillRect/>
          </a:stretch>
        </p:blipFill>
        <p:spPr bwMode="auto">
          <a:xfrm>
            <a:off x="94998" y="1057588"/>
            <a:ext cx="2016224" cy="2055706"/>
          </a:xfrm>
          <a:prstGeom prst="rect">
            <a:avLst/>
          </a:prstGeom>
          <a:noFill/>
          <a:ln w="38100">
            <a:solidFill>
              <a:schemeClr val="tx2">
                <a:lumMod val="7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799</Words>
  <Application>Microsoft Office PowerPoint</Application>
  <PresentationFormat>Presentazione su schermo (4:3)</PresentationFormat>
  <Paragraphs>32</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Il Mediterraneo,  luogo di confronto  fra culture e religioni</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Mediterraneo, luogo di confronto fra culture e religioni</dc:title>
  <dc:creator>Ugo Dovere</dc:creator>
  <cp:lastModifiedBy>Ugo Dovere</cp:lastModifiedBy>
  <cp:revision>50</cp:revision>
  <dcterms:created xsi:type="dcterms:W3CDTF">2016-09-20T16:11:37Z</dcterms:created>
  <dcterms:modified xsi:type="dcterms:W3CDTF">2016-10-08T16:06:31Z</dcterms:modified>
</cp:coreProperties>
</file>