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673F2-9EAF-49D3-A9DB-B1F1C80460E3}" type="datetimeFigureOut">
              <a:rPr lang="it-IT" smtClean="0"/>
              <a:t>10/10/2018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6680B-E195-487E-AC2A-F99606B15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14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6680B-E195-487E-AC2A-F99606B15D9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13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A1E020-754A-4389-9520-28BC24E4A0EC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6429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8B79-74EF-41E1-8A1C-F49C6364EC6B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85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1BD0E-FA4A-4C51-BBE1-24AB1F17DB13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23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9794-8610-4FCA-8362-EF8531D3722F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62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DDBB62-5EE7-44DB-AB1C-5AA35A668884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36270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DDF5-66CB-40A3-8BC7-FB3CC8559DCC}" type="datetime1">
              <a:rPr lang="it-IT" smtClean="0"/>
              <a:t>10/10/2018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4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6D57-9E75-4468-B860-124FF9403207}" type="datetime1">
              <a:rPr lang="it-IT" smtClean="0"/>
              <a:t>10/10/2018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43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2DF9-771A-4019-89BB-DFFA1A5B4488}" type="datetime1">
              <a:rPr lang="it-IT" smtClean="0"/>
              <a:t>10/10/2018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0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76AB0-A7C3-4BAF-B6B3-267964162BE9}" type="datetime1">
              <a:rPr lang="it-IT" smtClean="0"/>
              <a:t>10/10/2018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44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514AAD-E86D-4AC5-A4B1-A7205FCEC811}" type="datetime1">
              <a:rPr lang="it-IT" smtClean="0"/>
              <a:t>10/10/2018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761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759C16-8275-4050-9C1D-7EB0BC34958B}" type="datetime1">
              <a:rPr lang="it-IT" smtClean="0"/>
              <a:t>10/10/2018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390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01CA741-6F9B-4DBD-BB72-19F60B46CB9E}" type="datetime1">
              <a:rPr lang="it-IT" smtClean="0"/>
              <a:t>10/10/2018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CDE4CC9-15BD-4FEE-B154-D8033C103AC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197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15126" y="1514134"/>
            <a:ext cx="8361229" cy="2098226"/>
          </a:xfrm>
        </p:spPr>
        <p:txBody>
          <a:bodyPr/>
          <a:lstStyle/>
          <a:p>
            <a:r>
              <a:rPr lang="it-IT" sz="6000" dirty="0" smtClean="0"/>
              <a:t>Quali Prospettive per l’IRC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79903" y="3986759"/>
            <a:ext cx="6831673" cy="1332001"/>
          </a:xfrm>
        </p:spPr>
        <p:txBody>
          <a:bodyPr>
            <a:normAutofit/>
          </a:bodyPr>
          <a:lstStyle/>
          <a:p>
            <a:r>
              <a:rPr lang="it-IT" dirty="0" smtClean="0"/>
              <a:t>Sergio Cicatelli</a:t>
            </a:r>
          </a:p>
          <a:p>
            <a:endParaRPr lang="it-IT" dirty="0" smtClean="0"/>
          </a:p>
          <a:p>
            <a:r>
              <a:rPr lang="it-IT" dirty="0" smtClean="0"/>
              <a:t>Cava dei Tirreni, 11 ottobre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319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Prospettive per il concorso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concorso è richiesto dal comma 131 della legge 107/15 (superamento dei contratti a tempo determinato di durata superiore a 36 mesi). Ciò non vuol dire assunzione di tutti i «precari» di Irc, ma solo il ripristino della quota del 70% di Idr di ruolo.</a:t>
            </a:r>
          </a:p>
          <a:p>
            <a:r>
              <a:rPr lang="it-IT" dirty="0" smtClean="0"/>
              <a:t>Le trattative tra Miur e sindacati erano partite un anno fa, ma si sono interrotte a gennaio per via delle proteste di alcuni gruppi che chiedevano una procedura riservata o privilegiata di assunzione.</a:t>
            </a:r>
          </a:p>
          <a:p>
            <a:r>
              <a:rPr lang="it-IT" dirty="0" smtClean="0"/>
              <a:t>La legge 186/03 prevede un concorso ordinario, ma il ritardo di 14 anni giustificherebbe un intervento straordinario. </a:t>
            </a:r>
          </a:p>
          <a:p>
            <a:r>
              <a:rPr lang="it-IT" dirty="0" smtClean="0"/>
              <a:t>Gli incontri Miur-sindacati sono ripresi il 18 settembre scorso.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0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114816"/>
              </p:ext>
            </p:extLst>
          </p:nvPr>
        </p:nvGraphicFramePr>
        <p:xfrm>
          <a:off x="1085850" y="95251"/>
          <a:ext cx="10429875" cy="6457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75"/>
                <a:gridCol w="2200275"/>
                <a:gridCol w="1676400"/>
                <a:gridCol w="2381250"/>
                <a:gridCol w="2085975"/>
              </a:tblGrid>
              <a:tr h="34403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Comunicati </a:t>
                      </a:r>
                      <a:r>
                        <a:rPr lang="it-IT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stampa delle OO.SS. 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sull’incontro al MIUR del 18 settembre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4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FLC CGIL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CISL Scuola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UIL Scuola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FGU/</a:t>
                      </a:r>
                      <a:r>
                        <a:rPr lang="it-IT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Snadir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SNALS</a:t>
                      </a:r>
                    </a:p>
                  </a:txBody>
                  <a:tcPr marL="68580" marR="68580" marT="0" marB="0" anchor="ctr"/>
                </a:tc>
              </a:tr>
              <a:tr h="5819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 è svolto oggi, 18 settembre, al MIUR, l’incontro richiesto all’Amministrazione da 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FLC CGIL, CISL FSUR, SNADIR GILDA UNAMS, SNALS CONFSAL e UIL RUA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per illustrare la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proposta unitaria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lang="it-IT" sz="9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recluta-mento 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dei docenti precari di religione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 organizzazioni sindacali hanno sottolineato l’urgenza della situazione. L’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ultimo concorso per i docenti di religione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da cui si è attinto per le assunzioni a tempo indeterminato, 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risale al 2004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mentre in questi anni il numero degli insegnati precari è cresciuto al punto da superare il numero di quelli di ruolo: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mentre solo 12.114 sono i docenti con contratto a tempo indeterminato, 15.218 sono i docenti precari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 La 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FLC ha sottolineato la necessità di agire con la massima celerità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perché per avviare la procedura per il prossimo anno scolastico è necessario inserire il provvedimento nella Legge di Bilancio 2019.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</a:t>
                      </a: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proposta illustrata dalle organizzazioni sindacali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prevede un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concorso per titoli riservato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al personale in possesso dell’idoneità all’insegnamento, con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almeno 36 mesi di servizio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quindi la predisposizione di una graduatoria per titoli e servizi da cui attingere per la copertura delle assunzioni.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Nel 2020/21 dovrebbe essere poi bandito il concorso ordinario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previsto dalla Legge 186/2003.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L’Amministrazione si è riservata di esaminare la proposta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unitaria e le organizzazioni sindacali hanno chiesto un incontro per avere sollecito riscontro sulla proposta presentata.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 la FLC CGIL questo provvedimento risponde all’impegno profuso in questi anni per portare alla stabilizzazione il personale precario della scuola in ogni profilo, docente ed ATA.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Nell'ambito del calendario di incontri frutto del confronto avviato con il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Gabinetto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del Ministro in occasione dell'inizio dell'anno scolastico, stamattina al Miur si è svolto l'incontro con all'o.d.g. il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Reclutamento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degli insegnanti di Religione.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Confermata la decisione di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sospendere l'iter di un possibile bando di Concorso ordinario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attività che era stata avviata con il precedente ministro. 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L'attuale Governo intende infatti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prendere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esame soluzioni per la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stabilizza-zione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dei tanti docenti incaricati che da anni insegnano Religione Cattolica,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attraverso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come da noi ripetutamente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richiesto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una modalità di reclutamento che non sia esclusivamente il Concorso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ordinario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previsto dalla Legge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186/2003.</a:t>
                      </a:r>
                      <a:endParaRPr lang="it-IT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 tavolo tutte le OO.SS. hanno sostenuto che la soluzione più equa per i tanti colle-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ghi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 anni precari e nel contempo più semplice ed economica per l'Amministra-zione è quella di prevedere un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concorso per titoli e servizio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che è già in fase di realizza-zione nelle province di Trento e Bolzano.</a:t>
                      </a:r>
                      <a:endParaRPr lang="it-IT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Abbiamo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inoltre richiesto di consentire la stabilizzazione dei docenti non solo sui posti già oggi disponibili ma anche su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una quota via via più consistente rispetto all'attuale 70% dell'organico di diritto fino ad arrivare al 90% della pianta organica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L'Amministrazione, consapevole della necessità di un intervento normativo di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modifica della legge 186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si è impegnata per una verifica con il livello politico della proposta illustrata dalle OO.SS.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Abbiamo sollecitato l'Amministrazione a porre la questione tra le priorità in modo tale da consentire al Parlamento nel prossimo appuntamento della Legge di bilancio di portare a conclusione l'iter delle necessarie modifiche legislative.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Il reclutamento degli insegnanti di religione cattolica è stato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ar-gomento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 centro dell’incontro tra i rappresentanti del MIUR e le organizzazioni sindacali.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L’amministrazione si è limitata a raccogliere la posizione dei sindacati, che hanno presentato una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proposta unitaria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che prevede lo slittamento del concorso ordinario in attesa di trovare soluzioni al personale precario, attraverso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una fase concorsuale riservata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L’esigenza della proposta sindacale nasce dal fatto che dal 2004, contrariamente a quanto previsto dall’art. 2 della Legge 186/03, non sono stati banditi nuovi concorsi.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proposta sindacale prevede una prima fase con l’emanazione di un bando per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 concorso per soli titoli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sul modello di quanto già sperimentato nella provincia di Trento, al quale possano accedere tutti coloro che sono in possesso del titolo di studio (DPR 175/12), di almeno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 mesi di servizio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dell’idoneità all’insegnamento.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proposta prevede anche la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riserva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tutti i posti disponibili per detto personale, fino al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2022. Solo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partire dall’anno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scola-stico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2021/22 l’indizione del concorso ordinario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per titoli ed esami.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L’amministrazione si è riservata di fare una verifica politica sulla proposta e riconvocare, successivamente, i sindacati.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fontAlgn="base"/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 è tenuto stamattina (martedì 18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settembre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2018) l’incontro tra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l’amministra-zione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 Miur e le Organizzazioni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sindacali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rappresentative e firmatarie di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con-tratti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Fgu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Snadir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Flc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Cgil, Cisl scuola, Uil scuola e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Snals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), per discutere di un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provvedimento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urgente avente ad oggetto le possibili soluzioni al precariato degli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insegnanti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religione.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Fgu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Snadir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ha presentato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all’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Amministrazio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-ne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proposta unitaria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 tutte le 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organizzazio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-ni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sindacali (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Fgu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Snadir,Flc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Cgil , Cisl scuola, Uil scuola e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Snals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)(*Lo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Snals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poco prima dell'inizio della riunione ha espresso la volontà di aderire alla proposta unitaria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diFgu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Snadir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it-IT" sz="9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Flc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Cgil, Cisl scuola e Uil scuola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 particolare ha evidenziato in modo preciso e puntuale l’ingiusta condizione lavorativa dei precari che insegnano religione. Ha esposto, inoltre, la necessità di attuare una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procedura semplificata di assunzione in ruolo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che soddisfi le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legittime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aspettative di tutti i docenti di 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reli-gione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precari e che sia risolutiva per tutte le Regioni italiane. In particolare, la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proposta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unitaria è quella di attuare una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procedura straordinaria di assunzione sul modello di Bolzano e Trento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cioè un concorso per soli titoli e servizio degli insegnanti di religione con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almeno 36 mesi di servizio oppure un concorso con la sola prova orale non selettiva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sul 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-dello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quello previsto per gli abilitati nella scuola secondaria e per i diplomati magistrali. Inoltre, le organizzazioni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sindacali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hanno proposto anche di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aumentare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nell’arco di un triennio la quota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prevista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 l’immissione in ruolo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dall’attuale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70% al 96%.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In tal modo si avrà un graduale assorbimento del precariato di religione e successivamente,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dal 2021, si potrà procedere con un concorso 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ordinario.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Il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Miur si è impegnato a dare a breve una risposta alle organizzazioni sindacali sulla proposta unitaria presentata in data odierna.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Questa mattina si è svolto al MIUR l’incontro relativo al reclutamento dei Docenti di religione cattolica.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L'Amministrazione avendo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accantonato, al momento, l'ipotesi di un concorso ordinario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ha voluto sentire le OO.SS..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 SNALS CONFSAL, ha ribadito, in pieno accordo con tutte le altre OO.SS., in coerenza con quanto sostenuto anche in precedenti riunioni, quanto segue: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la necessità assoluta di procedere con urgenza a bandire un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concorso riservato per titoli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attraverso il quale valutare sia i servizi prestati sia il superamento di precedenti concorsi; tale richiesta, anche in coerenza con il Decreto “Dignità” finalizzato alla riduzione al minimo del precariato e ad una maggiore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stabilizza-zione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 personale;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l’opportunità di incrementare, nei prossimi tre anni, la percentuale di 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sta-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bilizzazione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dell'organico, procedendo alla copertura con personale di ruolo non solo del 70% dei posti, come attualmente è, bensì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arrivando al 96%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attraverso il bando di un concorso ordinario.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Solo così potremo dare risposte a tutto il personale 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precario.Le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OO. SS. presenti al tavolo si sono trovate tutte d'accordo su questa necessità.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L'Amministrazione, in particolare, si è riservata di verificare a breve, la </a:t>
                      </a:r>
                      <a:r>
                        <a:rPr lang="it-IT" sz="900" b="1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fattibi-lità</a:t>
                      </a:r>
                      <a:r>
                        <a:rPr lang="it-IT" sz="9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 un provvedimento di natura legislativa da attuarsi in tempi stretti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al fine di poter bandire il succitato concorso riservato.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E’ evidente che lo SNALS-CONFSAL si impegna a vigilare e monitorare l’attività dell’Amministrazione allo scopo di </a:t>
                      </a:r>
                      <a:r>
                        <a:rPr lang="it-IT" sz="9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ripren-dere</a:t>
                      </a:r>
                      <a:r>
                        <a:rPr lang="it-IT" sz="9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eventualmente il dialogo con il Governo e le Forze Politiche qualora sorgessero problemi.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7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Prospettive per il concorso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L’assunzione in ruolo dei precari dovrebbe essere disposta entro il 1 settembre </a:t>
            </a:r>
            <a:r>
              <a:rPr lang="it-IT" dirty="0" smtClean="0"/>
              <a:t>2019 </a:t>
            </a:r>
            <a:r>
              <a:rPr lang="it-IT" dirty="0" smtClean="0"/>
              <a:t>per non incorrere nelle procedure di infrazione dell’UE. </a:t>
            </a:r>
          </a:p>
          <a:p>
            <a:r>
              <a:rPr lang="it-IT" dirty="0" smtClean="0"/>
              <a:t>Se il comma 131 dovesse essere abrogato o modificato, la scadenza non avrebbe più motivo di esistere.</a:t>
            </a:r>
          </a:p>
          <a:p>
            <a:r>
              <a:rPr lang="it-IT" dirty="0" smtClean="0"/>
              <a:t>Sembra comunque ragionevole immaginare un concorso (ordinario o riservato) nel corso del 2019.</a:t>
            </a:r>
          </a:p>
          <a:p>
            <a:r>
              <a:rPr lang="it-IT" dirty="0" smtClean="0"/>
              <a:t>È evidente che l’aumento della quota del 70% richiede una modifica della legge e quindi una maggioranza parlamentare per approvare la modifica.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72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Idr senza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 1 settembre 2017 tutti gli Idr devono possedere i nuovi titoli previsti dall’Intesa 2012.</a:t>
            </a:r>
          </a:p>
          <a:p>
            <a:r>
              <a:rPr lang="it-IT" dirty="0" smtClean="0"/>
              <a:t>Sono ancora numerosi gli Idr senza questi titoli e il Miur ha confermato per </a:t>
            </a:r>
            <a:r>
              <a:rPr lang="it-IT" dirty="0" err="1" smtClean="0"/>
              <a:t>l’a.s.</a:t>
            </a:r>
            <a:r>
              <a:rPr lang="it-IT" dirty="0" smtClean="0"/>
              <a:t> 2018-19 la deroga già prevista per </a:t>
            </a:r>
            <a:r>
              <a:rPr lang="it-IT" dirty="0" err="1" smtClean="0"/>
              <a:t>l’a.s.</a:t>
            </a:r>
            <a:r>
              <a:rPr lang="it-IT" dirty="0" smtClean="0"/>
              <a:t> 2017-18.</a:t>
            </a:r>
          </a:p>
          <a:p>
            <a:r>
              <a:rPr lang="it-IT" dirty="0" smtClean="0"/>
              <a:t>È quindi possibile assumere supplenti fino al termine delle lezioni per coprire i posti ancora vacanti, ma è necessario regolarizzare al più presto gli Idr che ancora non hanno conseguito il titolo.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825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legge 107/15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legge 107/15 (c.d. Buona Scuola) continua a produrre i suoi effetti negativi sugli Idr.</a:t>
            </a:r>
          </a:p>
          <a:p>
            <a:r>
              <a:rPr lang="it-IT" dirty="0" smtClean="0"/>
              <a:t>Sono numerosissimi gli Idr collaboratori del dirigente che hanno rinunciato all’incarico nell’impossibilità di avere almeno una riduzione di orario (se non un esonero).</a:t>
            </a:r>
          </a:p>
          <a:p>
            <a:r>
              <a:rPr lang="it-IT" dirty="0" smtClean="0"/>
              <a:t>L’assenza degli Idr dall’organico dell’autonomia conferma la posizione rilevata nella recente sentenza del Consiglio di Stato di considerare gli Idr un elemento accessorio del sistema scolastico.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799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L’attività alternativa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Permangono le incertezze sull’organizzazione dell’attività alternativa.</a:t>
            </a:r>
          </a:p>
          <a:p>
            <a:r>
              <a:rPr lang="it-IT" dirty="0" smtClean="0"/>
              <a:t>Oltre alla mancata offerta di attività didattiche programmate, si registra sempre più spesso la proposta di contenuti curricolari per i non avvalentisi, con palese discriminazione a danno degli avvalentisi.</a:t>
            </a:r>
          </a:p>
          <a:p>
            <a:r>
              <a:rPr lang="it-IT" dirty="0" smtClean="0"/>
              <a:t>Da parte delle scuole manca qualsiasi interesse di carattere culturale e pedagogico sull’argomento. Le preoccupazioni sono solo di ordine pubblico e di carattere organizzativo.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99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valutazione dell’Irc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limiti alla valutazione dell’Irc continuano ad esistere: né voti né esami, pagella separata, voto determinante nello scrutinio, credito scolastico. </a:t>
            </a:r>
          </a:p>
          <a:p>
            <a:r>
              <a:rPr lang="it-IT" dirty="0" smtClean="0"/>
              <a:t>L’unica novità è stata quest’anno la partecipazione degli Idr agli esami di Stato del primo ciclo. In realtà non è cambiato nulla, perché gli Idr non possono esaminare sulla propria disciplina.</a:t>
            </a:r>
          </a:p>
          <a:p>
            <a:r>
              <a:rPr lang="it-IT" dirty="0" smtClean="0"/>
              <a:t>Qualcuno ha ritenuto ingiusto e offensivo questo coinvolgimento negli esami, ma è senz’altro positivo il fatto che l’Idr sia visto dagli alunni nella commissione che deve esaminarlo. </a:t>
            </a:r>
          </a:p>
          <a:p>
            <a:r>
              <a:rPr lang="it-IT" dirty="0" smtClean="0"/>
              <a:t>Il problema della valutazione, in realtà, è più una questione di immagine che di sostanza.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79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scelta di avvalersi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recente sentenza del Consiglio di Stato apre la strada alla modifica in qualsiasi momento dell’anno della scelta di avvalersi o non avvalersi dell’Irc. </a:t>
            </a:r>
          </a:p>
          <a:p>
            <a:r>
              <a:rPr lang="it-IT" dirty="0" smtClean="0"/>
              <a:t>Si aprono scenari impensabili.</a:t>
            </a:r>
          </a:p>
          <a:p>
            <a:r>
              <a:rPr lang="it-IT" dirty="0" smtClean="0"/>
              <a:t>Ma la sentenza è rimasta finora sconosciuta all’opinione pubblica.</a:t>
            </a:r>
          </a:p>
          <a:p>
            <a:r>
              <a:rPr lang="it-IT" dirty="0" smtClean="0"/>
              <a:t>Esaminiamo il caso con ordine.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15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Tar Molise 2012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84320"/>
          </a:xfrm>
        </p:spPr>
        <p:txBody>
          <a:bodyPr>
            <a:normAutofit/>
          </a:bodyPr>
          <a:lstStyle/>
          <a:p>
            <a:r>
              <a:rPr lang="it-IT" dirty="0" smtClean="0"/>
              <a:t>La sentenza 289/2012 del Tar Molise aveva annullato il provvedimento con cui il dirigente scolastico di un Liceo aveva negato la possibilità di cambiare la scelta sull’Irc ad anno scolastico inoltrato.</a:t>
            </a:r>
          </a:p>
          <a:p>
            <a:r>
              <a:rPr lang="it-IT" dirty="0" smtClean="0"/>
              <a:t>La sentenza era piuttosto discutibile in quanto parlava di «esonero» dall’Irc e non interveniva sul fatto che la richiesta di modifica era stata avanzata dal padre e non dai figli (siamo nella secondaria di II grado).</a:t>
            </a:r>
          </a:p>
          <a:p>
            <a:r>
              <a:rPr lang="it-IT" dirty="0" smtClean="0"/>
              <a:t>Il dirigente aveva motivato il rifiuto dicendo che: 1) l’insegnamento di religione, attenendo alla sfera culturale, non sarebbe una catechesi ma un insegnamento scolastico, disciplinato dal concordato tra Stato e Chiesa e quindi non si porrebbe un problema di libertà di coscienza e di religione; 2) la richiesta di esonero è stata presentata in ritardo rispetto ai tempi previsti dall’art. 9, c. 2, della legge 121/85.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38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Tar Molise 2012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55720"/>
          </a:xfrm>
        </p:spPr>
        <p:txBody>
          <a:bodyPr>
            <a:normAutofit/>
          </a:bodyPr>
          <a:lstStyle/>
          <a:p>
            <a:r>
              <a:rPr lang="it-IT" dirty="0" smtClean="0"/>
              <a:t>Per il Tar «appare del tutto errata la prima premessa motivazionale del provvedimento impugnato» mentre, quanto al secondo punto (ritardo), «la libertà religiosa (nonché quella di </a:t>
            </a:r>
            <a:r>
              <a:rPr lang="it-IT" dirty="0" smtClean="0"/>
              <a:t>professare </a:t>
            </a:r>
            <a:r>
              <a:rPr lang="it-IT" dirty="0" smtClean="0"/>
              <a:t>la religione scelta, ai sensi dell’art. 19 </a:t>
            </a:r>
            <a:r>
              <a:rPr lang="it-IT" dirty="0" err="1" smtClean="0"/>
              <a:t>Cost</a:t>
            </a:r>
            <a:r>
              <a:rPr lang="it-IT" dirty="0" smtClean="0"/>
              <a:t>.) e quella di pensiero (art. 21 </a:t>
            </a:r>
            <a:r>
              <a:rPr lang="it-IT" dirty="0" err="1" smtClean="0"/>
              <a:t>Cost</a:t>
            </a:r>
            <a:r>
              <a:rPr lang="it-IT" dirty="0" smtClean="0"/>
              <a:t>.), in quanto tali, attengono ad un diritto assoluto ed indisponibile della persona, con la conseguenza che il consenso con il quale esse vengono esercitate non ha carattere obbligatorio e vincolante, essendo un connotato ontologico dei diritti assoluti della personalità quello della revocabilità de consenso e della indisponibilità del diritto».</a:t>
            </a:r>
          </a:p>
          <a:p>
            <a:r>
              <a:rPr lang="it-IT" dirty="0" smtClean="0"/>
              <a:t>Pertanto, la scadenza temporale per la scelta dell’Irc «ha carattere organizzativo e si rivolge alla scuola, non essendo viceversa tesa né idonea a comprimere diritti costituzionalmente tutelati».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93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Tar Molise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2286000"/>
            <a:ext cx="9753600" cy="3581400"/>
          </a:xfrm>
        </p:spPr>
        <p:txBody>
          <a:bodyPr/>
          <a:lstStyle/>
          <a:p>
            <a:r>
              <a:rPr lang="it-IT" dirty="0" smtClean="0"/>
              <a:t>«Ne consegue che, seppure per motivi organizzativi (per la determinazione degli orari dei corsi, per l’individuazione della disponibilità dei docenti, ecc.) le scelte devono essere raccolte prima dell’inizio dell’anno accademico </a:t>
            </a:r>
            <a:r>
              <a:rPr lang="it-IT" dirty="0"/>
              <a:t>[</a:t>
            </a:r>
            <a:r>
              <a:rPr lang="it-IT" dirty="0" smtClean="0"/>
              <a:t>sic!]; l’indisponibilità del diritto e la revocabilità del consenso inducono a ritenere che, anche nel corso dell’anno, si possa cambiare idea e non frequentare più l’ora di religione, senza alcun pregiudizio sul profitto scolastico».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544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Consiglio di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Dopo ben sei anni il Consiglio di Stato si pronuncia sul ricorso promosso dal Miur. Il ritardo farebbe immaginare l’imbarazzo del Consiglio di Stato a trattare una materia così delicata, ma la superficialità e brevità della sentenza non giustificano tanta attesa.</a:t>
            </a:r>
          </a:p>
          <a:p>
            <a:r>
              <a:rPr lang="it-IT" dirty="0" smtClean="0"/>
              <a:t>Il Consiglio di Stato si è pronunciato con la sentenza n. 4632, discussa nell’udienza pubblica del 15-3-2018 e pubblicata il 30-7-2018.</a:t>
            </a:r>
          </a:p>
          <a:p>
            <a:r>
              <a:rPr lang="it-IT" dirty="0" smtClean="0"/>
              <a:t>Finora la sentenza è stata ripresa incidentalmente solo da Avvenire, nel resoconto dell’ultima riunione del Consiglio episcopale permanente (</a:t>
            </a:r>
            <a:r>
              <a:rPr lang="it-IT" dirty="0" err="1" smtClean="0"/>
              <a:t>sett</a:t>
            </a:r>
            <a:r>
              <a:rPr lang="it-IT" dirty="0" smtClean="0"/>
              <a:t>. 2018), in cui il card. Bassetti l’ha citata nella sua prolusione come motivo di preoccupazione.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43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Consiglio di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624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Il Consiglio di Stato si limita a riprendere le argomentazioni del Tar, ritenendole legittime.</a:t>
            </a:r>
          </a:p>
          <a:p>
            <a:r>
              <a:rPr lang="it-IT" dirty="0" smtClean="0"/>
              <a:t>In particolare, di fronte a un insegnamento «impartito in conformità alla dottrina della Chiesa» si pone «un problema di libertà di coscienza e di religione per gli alunni non aderenti a tale dottrina, non attenendo l’insegnamento in questione genericamente alla sfera culturale e non essendo esso assimilabile agli altri insegnamenti. </a:t>
            </a:r>
            <a:r>
              <a:rPr lang="it-IT" dirty="0"/>
              <a:t>Proprio per tale ragione – come correttamente rilevato nell’appellata sentenza – l’ora di religione non è configurata come materia curricolare obbligatoria, il voto dell’insegnante di religione non si esprime in termini numerici, né esso concorre alla determinazione della media di profitto scolastico finale, ed è prevista la relativa facoltà di esonero, su scelta degli alunni, rispettivamente degli esercenti la potestà </a:t>
            </a:r>
            <a:r>
              <a:rPr lang="it-IT" dirty="0" smtClean="0"/>
              <a:t>genitoriale».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90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Consiglio di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Consiglio di Stato conferma quindi la natura meramente organizzativa della scadenza fissata per la scelta di avvalersi dell’Irc. </a:t>
            </a:r>
          </a:p>
          <a:p>
            <a:r>
              <a:rPr lang="it-IT" dirty="0" smtClean="0"/>
              <a:t>«Infatti</a:t>
            </a:r>
            <a:r>
              <a:rPr lang="it-IT" dirty="0"/>
              <a:t>, tale scelta costituisce una forma di esercizio della libertà di religione riconosciuta al singolo, rispettivamente della libertà di coscienza e delle responsabilità educative dei genitori, implicanti il diritto di avvalersi o di non avvalersi dell’insegnamento della religione cattolica, quale esplicazione delle menzionate libertà fondamentali di rango costituzionale insuscettibili di essere sottoposti a condizione o a termini che ne impediscano l’esercizio pieno e senza discriminazione tra gli aderenti alla religione cattolica, gli aderenti ad altre confessioni e/o i non credenti (artt. 3, primo comma, e 19 </a:t>
            </a:r>
            <a:r>
              <a:rPr lang="it-IT" dirty="0" err="1"/>
              <a:t>Cost</a:t>
            </a:r>
            <a:r>
              <a:rPr lang="it-IT" dirty="0" smtClean="0"/>
              <a:t>.)».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1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effetti della sentenza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600" y="2286000"/>
            <a:ext cx="9738360" cy="3581400"/>
          </a:xfrm>
        </p:spPr>
        <p:txBody>
          <a:bodyPr/>
          <a:lstStyle/>
          <a:p>
            <a:r>
              <a:rPr lang="it-IT" dirty="0" smtClean="0"/>
              <a:t>Possibilità di modificare la scelta in base alla collocazione oraria o in base alla relazione personale con l’Idr.</a:t>
            </a:r>
          </a:p>
          <a:p>
            <a:r>
              <a:rPr lang="it-IT" dirty="0" smtClean="0"/>
              <a:t>Declassamento dell’Irc da disciplina con «dignità formativa e culturale pari a quella delle altre discipline» a mero intrattenimento, addirittura inferiore all’attività alternativa: dall’Irc si può uscire in qualsiasi momento, dalla attività alternativa no.</a:t>
            </a:r>
          </a:p>
          <a:p>
            <a:r>
              <a:rPr lang="it-IT" dirty="0" smtClean="0"/>
              <a:t>Violazione dell’Intesa (2.1.b: la scelta ha effetto per l’intero anno scolastico) e del Concordato (la scelta va fatta </a:t>
            </a:r>
            <a:r>
              <a:rPr lang="it-IT" smtClean="0"/>
              <a:t>all’atto dell’iscrizione).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Sergio Cicatelli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4CC9-15BD-4FEE-B154-D8033C103AC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94</TotalTime>
  <Words>2806</Words>
  <Application>Microsoft Office PowerPoint</Application>
  <PresentationFormat>Widescreen</PresentationFormat>
  <Paragraphs>130</Paragraphs>
  <Slides>16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Calibri</vt:lpstr>
      <vt:lpstr>Franklin Gothic Book</vt:lpstr>
      <vt:lpstr>Times New Roman</vt:lpstr>
      <vt:lpstr>Crop</vt:lpstr>
      <vt:lpstr>Quali Prospettive per l’IRC</vt:lpstr>
      <vt:lpstr>La scelta di avvalersi</vt:lpstr>
      <vt:lpstr>Tar Molise 2012</vt:lpstr>
      <vt:lpstr>Tar Molise 2012</vt:lpstr>
      <vt:lpstr>Tar Molise</vt:lpstr>
      <vt:lpstr>Consiglio di Stato</vt:lpstr>
      <vt:lpstr>Il Consiglio di Stato</vt:lpstr>
      <vt:lpstr>Il Consiglio di Stato</vt:lpstr>
      <vt:lpstr>Gli effetti della sentenza</vt:lpstr>
      <vt:lpstr>Prospettive per il concorso</vt:lpstr>
      <vt:lpstr>Presentazione standard di PowerPoint</vt:lpstr>
      <vt:lpstr>Prospettive per il concorso</vt:lpstr>
      <vt:lpstr>Idr senza titolo</vt:lpstr>
      <vt:lpstr>La legge 107/15</vt:lpstr>
      <vt:lpstr>L’attività alternativa</vt:lpstr>
      <vt:lpstr>La valutazione dell’Irc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 Prospettive per l’IRC</dc:title>
  <dc:creator>Sergio</dc:creator>
  <cp:lastModifiedBy>Sergio</cp:lastModifiedBy>
  <cp:revision>22</cp:revision>
  <dcterms:created xsi:type="dcterms:W3CDTF">2018-10-06T17:07:15Z</dcterms:created>
  <dcterms:modified xsi:type="dcterms:W3CDTF">2018-10-10T18:42:38Z</dcterms:modified>
</cp:coreProperties>
</file>