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82" r:id="rId3"/>
    <p:sldId id="262" r:id="rId4"/>
    <p:sldId id="312" r:id="rId5"/>
    <p:sldId id="258" r:id="rId6"/>
    <p:sldId id="265" r:id="rId7"/>
    <p:sldId id="266" r:id="rId8"/>
    <p:sldId id="260" r:id="rId9"/>
    <p:sldId id="264" r:id="rId10"/>
    <p:sldId id="261" r:id="rId11"/>
    <p:sldId id="269" r:id="rId12"/>
    <p:sldId id="270" r:id="rId13"/>
    <p:sldId id="271" r:id="rId14"/>
    <p:sldId id="268" r:id="rId15"/>
    <p:sldId id="276" r:id="rId16"/>
    <p:sldId id="267" r:id="rId17"/>
    <p:sldId id="284" r:id="rId18"/>
    <p:sldId id="306" r:id="rId19"/>
    <p:sldId id="279" r:id="rId20"/>
    <p:sldId id="288" r:id="rId21"/>
    <p:sldId id="289" r:id="rId22"/>
    <p:sldId id="280" r:id="rId23"/>
    <p:sldId id="307" r:id="rId24"/>
    <p:sldId id="309" r:id="rId25"/>
    <p:sldId id="291" r:id="rId26"/>
    <p:sldId id="308" r:id="rId27"/>
    <p:sldId id="286" r:id="rId28"/>
    <p:sldId id="277" r:id="rId29"/>
    <p:sldId id="296" r:id="rId30"/>
    <p:sldId id="311" r:id="rId31"/>
    <p:sldId id="297" r:id="rId32"/>
    <p:sldId id="292" r:id="rId33"/>
    <p:sldId id="293" r:id="rId34"/>
    <p:sldId id="294" r:id="rId35"/>
    <p:sldId id="310" r:id="rId36"/>
    <p:sldId id="302" r:id="rId37"/>
    <p:sldId id="278" r:id="rId38"/>
    <p:sldId id="305" r:id="rId39"/>
    <p:sldId id="283" r:id="rId40"/>
    <p:sldId id="313" r:id="rId41"/>
    <p:sldId id="314" r:id="rId42"/>
    <p:sldId id="315" r:id="rId43"/>
    <p:sldId id="281" r:id="rId44"/>
    <p:sldId id="263" r:id="rId45"/>
    <p:sldId id="273" r:id="rId46"/>
    <p:sldId id="272" r:id="rId47"/>
    <p:sldId id="274" r:id="rId48"/>
    <p:sldId id="275" r:id="rId49"/>
    <p:sldId id="259" r:id="rId50"/>
    <p:sldId id="287" r:id="rId51"/>
    <p:sldId id="290" r:id="rId52"/>
    <p:sldId id="298" r:id="rId53"/>
    <p:sldId id="299" r:id="rId54"/>
    <p:sldId id="300" r:id="rId55"/>
    <p:sldId id="301" r:id="rId56"/>
    <p:sldId id="303" r:id="rId57"/>
    <p:sldId id="304" r:id="rId58"/>
    <p:sldId id="295" r:id="rId59"/>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xmlns:mv="urn:schemas-microsoft-com:mac:vml" xmlns:mc="http://schemas.openxmlformats.org/markup-compatibility/2006" val="0"/>
    </p:ext>
    <p:ext uri="{D31A062A-798A-4329-ABDD-BBA856620510}">
      <p14:defaultImageDpi xmlns=""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varScale="1">
        <p:scale>
          <a:sx n="68" d="100"/>
          <a:sy n="68" d="100"/>
        </p:scale>
        <p:origin x="-189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D9C6E3-3D62-B94D-8CD9-4A9DACF53158}" type="datetimeFigureOut">
              <a:rPr lang="it-IT" smtClean="0"/>
              <a:pPr/>
              <a:t>27/10/2014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DAE097-DF5C-3E49-AAE7-5961AF8FCC7E}"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39541687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3347"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F5C865CF-5365-D648-A866-A2C7AB792C55}" type="slidenum">
              <a:rPr lang="it-IT"/>
              <a:pPr/>
              <a:t>33</a:t>
            </a:fld>
            <a:endParaRPr lang="it-IT"/>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C325FF5-EB5F-8846-8AB1-7D845D5E1058}" type="slidenum">
              <a:rPr lang="it-IT"/>
              <a:pPr/>
              <a:t>34</a:t>
            </a:fld>
            <a:endParaRPr lang="it-IT"/>
          </a:p>
        </p:txBody>
      </p:sp>
      <p:sp>
        <p:nvSpPr>
          <p:cNvPr id="3174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3919C21F-9631-BB48-B6A9-B7810A870FB3}" type="slidenum">
              <a:rPr lang="it-IT" sz="1200"/>
              <a:pPr algn="r"/>
              <a:t>34</a:t>
            </a:fld>
            <a:endParaRPr lang="it-IT" sz="1200"/>
          </a:p>
        </p:txBody>
      </p:sp>
      <p:sp>
        <p:nvSpPr>
          <p:cNvPr id="31748" name="Rectangle 2"/>
          <p:cNvSpPr>
            <a:spLocks noGrp="1" noRot="1" noChangeAspect="1" noChangeArrowheads="1" noTextEdit="1"/>
          </p:cNvSpPr>
          <p:nvPr>
            <p:ph type="sldImg"/>
          </p:nvPr>
        </p:nvSpPr>
        <p:spPr>
          <a:solidFill>
            <a:srgbClr val="FFFFFF"/>
          </a:solidFill>
          <a:ln/>
        </p:spPr>
      </p:sp>
      <p:sp>
        <p:nvSpPr>
          <p:cNvPr id="3174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949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7D44C242-18FD-0448-AB83-F2A980113C7B}" type="slidenum">
              <a:rPr lang="it-IT"/>
              <a:pPr/>
              <a:t>36</a:t>
            </a:fld>
            <a:endParaRPr lang="it-IT"/>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D860344-BA24-FF46-B7B7-C5D79E8DE007}" type="slidenum">
              <a:rPr lang="it-IT"/>
              <a:pPr/>
              <a:t>38</a:t>
            </a:fld>
            <a:endParaRPr lang="it-IT"/>
          </a:p>
        </p:txBody>
      </p:sp>
      <p:sp>
        <p:nvSpPr>
          <p:cNvPr id="5222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8E8782B2-FF29-4F43-93EB-A7AC85BB1D76}" type="slidenum">
              <a:rPr lang="it-IT" sz="1200"/>
              <a:pPr algn="r"/>
              <a:t>38</a:t>
            </a:fld>
            <a:endParaRPr lang="it-IT" sz="1200"/>
          </a:p>
        </p:txBody>
      </p:sp>
      <p:sp>
        <p:nvSpPr>
          <p:cNvPr id="52228" name="Rectangle 2"/>
          <p:cNvSpPr>
            <a:spLocks noGrp="1" noRot="1" noChangeAspect="1" noChangeArrowheads="1" noTextEdit="1"/>
          </p:cNvSpPr>
          <p:nvPr>
            <p:ph type="sldImg"/>
          </p:nvPr>
        </p:nvSpPr>
        <p:spPr>
          <a:solidFill>
            <a:srgbClr val="FFFFFF"/>
          </a:solidFill>
          <a:ln/>
        </p:spPr>
      </p:sp>
      <p:sp>
        <p:nvSpPr>
          <p:cNvPr id="5222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BCF0190-44C9-3D43-8CDF-8CE5813ABF38}" type="slidenum">
              <a:rPr lang="it-IT"/>
              <a:pPr/>
              <a:t>50</a:t>
            </a:fld>
            <a:endParaRPr lang="it-IT"/>
          </a:p>
        </p:txBody>
      </p:sp>
      <p:sp>
        <p:nvSpPr>
          <p:cNvPr id="1945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6E94D4F9-A6DE-1842-AFEA-7E0F17A7FF52}" type="slidenum">
              <a:rPr lang="it-IT" sz="1200"/>
              <a:pPr algn="r"/>
              <a:t>50</a:t>
            </a:fld>
            <a:endParaRPr lang="it-IT" sz="1200"/>
          </a:p>
        </p:txBody>
      </p:sp>
      <p:sp>
        <p:nvSpPr>
          <p:cNvPr id="19460" name="Rectangle 2"/>
          <p:cNvSpPr>
            <a:spLocks noGrp="1" noRot="1" noChangeAspect="1" noChangeArrowheads="1" noTextEdit="1"/>
          </p:cNvSpPr>
          <p:nvPr>
            <p:ph type="sldImg"/>
          </p:nvPr>
        </p:nvSpPr>
        <p:spPr>
          <a:solidFill>
            <a:srgbClr val="FFFFFF"/>
          </a:solidFill>
          <a:ln/>
        </p:spPr>
      </p:sp>
      <p:sp>
        <p:nvSpPr>
          <p:cNvPr id="1946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mtClean="0"/>
              <a:t>Consiglio il libro di Alessandro Baricco “I Barbari”</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6A2BA5B-DE8E-204B-AD99-8B874FB28151}" type="slidenum">
              <a:rPr lang="it-IT"/>
              <a:pPr/>
              <a:t>51</a:t>
            </a:fld>
            <a:endParaRPr lang="it-IT"/>
          </a:p>
        </p:txBody>
      </p:sp>
      <p:sp>
        <p:nvSpPr>
          <p:cNvPr id="235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63F4124-F61C-7440-A6D0-E51B972B238F}" type="slidenum">
              <a:rPr lang="it-IT" sz="1200"/>
              <a:pPr algn="r"/>
              <a:t>51</a:t>
            </a:fld>
            <a:endParaRPr lang="it-IT" sz="1200"/>
          </a:p>
        </p:txBody>
      </p:sp>
      <p:sp>
        <p:nvSpPr>
          <p:cNvPr id="23556" name="Rectangle 2"/>
          <p:cNvSpPr>
            <a:spLocks noGrp="1" noRot="1" noChangeAspect="1" noChangeArrowheads="1" noTextEdit="1"/>
          </p:cNvSpPr>
          <p:nvPr>
            <p:ph type="sldImg"/>
          </p:nvPr>
        </p:nvSpPr>
        <p:spPr>
          <a:solidFill>
            <a:srgbClr val="FFFFFF"/>
          </a:solidFill>
          <a:ln/>
        </p:spPr>
      </p:sp>
      <p:sp>
        <p:nvSpPr>
          <p:cNvPr id="2355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D1B92B0-25F1-594B-8F50-9996AAECB01C}" type="slidenum">
              <a:rPr lang="it-IT"/>
              <a:pPr/>
              <a:t>52</a:t>
            </a:fld>
            <a:endParaRPr lang="it-IT"/>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it-IT" smtClean="0"/>
              <a:t>Dalla prossimità spaziale (la cui rilevanza non sparisce) </a:t>
            </a:r>
          </a:p>
          <a:p>
            <a:pPr eaLnBrk="1" hangingPunct="1"/>
            <a:r>
              <a:rPr lang="it-IT" smtClean="0"/>
              <a:t>alla prossimità pluridimensionale e transcalare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6703B1C2-0752-F742-B8C1-DA36159A5032}" type="slidenum">
              <a:rPr lang="it-IT"/>
              <a:pPr/>
              <a:t>53</a:t>
            </a:fld>
            <a:endParaRPr lang="it-IT"/>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6778F98-CE8F-4E4F-8065-B8968B46ED46}" type="slidenum">
              <a:rPr lang="it-IT"/>
              <a:pPr/>
              <a:t>54</a:t>
            </a:fld>
            <a:endParaRPr lang="it-IT"/>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539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9BB4D65-ADBA-BD4C-A83D-0C307C392F3A}" type="slidenum">
              <a:rPr lang="it-IT"/>
              <a:pPr/>
              <a:t>56</a:t>
            </a:fld>
            <a:endParaRPr lang="it-IT"/>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3F70755-2488-DC48-B7C0-71E88AE24BBB}" type="slidenum">
              <a:rPr lang="it-IT"/>
              <a:pPr/>
              <a:t>57</a:t>
            </a:fld>
            <a:endParaRPr lang="it-IT"/>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291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7A5C2CB7-06F1-4B48-8B0F-A1FC0438D56A}" type="slidenum">
              <a:rPr lang="it-IT"/>
              <a:pPr/>
              <a:t>25</a:t>
            </a:fld>
            <a:endParaRPr lang="it-IT"/>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it-IT" smtClean="0"/>
              <a:t>Tutti abbiamo esperienze per cui possiamo testimoniare che cambia il modo di lavorare con la testa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4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C7EF281-41A3-2445-BD11-9D178BDF1ECC}" type="slidenum">
              <a:rPr lang="it-IT"/>
              <a:pPr/>
              <a:t>27</a:t>
            </a:fld>
            <a:endParaRPr lang="it-IT"/>
          </a:p>
        </p:txBody>
      </p:sp>
      <p:sp>
        <p:nvSpPr>
          <p:cNvPr id="1741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1F9D824F-1050-9447-8B6A-DAA825506FF7}" type="slidenum">
              <a:rPr lang="it-IT" sz="1200"/>
              <a:pPr algn="r"/>
              <a:t>27</a:t>
            </a:fld>
            <a:endParaRPr lang="it-IT" sz="1200"/>
          </a:p>
        </p:txBody>
      </p:sp>
      <p:sp>
        <p:nvSpPr>
          <p:cNvPr id="17412" name="Rectangle 2"/>
          <p:cNvSpPr>
            <a:spLocks noGrp="1" noRot="1" noChangeAspect="1" noChangeArrowheads="1" noTextEdit="1"/>
          </p:cNvSpPr>
          <p:nvPr>
            <p:ph type="sldImg"/>
          </p:nvPr>
        </p:nvSpPr>
        <p:spPr>
          <a:solidFill>
            <a:srgbClr val="FFFFFF"/>
          </a:solidFill>
          <a:ln/>
        </p:spPr>
      </p:sp>
      <p:sp>
        <p:nvSpPr>
          <p:cNvPr id="1741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mtClean="0"/>
              <a:t>Più che di comunità condividerò con Voi alcune riflessioni su 4 parole chiave</a:t>
            </a:r>
          </a:p>
          <a:p>
            <a:pPr eaLnBrk="1" hangingPunct="1"/>
            <a:endParaRPr lang="it-IT" smtClean="0"/>
          </a:p>
          <a:p>
            <a:pPr eaLnBrk="1" hangingPunct="1"/>
            <a:r>
              <a:rPr lang="it-IT" smtClean="0"/>
              <a:t>Dando conto di un lavoro di ricerca che è anche fra i contenuti di testi di vari autori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94B670F-2864-5D4B-90FC-620D3E3F78A0}" type="slidenum">
              <a:rPr lang="it-IT"/>
              <a:pPr/>
              <a:t>29</a:t>
            </a:fld>
            <a:endParaRPr lang="it-IT"/>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it-IT" smtClean="0"/>
              <a:t>PRIMA</a:t>
            </a:r>
          </a:p>
          <a:p>
            <a:pPr eaLnBrk="1" hangingPunct="1"/>
            <a:r>
              <a:rPr lang="it-IT" smtClean="0"/>
              <a:t>Cosa intendiamo per pubblico ?</a:t>
            </a:r>
          </a:p>
          <a:p>
            <a:pPr eaLnBrk="1" hangingPunct="1"/>
            <a:r>
              <a:rPr lang="it-IT" smtClean="0"/>
              <a:t>Voi ora siete un pubblico; Come dipendente dell’università sono un dipendente pubblico.</a:t>
            </a:r>
          </a:p>
          <a:p>
            <a:pPr eaLnBrk="1" hangingPunct="1"/>
            <a:r>
              <a:rPr lang="it-IT" smtClean="0"/>
              <a:t>Ma dato che scrivo sul giornale forse sono pubblico.</a:t>
            </a:r>
          </a:p>
          <a:p>
            <a:pPr eaLnBrk="1" hangingPunct="1"/>
            <a:r>
              <a:rPr lang="it-IT" smtClean="0"/>
              <a:t>Perché un vigile urbano è più pubblico di uno scaut ?</a:t>
            </a:r>
          </a:p>
          <a:p>
            <a:pPr eaLnBrk="1" hangingPunct="1"/>
            <a:endParaRPr lang="it-IT" smtClean="0"/>
          </a:p>
          <a:p>
            <a:pPr eaLnBrk="1" hangingPunct="1"/>
            <a:r>
              <a:rPr lang="it-IT" smtClean="0"/>
              <a:t>E se un privato cittadino si mette a dirigere il traffico in un ingorgo pazzesco e risolve, è stato pubblico.</a:t>
            </a:r>
          </a:p>
          <a:p>
            <a:pPr eaLnBrk="1" hangingPunct="1"/>
            <a:r>
              <a:rPr lang="it-IT" smtClean="0"/>
              <a:t>Allora forse, oltre (o più che) il titolo, ciò che definisce pubblico è l’uso che se ne fa, il senso della funzione realmente svolta !</a:t>
            </a:r>
          </a:p>
          <a:p>
            <a:pPr eaLnBrk="1" hangingPunct="1"/>
            <a:r>
              <a:rPr lang="it-IT" smtClean="0"/>
              <a:t>Maria de Filippi, Planett, Maionchi, Rossi    - Grande fratello, Isola dei famosi, Ti lascio una canzone</a:t>
            </a:r>
          </a:p>
          <a:p>
            <a:pPr eaLnBrk="1" hangingPunct="1"/>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9D54D12-8A4F-3547-9749-F55A588B24F3}" type="slidenum">
              <a:rPr lang="it-IT"/>
              <a:pPr/>
              <a:t>31</a:t>
            </a:fld>
            <a:endParaRPr lang="it-IT"/>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795449-0575-2148-ABBD-864F6CF52C37}" type="slidenum">
              <a:rPr lang="it-IT"/>
              <a:pPr/>
              <a:t>32</a:t>
            </a:fld>
            <a:endParaRPr lang="it-IT"/>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5E6B804-234A-5D4B-B7BD-A7928E7E2F24}" type="datetimeFigureOut">
              <a:rPr lang="it-IT" smtClean="0"/>
              <a:pPr/>
              <a:t>27/10/2014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3163085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5E6B804-234A-5D4B-B7BD-A7928E7E2F24}" type="datetimeFigureOut">
              <a:rPr lang="it-IT" smtClean="0"/>
              <a:pPr/>
              <a:t>27/10/2014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424009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5E6B804-234A-5D4B-B7BD-A7928E7E2F24}" type="datetimeFigureOut">
              <a:rPr lang="it-IT" smtClean="0"/>
              <a:pPr/>
              <a:t>27/10/2014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3831151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5E6B804-234A-5D4B-B7BD-A7928E7E2F24}" type="datetimeFigureOut">
              <a:rPr lang="it-IT" smtClean="0"/>
              <a:pPr/>
              <a:t>27/10/2014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202388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95E6B804-234A-5D4B-B7BD-A7928E7E2F24}" type="datetimeFigureOut">
              <a:rPr lang="it-IT" smtClean="0"/>
              <a:pPr/>
              <a:t>27/10/2014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78378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95E6B804-234A-5D4B-B7BD-A7928E7E2F24}" type="datetimeFigureOut">
              <a:rPr lang="it-IT" smtClean="0"/>
              <a:pPr/>
              <a:t>27/10/2014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1704479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5E6B804-234A-5D4B-B7BD-A7928E7E2F24}" type="datetimeFigureOut">
              <a:rPr lang="it-IT" smtClean="0"/>
              <a:pPr/>
              <a:t>27/10/2014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122645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95E6B804-234A-5D4B-B7BD-A7928E7E2F24}" type="datetimeFigureOut">
              <a:rPr lang="it-IT" smtClean="0"/>
              <a:pPr/>
              <a:t>27/10/2014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430959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5E6B804-234A-5D4B-B7BD-A7928E7E2F24}" type="datetimeFigureOut">
              <a:rPr lang="it-IT" smtClean="0"/>
              <a:pPr/>
              <a:t>27/10/2014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406629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95E6B804-234A-5D4B-B7BD-A7928E7E2F24}" type="datetimeFigureOut">
              <a:rPr lang="it-IT" smtClean="0"/>
              <a:pPr/>
              <a:t>27/10/2014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372123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95E6B804-234A-5D4B-B7BD-A7928E7E2F24}" type="datetimeFigureOut">
              <a:rPr lang="it-IT" smtClean="0"/>
              <a:pPr/>
              <a:t>27/10/2014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169060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6B804-234A-5D4B-B7BD-A7928E7E2F24}" type="datetimeFigureOut">
              <a:rPr lang="it-IT" smtClean="0"/>
              <a:pPr/>
              <a:t>27/10/2014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CEFD0-BF46-1E4B-9420-D95D767BCE13}" type="slidenum">
              <a:rPr lang="it-IT" smtClean="0"/>
              <a:pPr/>
              <a:t>‹N›</a:t>
            </a:fld>
            <a:endParaRPr lang="it-IT"/>
          </a:p>
        </p:txBody>
      </p:sp>
    </p:spTree>
    <p:extLst>
      <p:ext uri="{BB962C8B-B14F-4D97-AF65-F5344CB8AC3E}">
        <p14:creationId xmlns="" xmlns:p14="http://schemas.microsoft.com/office/powerpoint/2010/main" xmlns:mv="urn:schemas-microsoft-com:mac:vml" xmlns:mc="http://schemas.openxmlformats.org/markup-compatibility/2006" val="590539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www.treccani.it/enciclopedia/elinor-ostro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853513" y="3729920"/>
            <a:ext cx="4617388" cy="646331"/>
          </a:xfrm>
          <a:prstGeom prst="rect">
            <a:avLst/>
          </a:prstGeom>
          <a:noFill/>
        </p:spPr>
        <p:txBody>
          <a:bodyPr wrap="square" rtlCol="0">
            <a:spAutoFit/>
          </a:bodyPr>
          <a:lstStyle/>
          <a:p>
            <a:pPr algn="r"/>
            <a:r>
              <a:rPr lang="it-IT" sz="3600" dirty="0" smtClean="0"/>
              <a:t>Città bene comune</a:t>
            </a:r>
          </a:p>
        </p:txBody>
      </p:sp>
      <p:sp>
        <p:nvSpPr>
          <p:cNvPr id="3" name="CasellaDiTesto 2"/>
          <p:cNvSpPr txBox="1"/>
          <p:nvPr/>
        </p:nvSpPr>
        <p:spPr>
          <a:xfrm>
            <a:off x="256660" y="130314"/>
            <a:ext cx="8509161" cy="1261884"/>
          </a:xfrm>
          <a:prstGeom prst="rect">
            <a:avLst/>
          </a:prstGeom>
          <a:noFill/>
        </p:spPr>
        <p:txBody>
          <a:bodyPr wrap="square" rtlCol="0">
            <a:spAutoFit/>
          </a:bodyPr>
          <a:lstStyle/>
          <a:p>
            <a:r>
              <a:rPr lang="it-IT" sz="2000" b="1" dirty="0" smtClean="0"/>
              <a:t>Conferenza Episcopale Campana   -  Ufficio Scuola</a:t>
            </a:r>
          </a:p>
          <a:p>
            <a:r>
              <a:rPr lang="it-IT" dirty="0" smtClean="0"/>
              <a:t>Corso di formazione degli Insegnanti di Religione Cattolica</a:t>
            </a:r>
          </a:p>
          <a:p>
            <a:r>
              <a:rPr lang="it-IT" dirty="0" smtClean="0"/>
              <a:t>in servizio presso le scuole pubbliche in Campania  </a:t>
            </a:r>
          </a:p>
          <a:p>
            <a:r>
              <a:rPr lang="it-IT" sz="2000" dirty="0" smtClean="0"/>
              <a:t>Cava dei Tirreni,  Salerno,  24 Ottobre 2014</a:t>
            </a:r>
            <a:endParaRPr lang="it-IT" sz="1400" dirty="0"/>
          </a:p>
        </p:txBody>
      </p:sp>
      <p:sp>
        <p:nvSpPr>
          <p:cNvPr id="4" name="Text Box 35"/>
          <p:cNvSpPr txBox="1">
            <a:spLocks noChangeArrowheads="1"/>
          </p:cNvSpPr>
          <p:nvPr/>
        </p:nvSpPr>
        <p:spPr bwMode="auto">
          <a:xfrm>
            <a:off x="2402960" y="4155370"/>
            <a:ext cx="5394840" cy="2154436"/>
          </a:xfrm>
          <a:prstGeom prst="rect">
            <a:avLst/>
          </a:prstGeom>
          <a:noFill/>
          <a:ln w="9525">
            <a:noFill/>
            <a:miter lim="800000"/>
            <a:headEnd/>
            <a:tailEnd/>
          </a:ln>
        </p:spPr>
        <p:txBody>
          <a:bodyPr wrap="square">
            <a:prstTxWarp prst="textNoShape">
              <a:avLst/>
            </a:prstTxWarp>
            <a:spAutoFit/>
          </a:bodyPr>
          <a:lstStyle/>
          <a:p>
            <a:r>
              <a:rPr lang="it-IT" sz="3600" b="1" dirty="0">
                <a:solidFill>
                  <a:srgbClr val="9D2422"/>
                </a:solidFill>
              </a:rPr>
              <a:t>                </a:t>
            </a:r>
          </a:p>
          <a:p>
            <a:r>
              <a:rPr lang="it-IT" sz="2000" b="1" dirty="0" smtClean="0"/>
              <a:t>Giovanni </a:t>
            </a:r>
            <a:r>
              <a:rPr lang="it-IT" sz="2000" b="1" dirty="0"/>
              <a:t>Laino</a:t>
            </a:r>
            <a:endParaRPr lang="it-IT" sz="2000" dirty="0"/>
          </a:p>
          <a:p>
            <a:r>
              <a:rPr lang="it-IT" sz="1400" dirty="0"/>
              <a:t>Dipartimento di</a:t>
            </a:r>
            <a:r>
              <a:rPr lang="it-IT" sz="1400" dirty="0" smtClean="0"/>
              <a:t> Architettura</a:t>
            </a:r>
          </a:p>
          <a:p>
            <a:r>
              <a:rPr lang="it-IT" sz="1400" dirty="0"/>
              <a:t>Università di Napoli Federico  </a:t>
            </a:r>
            <a:r>
              <a:rPr lang="it-IT" sz="1400" dirty="0" smtClean="0"/>
              <a:t>II</a:t>
            </a:r>
          </a:p>
          <a:p>
            <a:endParaRPr lang="it-IT" sz="1400" dirty="0" smtClean="0"/>
          </a:p>
          <a:p>
            <a:r>
              <a:rPr lang="it-IT" sz="1400" dirty="0" smtClean="0"/>
              <a:t>Associazione Quartieri Spagnoli Onlus</a:t>
            </a:r>
          </a:p>
          <a:p>
            <a:endParaRPr lang="it-IT" sz="1400" dirty="0">
              <a:latin typeface="Trebuchet MS" charset="0"/>
            </a:endParaRPr>
          </a:p>
          <a:p>
            <a:endParaRPr lang="it-IT" sz="800" b="1" dirty="0">
              <a:latin typeface="Times New Roman" charset="0"/>
            </a:endParaRPr>
          </a:p>
        </p:txBody>
      </p:sp>
      <p:pic>
        <p:nvPicPr>
          <p:cNvPr id="5" name="Picture 3"/>
          <p:cNvPicPr>
            <a:picLocks noChangeAspect="1" noChangeArrowheads="1"/>
          </p:cNvPicPr>
          <p:nvPr/>
        </p:nvPicPr>
        <p:blipFill>
          <a:blip r:embed="rId2"/>
          <a:srcRect/>
          <a:stretch>
            <a:fillRect/>
          </a:stretch>
        </p:blipFill>
        <p:spPr bwMode="auto">
          <a:xfrm>
            <a:off x="463035" y="3729920"/>
            <a:ext cx="1939925" cy="2165350"/>
          </a:xfrm>
          <a:prstGeom prst="rect">
            <a:avLst/>
          </a:prstGeom>
          <a:noFill/>
          <a:ln w="9525">
            <a:solidFill>
              <a:schemeClr val="accent2"/>
            </a:solidFill>
            <a:miter lim="800000"/>
            <a:headEnd/>
            <a:tailEnd/>
          </a:ln>
        </p:spPr>
      </p:pic>
    </p:spTree>
    <p:extLst>
      <p:ext uri="{BB962C8B-B14F-4D97-AF65-F5344CB8AC3E}">
        <p14:creationId xmlns="" xmlns:p14="http://schemas.microsoft.com/office/powerpoint/2010/main" xmlns:mv="urn:schemas-microsoft-com:mac:vml" xmlns:mc="http://schemas.openxmlformats.org/markup-compatibility/2006" val="1800166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descr="forum-nazionale-acqua-pubblica2.jpg"/>
          <p:cNvPicPr>
            <a:picLocks noChangeAspect="1"/>
          </p:cNvPicPr>
          <p:nvPr/>
        </p:nvPicPr>
        <p:blipFill>
          <a:blip r:embed="rId2">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2159000" y="2197100"/>
            <a:ext cx="6985000" cy="4660900"/>
          </a:xfrm>
          <a:prstGeom prst="rect">
            <a:avLst/>
          </a:prstGeom>
        </p:spPr>
      </p:pic>
      <p:pic>
        <p:nvPicPr>
          <p:cNvPr id="3" name="Immagine 2" descr="Acuqa pubblica 1.jpeg"/>
          <p:cNvPicPr>
            <a:picLocks noChangeAspect="1"/>
          </p:cNvPicPr>
          <p:nvPr/>
        </p:nvPicPr>
        <p:blipFill>
          <a:blip r:embed="rId3">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6131560" y="0"/>
            <a:ext cx="3075940" cy="2197100"/>
          </a:xfrm>
          <a:prstGeom prst="rect">
            <a:avLst/>
          </a:prstGeom>
        </p:spPr>
      </p:pic>
      <p:pic>
        <p:nvPicPr>
          <p:cNvPr id="4" name="Immagine 3" descr="COpertina Mattei Beni Comuni.jpeg"/>
          <p:cNvPicPr>
            <a:picLocks noChangeAspect="1"/>
          </p:cNvPicPr>
          <p:nvPr/>
        </p:nvPicPr>
        <p:blipFill>
          <a:blip r:embed="rId4">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1" y="-1"/>
            <a:ext cx="2030261" cy="3511157"/>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209280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381000" y="431800"/>
            <a:ext cx="7645918" cy="1754327"/>
          </a:xfrm>
          <a:prstGeom prst="rect">
            <a:avLst/>
          </a:prstGeom>
          <a:noFill/>
        </p:spPr>
        <p:txBody>
          <a:bodyPr wrap="none" rtlCol="0">
            <a:spAutoFit/>
          </a:bodyPr>
          <a:lstStyle/>
          <a:p>
            <a:r>
              <a:rPr lang="it-IT" sz="5400" b="1" dirty="0" smtClean="0"/>
              <a:t>Il territorio bene comune</a:t>
            </a:r>
          </a:p>
          <a:p>
            <a:r>
              <a:rPr lang="it-IT" sz="5400" b="1" dirty="0" smtClean="0"/>
              <a:t>Il paesaggio bene comune</a:t>
            </a:r>
            <a:endParaRPr lang="it-IT" sz="5400" b="1" dirty="0"/>
          </a:p>
        </p:txBody>
      </p:sp>
      <p:sp>
        <p:nvSpPr>
          <p:cNvPr id="3" name="CasellaDiTesto 2"/>
          <p:cNvSpPr txBox="1"/>
          <p:nvPr/>
        </p:nvSpPr>
        <p:spPr>
          <a:xfrm>
            <a:off x="381000" y="2532060"/>
            <a:ext cx="8365292" cy="2492990"/>
          </a:xfrm>
          <a:prstGeom prst="rect">
            <a:avLst/>
          </a:prstGeom>
          <a:noFill/>
        </p:spPr>
        <p:txBody>
          <a:bodyPr wrap="square" rtlCol="0">
            <a:spAutoFit/>
          </a:bodyPr>
          <a:lstStyle/>
          <a:p>
            <a:r>
              <a:rPr lang="it-IT" sz="2000" b="1" dirty="0" smtClean="0"/>
              <a:t>Visto che il mercato da solo non è risultato in grado di realizzare una buona, giusta ed equa gestione dei beni comuni, anche in riferimento agli interessi di coloro che ancora non ci sono, ecco quindi:</a:t>
            </a:r>
          </a:p>
          <a:p>
            <a:r>
              <a:rPr lang="it-IT" sz="4000" b="1" dirty="0" smtClean="0"/>
              <a:t>La necessità della pianificazione</a:t>
            </a:r>
            <a:r>
              <a:rPr lang="it-IT" dirty="0" smtClean="0"/>
              <a:t> come insieme di regole, norme sugli usi possibili dei beni, privati e comuni.</a:t>
            </a:r>
          </a:p>
          <a:p>
            <a:r>
              <a:rPr lang="it-IT" dirty="0" smtClean="0"/>
              <a:t>Visto che anche l’uso dei beni privati ha molte interferenze con i beni comuni</a:t>
            </a:r>
            <a:endParaRPr lang="it-IT" dirty="0"/>
          </a:p>
        </p:txBody>
      </p:sp>
    </p:spTree>
    <p:extLst>
      <p:ext uri="{BB962C8B-B14F-4D97-AF65-F5344CB8AC3E}">
        <p14:creationId xmlns="" xmlns:p14="http://schemas.microsoft.com/office/powerpoint/2010/main" xmlns:mv="urn:schemas-microsoft-com:mac:vml" xmlns:mc="http://schemas.openxmlformats.org/markup-compatibility/2006" val="956753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abusivismo-1.jpg"/>
          <p:cNvPicPr>
            <a:picLocks noChangeAspect="1"/>
          </p:cNvPicPr>
          <p:nvPr/>
        </p:nvPicPr>
        <p:blipFill>
          <a:blip r:embed="rId2">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0" y="0"/>
            <a:ext cx="4546600" cy="3031067"/>
          </a:xfrm>
          <a:prstGeom prst="rect">
            <a:avLst/>
          </a:prstGeom>
        </p:spPr>
      </p:pic>
      <p:pic>
        <p:nvPicPr>
          <p:cNvPr id="5" name="Immagine 4" descr="abusivismo.jpg"/>
          <p:cNvPicPr>
            <a:picLocks noChangeAspect="1"/>
          </p:cNvPicPr>
          <p:nvPr/>
        </p:nvPicPr>
        <p:blipFill>
          <a:blip r:embed="rId3">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4580579" y="3031067"/>
            <a:ext cx="4576121" cy="3826933"/>
          </a:xfrm>
          <a:prstGeom prst="rect">
            <a:avLst/>
          </a:prstGeom>
        </p:spPr>
      </p:pic>
      <p:pic>
        <p:nvPicPr>
          <p:cNvPr id="6" name="Immagine 5" descr="Abbattimento casa abusiva.jpeg"/>
          <p:cNvPicPr>
            <a:picLocks noChangeAspect="1"/>
          </p:cNvPicPr>
          <p:nvPr/>
        </p:nvPicPr>
        <p:blipFill>
          <a:blip r:embed="rId4">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4218516" y="-1"/>
            <a:ext cx="4925484" cy="3031067"/>
          </a:xfrm>
          <a:prstGeom prst="rect">
            <a:avLst/>
          </a:prstGeom>
        </p:spPr>
      </p:pic>
      <p:pic>
        <p:nvPicPr>
          <p:cNvPr id="7" name="Immagine 6" descr="Abusivismo a Cava dei Tirreni.jpg"/>
          <p:cNvPicPr>
            <a:picLocks noChangeAspect="1"/>
          </p:cNvPicPr>
          <p:nvPr/>
        </p:nvPicPr>
        <p:blipFill>
          <a:blip r:embed="rId5">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0" y="3257550"/>
            <a:ext cx="4819650" cy="3619500"/>
          </a:xfrm>
          <a:prstGeom prst="rect">
            <a:avLst/>
          </a:prstGeom>
        </p:spPr>
      </p:pic>
      <p:sp>
        <p:nvSpPr>
          <p:cNvPr id="8" name="CasellaDiTesto 7"/>
          <p:cNvSpPr txBox="1"/>
          <p:nvPr/>
        </p:nvSpPr>
        <p:spPr>
          <a:xfrm>
            <a:off x="0" y="3043767"/>
            <a:ext cx="9144000" cy="369332"/>
          </a:xfrm>
          <a:prstGeom prst="rect">
            <a:avLst/>
          </a:prstGeom>
          <a:solidFill>
            <a:srgbClr val="FFFF00"/>
          </a:solidFill>
        </p:spPr>
        <p:txBody>
          <a:bodyPr wrap="square" rtlCol="0">
            <a:spAutoFit/>
          </a:bodyPr>
          <a:lstStyle/>
          <a:p>
            <a:pPr algn="ctr"/>
            <a:r>
              <a:rPr lang="it-IT" dirty="0" smtClean="0"/>
              <a:t>Diverse forme di abusivismo edilizio</a:t>
            </a:r>
            <a:endParaRPr lang="it-IT" dirty="0"/>
          </a:p>
        </p:txBody>
      </p:sp>
    </p:spTree>
    <p:extLst>
      <p:ext uri="{BB962C8B-B14F-4D97-AF65-F5344CB8AC3E}">
        <p14:creationId xmlns="" xmlns:p14="http://schemas.microsoft.com/office/powerpoint/2010/main" xmlns:mv="urn:schemas-microsoft-com:mac:vml" xmlns:mc="http://schemas.openxmlformats.org/markup-compatibility/2006" val="2532325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ages.jpeg"/>
          <p:cNvPicPr>
            <a:picLocks noChangeAspect="1"/>
          </p:cNvPicPr>
          <p:nvPr/>
        </p:nvPicPr>
        <p:blipFill>
          <a:blip r:embed="rId2">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3971277" y="3415789"/>
            <a:ext cx="5172723" cy="3442212"/>
          </a:xfrm>
          <a:prstGeom prst="rect">
            <a:avLst/>
          </a:prstGeom>
        </p:spPr>
      </p:pic>
      <p:pic>
        <p:nvPicPr>
          <p:cNvPr id="3" name="Immagine 2" descr="terrata_due_golfo_aranci_media_ok_ok.jpg_415368877.jpg"/>
          <p:cNvPicPr>
            <a:picLocks noChangeAspect="1"/>
          </p:cNvPicPr>
          <p:nvPr/>
        </p:nvPicPr>
        <p:blipFill>
          <a:blip r:embed="rId3">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12701" y="-1"/>
            <a:ext cx="5745849" cy="3031067"/>
          </a:xfrm>
          <a:prstGeom prst="rect">
            <a:avLst/>
          </a:prstGeom>
        </p:spPr>
      </p:pic>
      <p:sp>
        <p:nvSpPr>
          <p:cNvPr id="5" name="CasellaDiTesto 4"/>
          <p:cNvSpPr txBox="1"/>
          <p:nvPr/>
        </p:nvSpPr>
        <p:spPr>
          <a:xfrm>
            <a:off x="0" y="3031067"/>
            <a:ext cx="9144000" cy="384721"/>
          </a:xfrm>
          <a:prstGeom prst="rect">
            <a:avLst/>
          </a:prstGeom>
          <a:solidFill>
            <a:srgbClr val="FFFF00"/>
          </a:solidFill>
        </p:spPr>
        <p:txBody>
          <a:bodyPr wrap="square" rtlCol="0">
            <a:spAutoFit/>
          </a:bodyPr>
          <a:lstStyle/>
          <a:p>
            <a:r>
              <a:rPr lang="it-IT" sz="1900" b="1" dirty="0" smtClean="0"/>
              <a:t>Diverse forme di abusivismo edilizio: il principio e la necessità di distinguere</a:t>
            </a:r>
            <a:endParaRPr lang="it-IT" sz="1900" b="1" dirty="0"/>
          </a:p>
        </p:txBody>
      </p:sp>
    </p:spTree>
    <p:extLst>
      <p:ext uri="{BB962C8B-B14F-4D97-AF65-F5344CB8AC3E}">
        <p14:creationId xmlns="" xmlns:p14="http://schemas.microsoft.com/office/powerpoint/2010/main" xmlns:mv="urn:schemas-microsoft-com:mac:vml" xmlns:mc="http://schemas.openxmlformats.org/markup-compatibility/2006" val="3785990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Rettangolo 1"/>
          <p:cNvSpPr/>
          <p:nvPr/>
        </p:nvSpPr>
        <p:spPr>
          <a:xfrm>
            <a:off x="222304" y="168660"/>
            <a:ext cx="8369805" cy="6463308"/>
          </a:xfrm>
          <a:prstGeom prst="rect">
            <a:avLst/>
          </a:prstGeom>
        </p:spPr>
        <p:txBody>
          <a:bodyPr wrap="square">
            <a:spAutoFit/>
          </a:bodyPr>
          <a:lstStyle/>
          <a:p>
            <a:r>
              <a:rPr lang="it-IT" sz="3600" b="1" dirty="0" smtClean="0"/>
              <a:t>Città</a:t>
            </a:r>
          </a:p>
          <a:p>
            <a:endParaRPr lang="it-IT" dirty="0" smtClean="0"/>
          </a:p>
          <a:p>
            <a:r>
              <a:rPr lang="it-IT" b="1" dirty="0" smtClean="0"/>
              <a:t>Cosa umana per eccellenza</a:t>
            </a:r>
          </a:p>
          <a:p>
            <a:r>
              <a:rPr lang="it-IT" dirty="0" smtClean="0"/>
              <a:t>Claude </a:t>
            </a:r>
            <a:r>
              <a:rPr lang="it-IT" dirty="0" err="1" smtClean="0"/>
              <a:t>Lévi-Strauss</a:t>
            </a:r>
            <a:endParaRPr lang="it-IT" dirty="0" smtClean="0"/>
          </a:p>
          <a:p>
            <a:endParaRPr lang="it-IT" dirty="0" smtClean="0"/>
          </a:p>
          <a:p>
            <a:r>
              <a:rPr lang="it-IT" sz="1400" dirty="0" smtClean="0"/>
              <a:t>Nell’esperienza europea la città non è semplicemente un aggregato di case. La città è un sistema nel quale le abitazioni, i luoghi destinati alla vita e alle attività comuni (le scuole e le chiese, le piazze e i parchi, gli ospedali e i mercati ecc.) e le altre sedi delle attività lavorative (le fabbriche, gli uffici) sono strettamente integrate tra loro e servite nel loro insieme da una rete di infrastrutture che mettono in comunicazione le diverse parti tra loro e le alimentano di acqua, energia, gas. La città è la casa di una comunità.</a:t>
            </a:r>
          </a:p>
          <a:p>
            <a:r>
              <a:rPr lang="it-IT" sz="1200" dirty="0" smtClean="0"/>
              <a:t>Fonte web: </a:t>
            </a:r>
            <a:r>
              <a:rPr lang="it-IT" sz="1200" dirty="0" err="1" smtClean="0"/>
              <a:t>Eddyburg</a:t>
            </a:r>
            <a:r>
              <a:rPr lang="it-IT" sz="1200" dirty="0" smtClean="0"/>
              <a:t>, E. </a:t>
            </a:r>
            <a:r>
              <a:rPr lang="it-IT" sz="1200" dirty="0" err="1" smtClean="0"/>
              <a:t>Salzano</a:t>
            </a:r>
            <a:r>
              <a:rPr lang="it-IT" sz="1200" dirty="0" smtClean="0"/>
              <a:t>, Città bene comune</a:t>
            </a:r>
          </a:p>
          <a:p>
            <a:endParaRPr lang="it-IT" sz="1200" dirty="0" smtClean="0"/>
          </a:p>
          <a:p>
            <a:r>
              <a:rPr lang="it-IT" sz="2000" dirty="0" smtClean="0"/>
              <a:t>Luogo di particolare </a:t>
            </a:r>
            <a:r>
              <a:rPr lang="it-IT" sz="2000" b="1" dirty="0" smtClean="0"/>
              <a:t>concentrazione</a:t>
            </a:r>
            <a:r>
              <a:rPr lang="it-IT" sz="2000" dirty="0" smtClean="0"/>
              <a:t> di abitanti, edifici che ospitano una buona </a:t>
            </a:r>
            <a:r>
              <a:rPr lang="it-IT" sz="2000" b="1" dirty="0" smtClean="0"/>
              <a:t>varietà di funzioni</a:t>
            </a:r>
            <a:r>
              <a:rPr lang="it-IT" sz="2000" dirty="0" smtClean="0"/>
              <a:t>, e </a:t>
            </a:r>
            <a:r>
              <a:rPr lang="it-IT" sz="2000" b="1" dirty="0" smtClean="0"/>
              <a:t>significative presenze di spazi pubblici</a:t>
            </a:r>
            <a:r>
              <a:rPr lang="it-IT" sz="2000" dirty="0" smtClean="0"/>
              <a:t>. Presenze rilevanti (per numero e valore) di luoghi dedicati ad attività di </a:t>
            </a:r>
            <a:r>
              <a:rPr lang="it-IT" sz="2000" b="1" dirty="0" smtClean="0"/>
              <a:t>mercato, formazione, riproduzione culturale  e istituzioni politiche</a:t>
            </a:r>
            <a:r>
              <a:rPr lang="it-IT" sz="2000" dirty="0" smtClean="0"/>
              <a:t>. Diversi di questi luoghi rappresentano nella storia dei </a:t>
            </a:r>
            <a:r>
              <a:rPr lang="it-IT" sz="2000" b="1" dirty="0" smtClean="0"/>
              <a:t>luoghi primari</a:t>
            </a:r>
            <a:r>
              <a:rPr lang="it-IT" sz="2000" dirty="0" smtClean="0"/>
              <a:t>, significative </a:t>
            </a:r>
            <a:r>
              <a:rPr lang="it-IT" sz="2000" b="1" dirty="0" smtClean="0"/>
              <a:t>centralità </a:t>
            </a:r>
            <a:r>
              <a:rPr lang="it-IT" sz="2000" dirty="0" smtClean="0"/>
              <a:t>e </a:t>
            </a:r>
            <a:r>
              <a:rPr lang="it-IT" sz="2000" b="1" dirty="0" smtClean="0"/>
              <a:t>luoghi della memoria</a:t>
            </a:r>
            <a:r>
              <a:rPr lang="it-IT" sz="2000" dirty="0" smtClean="0"/>
              <a:t>. </a:t>
            </a:r>
          </a:p>
          <a:p>
            <a:r>
              <a:rPr lang="it-IT" sz="2000" dirty="0" smtClean="0"/>
              <a:t>Nelle città che hanno una significativa tradizione, si riscontra la particolare presenza di una </a:t>
            </a:r>
            <a:r>
              <a:rPr lang="it-IT" sz="2000" b="1" dirty="0" smtClean="0"/>
              <a:t>costellazione immateriale di valori culturali e di simboli collettivi che orienta la convivenza civile.</a:t>
            </a:r>
          </a:p>
          <a:p>
            <a:endParaRPr lang="it-IT" dirty="0"/>
          </a:p>
        </p:txBody>
      </p:sp>
    </p:spTree>
    <p:extLst>
      <p:ext uri="{BB962C8B-B14F-4D97-AF65-F5344CB8AC3E}">
        <p14:creationId xmlns="" xmlns:p14="http://schemas.microsoft.com/office/powerpoint/2010/main" xmlns:mv="urn:schemas-microsoft-com:mac:vml" xmlns:mc="http://schemas.openxmlformats.org/markup-compatibility/2006" val="2931879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287727" y="480448"/>
            <a:ext cx="8407428" cy="4893647"/>
          </a:xfrm>
          <a:prstGeom prst="rect">
            <a:avLst/>
          </a:prstGeom>
          <a:noFill/>
        </p:spPr>
        <p:txBody>
          <a:bodyPr wrap="square" rtlCol="0">
            <a:spAutoFit/>
          </a:bodyPr>
          <a:lstStyle/>
          <a:p>
            <a:r>
              <a:rPr lang="it-IT" sz="2400" b="1" dirty="0" smtClean="0"/>
              <a:t>La città </a:t>
            </a:r>
            <a:r>
              <a:rPr lang="it-IT" sz="2400" dirty="0" smtClean="0"/>
              <a:t>(soprattutto nella tradizione europea) è connotata dalla significativa presenza di    </a:t>
            </a:r>
            <a:r>
              <a:rPr lang="it-IT" sz="2400" b="1" dirty="0" smtClean="0"/>
              <a:t>SPAZI PUBBLICI</a:t>
            </a:r>
            <a:r>
              <a:rPr lang="it-IT" sz="2400" dirty="0" smtClean="0"/>
              <a:t>:</a:t>
            </a:r>
          </a:p>
          <a:p>
            <a:endParaRPr lang="it-IT" sz="2400" dirty="0" smtClean="0"/>
          </a:p>
          <a:p>
            <a:endParaRPr lang="it-IT" sz="2400" dirty="0" smtClean="0"/>
          </a:p>
          <a:p>
            <a:r>
              <a:rPr lang="it-IT" sz="2400" b="1" dirty="0" smtClean="0"/>
              <a:t>Le PIAZZE</a:t>
            </a:r>
            <a:r>
              <a:rPr lang="it-IT" sz="2400" dirty="0" smtClean="0"/>
              <a:t>, i Luoghi di Culto, rappresentazione e scambio culturale, </a:t>
            </a:r>
          </a:p>
          <a:p>
            <a:r>
              <a:rPr lang="it-IT" sz="2400" dirty="0" smtClean="0"/>
              <a:t>Luoghi di esercizio o presenza di funzioni pubbliche (direzionali, o comunque rilevanti).</a:t>
            </a:r>
          </a:p>
          <a:p>
            <a:endParaRPr lang="it-IT" sz="2400" dirty="0" smtClean="0"/>
          </a:p>
          <a:p>
            <a:endParaRPr lang="it-IT" sz="2400" dirty="0" smtClean="0"/>
          </a:p>
          <a:p>
            <a:r>
              <a:rPr lang="it-IT" sz="2400" dirty="0" smtClean="0"/>
              <a:t>I luoghi non sono tutti uguali, non hanno lo stesso valore per i singoli e per i gruppi.</a:t>
            </a:r>
          </a:p>
          <a:p>
            <a:r>
              <a:rPr lang="it-IT" sz="2400" dirty="0" smtClean="0"/>
              <a:t>Ci sono luoghi primari, luoghi centrali, luoghi Santi.</a:t>
            </a:r>
            <a:endParaRPr lang="it-IT" sz="2400" dirty="0"/>
          </a:p>
        </p:txBody>
      </p:sp>
    </p:spTree>
    <p:extLst>
      <p:ext uri="{BB962C8B-B14F-4D97-AF65-F5344CB8AC3E}">
        <p14:creationId xmlns="" xmlns:p14="http://schemas.microsoft.com/office/powerpoint/2010/main" xmlns:mv="urn:schemas-microsoft-com:mac:vml" xmlns:mc="http://schemas.openxmlformats.org/markup-compatibility/2006" val="2528668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625062" y="618948"/>
            <a:ext cx="5335640" cy="523220"/>
          </a:xfrm>
          <a:prstGeom prst="rect">
            <a:avLst/>
          </a:prstGeom>
          <a:noFill/>
        </p:spPr>
        <p:txBody>
          <a:bodyPr wrap="none" rtlCol="0">
            <a:spAutoFit/>
          </a:bodyPr>
          <a:lstStyle/>
          <a:p>
            <a:r>
              <a:rPr lang="it-IT" sz="2800" b="1" dirty="0" err="1" smtClean="0"/>
              <a:t>1</a:t>
            </a:r>
            <a:r>
              <a:rPr lang="it-IT" sz="2800" b="1" dirty="0" smtClean="0"/>
              <a:t>. Siamo in un Passaggio d’epoca ?</a:t>
            </a:r>
            <a:endParaRPr lang="it-IT" sz="2800" b="1" dirty="0"/>
          </a:p>
        </p:txBody>
      </p:sp>
      <p:sp>
        <p:nvSpPr>
          <p:cNvPr id="3" name="CasellaDiTesto 2"/>
          <p:cNvSpPr txBox="1"/>
          <p:nvPr/>
        </p:nvSpPr>
        <p:spPr>
          <a:xfrm>
            <a:off x="668320" y="1364096"/>
            <a:ext cx="7975624" cy="954107"/>
          </a:xfrm>
          <a:prstGeom prst="rect">
            <a:avLst/>
          </a:prstGeom>
          <a:noFill/>
        </p:spPr>
        <p:txBody>
          <a:bodyPr wrap="square" rtlCol="0">
            <a:spAutoFit/>
          </a:bodyPr>
          <a:lstStyle/>
          <a:p>
            <a:pPr marL="182563" indent="-182563"/>
            <a:r>
              <a:rPr lang="it-IT" sz="2800" b="1" dirty="0" err="1" smtClean="0"/>
              <a:t>2</a:t>
            </a:r>
            <a:r>
              <a:rPr lang="it-IT" sz="2800" b="1" dirty="0" smtClean="0"/>
              <a:t>. Cosa cambia in generale e per noi che viviamo in un   Passaggio d’epoca ?</a:t>
            </a:r>
            <a:endParaRPr lang="it-IT" sz="2800" b="1" dirty="0"/>
          </a:p>
        </p:txBody>
      </p:sp>
      <p:sp>
        <p:nvSpPr>
          <p:cNvPr id="4" name="CasellaDiTesto 3"/>
          <p:cNvSpPr txBox="1"/>
          <p:nvPr/>
        </p:nvSpPr>
        <p:spPr>
          <a:xfrm>
            <a:off x="625062" y="3349228"/>
            <a:ext cx="8515368" cy="523220"/>
          </a:xfrm>
          <a:prstGeom prst="rect">
            <a:avLst/>
          </a:prstGeom>
          <a:noFill/>
        </p:spPr>
        <p:txBody>
          <a:bodyPr wrap="square" rtlCol="0">
            <a:spAutoFit/>
          </a:bodyPr>
          <a:lstStyle/>
          <a:p>
            <a:r>
              <a:rPr lang="it-IT" sz="2800" b="1" dirty="0" err="1" smtClean="0"/>
              <a:t>3</a:t>
            </a:r>
            <a:r>
              <a:rPr lang="it-IT" sz="2800" b="1" dirty="0" smtClean="0"/>
              <a:t>. Qualche parola chiave :</a:t>
            </a:r>
            <a:endParaRPr lang="it-IT" sz="2800" b="1" dirty="0"/>
          </a:p>
        </p:txBody>
      </p:sp>
      <p:sp>
        <p:nvSpPr>
          <p:cNvPr id="6" name="CasellaDiTesto 5"/>
          <p:cNvSpPr txBox="1"/>
          <p:nvPr/>
        </p:nvSpPr>
        <p:spPr>
          <a:xfrm>
            <a:off x="578234" y="3873484"/>
            <a:ext cx="8065710" cy="954107"/>
          </a:xfrm>
          <a:prstGeom prst="rect">
            <a:avLst/>
          </a:prstGeom>
          <a:noFill/>
        </p:spPr>
        <p:txBody>
          <a:bodyPr wrap="square" rtlCol="0">
            <a:spAutoFit/>
          </a:bodyPr>
          <a:lstStyle/>
          <a:p>
            <a:r>
              <a:rPr lang="it-IT" sz="2800" b="1" dirty="0" smtClean="0"/>
              <a:t>PUBBLICO, COMUNE, DEMOCRAZIA, INCERTEZZA, RISCHIO, STABILITA’, FLUIDITA’, l’ALTRO.</a:t>
            </a:r>
            <a:endParaRPr lang="it-IT" sz="2800" b="1" dirty="0"/>
          </a:p>
        </p:txBody>
      </p:sp>
      <p:sp>
        <p:nvSpPr>
          <p:cNvPr id="8" name="CasellaDiTesto 7"/>
          <p:cNvSpPr txBox="1"/>
          <p:nvPr/>
        </p:nvSpPr>
        <p:spPr>
          <a:xfrm>
            <a:off x="5004494" y="5462529"/>
            <a:ext cx="2726403" cy="523220"/>
          </a:xfrm>
          <a:prstGeom prst="rect">
            <a:avLst/>
          </a:prstGeom>
          <a:noFill/>
        </p:spPr>
        <p:txBody>
          <a:bodyPr wrap="none" rtlCol="0">
            <a:spAutoFit/>
          </a:bodyPr>
          <a:lstStyle/>
          <a:p>
            <a:r>
              <a:rPr lang="it-IT" sz="2800" b="1" dirty="0" smtClean="0"/>
              <a:t>Tutto è ADESSO !</a:t>
            </a:r>
            <a:endParaRPr lang="it-IT" sz="2800" b="1" dirty="0"/>
          </a:p>
        </p:txBody>
      </p:sp>
      <p:sp>
        <p:nvSpPr>
          <p:cNvPr id="9" name="CasellaDiTesto 8"/>
          <p:cNvSpPr txBox="1"/>
          <p:nvPr/>
        </p:nvSpPr>
        <p:spPr>
          <a:xfrm>
            <a:off x="5047752" y="5892717"/>
            <a:ext cx="1762096" cy="523220"/>
          </a:xfrm>
          <a:prstGeom prst="rect">
            <a:avLst/>
          </a:prstGeom>
          <a:noFill/>
        </p:spPr>
        <p:txBody>
          <a:bodyPr wrap="none" rtlCol="0">
            <a:spAutoFit/>
          </a:bodyPr>
          <a:lstStyle/>
          <a:p>
            <a:r>
              <a:rPr lang="it-IT" sz="2800" b="1" dirty="0" smtClean="0"/>
              <a:t>O    No ???</a:t>
            </a:r>
            <a:endParaRPr lang="it-IT" sz="2800" b="1" dirty="0"/>
          </a:p>
        </p:txBody>
      </p:sp>
    </p:spTree>
    <p:extLst>
      <p:ext uri="{BB962C8B-B14F-4D97-AF65-F5344CB8AC3E}">
        <p14:creationId xmlns="" xmlns:p14="http://schemas.microsoft.com/office/powerpoint/2010/main" xmlns:mv="urn:schemas-microsoft-com:mac:vml" xmlns:mc="http://schemas.openxmlformats.org/markup-compatibility/2006" val="111559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CasellaDiTesto 1"/>
          <p:cNvSpPr txBox="1"/>
          <p:nvPr/>
        </p:nvSpPr>
        <p:spPr>
          <a:xfrm>
            <a:off x="377023" y="249616"/>
            <a:ext cx="6900078" cy="3785652"/>
          </a:xfrm>
          <a:prstGeom prst="rect">
            <a:avLst/>
          </a:prstGeom>
          <a:noFill/>
        </p:spPr>
        <p:txBody>
          <a:bodyPr wrap="square" rtlCol="0">
            <a:spAutoFit/>
          </a:bodyPr>
          <a:lstStyle/>
          <a:p>
            <a:r>
              <a:rPr lang="it-IT" sz="6000" b="1" dirty="0" smtClean="0"/>
              <a:t>Siamo in un Passaggio d’epoca ?</a:t>
            </a:r>
          </a:p>
          <a:p>
            <a:endParaRPr lang="it-IT" sz="6000" b="1" dirty="0"/>
          </a:p>
          <a:p>
            <a:r>
              <a:rPr lang="it-IT" sz="6000" b="1" dirty="0" smtClean="0"/>
              <a:t>E perché ?</a:t>
            </a:r>
            <a:endParaRPr lang="it-IT" sz="6000" b="1" dirty="0"/>
          </a:p>
        </p:txBody>
      </p:sp>
    </p:spTree>
    <p:extLst>
      <p:ext uri="{BB962C8B-B14F-4D97-AF65-F5344CB8AC3E}">
        <p14:creationId xmlns="" xmlns:p14="http://schemas.microsoft.com/office/powerpoint/2010/main" xmlns:mv="urn:schemas-microsoft-com:mac:vml" xmlns:mc="http://schemas.openxmlformats.org/markup-compatibility/2006" val="111559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12322" name="Text Box 1026"/>
          <p:cNvSpPr txBox="1">
            <a:spLocks noChangeArrowheads="1"/>
          </p:cNvSpPr>
          <p:nvPr/>
        </p:nvSpPr>
        <p:spPr bwMode="auto">
          <a:xfrm>
            <a:off x="381000" y="339881"/>
            <a:ext cx="8474075" cy="769441"/>
          </a:xfrm>
          <a:prstGeom prst="rect">
            <a:avLst/>
          </a:prstGeom>
          <a:noFill/>
          <a:ln w="9525">
            <a:noFill/>
            <a:miter lim="800000"/>
            <a:headEnd/>
            <a:tailEnd/>
          </a:ln>
        </p:spPr>
        <p:txBody>
          <a:bodyPr>
            <a:prstTxWarp prst="textNoShape">
              <a:avLst/>
            </a:prstTxWarp>
            <a:spAutoFit/>
          </a:bodyPr>
          <a:lstStyle/>
          <a:p>
            <a:pPr marL="190500" indent="-190500" eaLnBrk="0" hangingPunct="0"/>
            <a:r>
              <a:rPr lang="it-IT" sz="2200" dirty="0">
                <a:latin typeface="Trebuchet MS" charset="0"/>
                <a:ea typeface="ＭＳ Ｐゴシック" pitchFamily="84" charset="-128"/>
                <a:cs typeface="ＭＳ Ｐゴシック" pitchFamily="84" charset="-128"/>
              </a:rPr>
              <a:t>1</a:t>
            </a:r>
            <a:r>
              <a:rPr lang="it-IT" sz="2200" dirty="0" smtClean="0">
                <a:latin typeface="Trebuchet MS" charset="0"/>
                <a:ea typeface="ＭＳ Ｐゴシック" pitchFamily="84" charset="-128"/>
                <a:cs typeface="ＭＳ Ｐゴシック" pitchFamily="84" charset="-128"/>
              </a:rPr>
              <a:t>.Il </a:t>
            </a:r>
            <a:r>
              <a:rPr lang="it-IT" sz="2200" dirty="0">
                <a:latin typeface="Trebuchet MS" charset="0"/>
                <a:ea typeface="ＭＳ Ｐゴシック" pitchFamily="84" charset="-128"/>
                <a:cs typeface="ＭＳ Ｐゴシック" pitchFamily="84" charset="-128"/>
              </a:rPr>
              <a:t>grande ciclo di </a:t>
            </a:r>
            <a:r>
              <a:rPr lang="it-IT" sz="2200" b="1" dirty="0">
                <a:latin typeface="Trebuchet MS" charset="0"/>
                <a:ea typeface="ＭＳ Ｐゴシック" pitchFamily="84" charset="-128"/>
                <a:cs typeface="ＭＳ Ｐゴシック" pitchFamily="84" charset="-128"/>
              </a:rPr>
              <a:t>trasformazione dei fondamentali dell’economia e della produzione</a:t>
            </a:r>
            <a:r>
              <a:rPr lang="it-IT" sz="2200" dirty="0" smtClean="0">
                <a:latin typeface="Trebuchet MS" charset="0"/>
                <a:ea typeface="ＭＳ Ｐゴシック" pitchFamily="84" charset="-128"/>
                <a:cs typeface="ＭＳ Ｐゴシック" pitchFamily="84" charset="-128"/>
              </a:rPr>
              <a:t>;</a:t>
            </a:r>
            <a:endParaRPr lang="it-IT" sz="2200" dirty="0">
              <a:latin typeface="Trebuchet MS" charset="0"/>
              <a:ea typeface="ＭＳ Ｐゴシック" pitchFamily="84" charset="-128"/>
              <a:cs typeface="ＭＳ Ｐゴシック" pitchFamily="84" charset="-128"/>
            </a:endParaRPr>
          </a:p>
        </p:txBody>
      </p:sp>
      <p:sp>
        <p:nvSpPr>
          <p:cNvPr id="3" name="CasellaDiTesto 2"/>
          <p:cNvSpPr txBox="1"/>
          <p:nvPr/>
        </p:nvSpPr>
        <p:spPr>
          <a:xfrm>
            <a:off x="381001" y="1603158"/>
            <a:ext cx="8326700" cy="2123658"/>
          </a:xfrm>
          <a:prstGeom prst="rect">
            <a:avLst/>
          </a:prstGeom>
          <a:noFill/>
        </p:spPr>
        <p:txBody>
          <a:bodyPr wrap="square" rtlCol="0">
            <a:spAutoFit/>
          </a:bodyPr>
          <a:lstStyle/>
          <a:p>
            <a:pPr marL="190500" indent="-190500" eaLnBrk="0" hangingPunct="0"/>
            <a:r>
              <a:rPr lang="it-IT" sz="2200" dirty="0" smtClean="0">
                <a:latin typeface="Trebuchet MS" charset="0"/>
                <a:ea typeface="ＭＳ Ｐゴシック" pitchFamily="84" charset="-128"/>
                <a:cs typeface="ＭＳ Ｐゴシック" pitchFamily="84" charset="-128"/>
              </a:rPr>
              <a:t>2.la </a:t>
            </a:r>
            <a:r>
              <a:rPr lang="it-IT" sz="2200" b="1" dirty="0" err="1" smtClean="0">
                <a:latin typeface="Trebuchet MS" charset="0"/>
                <a:ea typeface="ＭＳ Ｐゴシック" pitchFamily="84" charset="-128"/>
                <a:cs typeface="ＭＳ Ｐゴシック" pitchFamily="84" charset="-128"/>
              </a:rPr>
              <a:t>transcalarità</a:t>
            </a:r>
            <a:r>
              <a:rPr lang="it-IT" sz="2200" b="1" dirty="0" smtClean="0">
                <a:latin typeface="Trebuchet MS" charset="0"/>
                <a:ea typeface="ＭＳ Ｐゴシック" pitchFamily="84" charset="-128"/>
                <a:cs typeface="ＭＳ Ｐゴシック" pitchFamily="84" charset="-128"/>
              </a:rPr>
              <a:t> dei mutamenti </a:t>
            </a:r>
            <a:r>
              <a:rPr lang="it-IT" sz="2200" dirty="0" smtClean="0">
                <a:latin typeface="Trebuchet MS" charset="0"/>
                <a:ea typeface="ＭＳ Ｐゴシック" pitchFamily="84" charset="-128"/>
                <a:cs typeface="ＭＳ Ｐゴシック" pitchFamily="84" charset="-128"/>
              </a:rPr>
              <a:t>di cui le persone fanno esperienza: aumento delle possibilità di spostamento di ampie masse di popolazione; la crescita della </a:t>
            </a:r>
            <a:r>
              <a:rPr lang="it-IT" sz="2200" b="1" dirty="0" smtClean="0">
                <a:latin typeface="Trebuchet MS" charset="0"/>
                <a:ea typeface="ＭＳ Ｐゴシック" pitchFamily="84" charset="-128"/>
                <a:cs typeface="ＭＳ Ｐゴシック" pitchFamily="84" charset="-128"/>
              </a:rPr>
              <a:t>mobilità</a:t>
            </a:r>
            <a:r>
              <a:rPr lang="it-IT" sz="2200" dirty="0" smtClean="0">
                <a:latin typeface="Trebuchet MS" charset="0"/>
                <a:ea typeface="ＭＳ Ｐゴシック" pitchFamily="84" charset="-128"/>
                <a:cs typeface="ＭＳ Ｐゴシック" pitchFamily="84" charset="-128"/>
              </a:rPr>
              <a:t> e la riduzione della </a:t>
            </a:r>
            <a:r>
              <a:rPr lang="it-IT" sz="2200" dirty="0" err="1" smtClean="0">
                <a:latin typeface="Trebuchet MS" charset="0"/>
                <a:ea typeface="ＭＳ Ｐゴシック" pitchFamily="84" charset="-128"/>
                <a:cs typeface="ＭＳ Ｐゴシック" pitchFamily="84" charset="-128"/>
              </a:rPr>
              <a:t>stanzialità</a:t>
            </a:r>
            <a:r>
              <a:rPr lang="it-IT" sz="2200" dirty="0" smtClean="0">
                <a:latin typeface="Trebuchet MS" charset="0"/>
                <a:ea typeface="ＭＳ Ｐゴシック" pitchFamily="84" charset="-128"/>
                <a:cs typeface="ＭＳ Ｐゴシック" pitchFamily="84" charset="-128"/>
              </a:rPr>
              <a:t> e quindi della prossimità; </a:t>
            </a:r>
            <a:r>
              <a:rPr lang="it-IT" sz="2200" b="1" dirty="0" smtClean="0">
                <a:latin typeface="Trebuchet MS" charset="0"/>
                <a:ea typeface="ＭＳ Ｐゴシック" pitchFamily="84" charset="-128"/>
                <a:cs typeface="ＭＳ Ｐゴシック" pitchFamily="84" charset="-128"/>
              </a:rPr>
              <a:t>prevalenza del flusso e del movimento sul luogo</a:t>
            </a:r>
            <a:r>
              <a:rPr lang="it-IT" sz="2200" dirty="0" smtClean="0">
                <a:latin typeface="Trebuchet MS" charset="0"/>
                <a:ea typeface="ＭＳ Ｐゴシック" pitchFamily="84" charset="-128"/>
                <a:cs typeface="ＭＳ Ｐゴシック" pitchFamily="84" charset="-128"/>
              </a:rPr>
              <a:t>, sul radicamento; </a:t>
            </a:r>
            <a:r>
              <a:rPr lang="it-IT" sz="2200" b="1" dirty="0" smtClean="0">
                <a:latin typeface="Trebuchet MS" charset="0"/>
                <a:ea typeface="ＭＳ Ｐゴシック" pitchFamily="84" charset="-128"/>
                <a:cs typeface="ＭＳ Ｐゴシック" pitchFamily="84" charset="-128"/>
              </a:rPr>
              <a:t>prevalenza dell’imminente sulla capacità di cura</a:t>
            </a:r>
            <a:r>
              <a:rPr lang="it-IT" sz="2200" dirty="0" smtClean="0">
                <a:latin typeface="Trebuchet MS" charset="0"/>
                <a:ea typeface="ＭＳ Ｐゴシック" pitchFamily="84" charset="-128"/>
                <a:cs typeface="ＭＳ Ｐゴシック" pitchFamily="84" charset="-128"/>
              </a:rPr>
              <a:t>;</a:t>
            </a:r>
          </a:p>
        </p:txBody>
      </p:sp>
      <p:sp>
        <p:nvSpPr>
          <p:cNvPr id="4" name="CasellaDiTesto 3"/>
          <p:cNvSpPr txBox="1"/>
          <p:nvPr/>
        </p:nvSpPr>
        <p:spPr>
          <a:xfrm>
            <a:off x="381001" y="4170419"/>
            <a:ext cx="8326700" cy="769441"/>
          </a:xfrm>
          <a:prstGeom prst="rect">
            <a:avLst/>
          </a:prstGeom>
          <a:noFill/>
        </p:spPr>
        <p:txBody>
          <a:bodyPr wrap="square" rtlCol="0">
            <a:spAutoFit/>
          </a:bodyPr>
          <a:lstStyle/>
          <a:p>
            <a:pPr marL="190500" indent="-190500" eaLnBrk="0" hangingPunct="0"/>
            <a:r>
              <a:rPr lang="it-IT" sz="2200" dirty="0" smtClean="0">
                <a:latin typeface="Trebuchet MS" charset="0"/>
                <a:ea typeface="ＭＳ Ｐゴシック" pitchFamily="84" charset="-128"/>
                <a:cs typeface="ＭＳ Ｐゴシック" pitchFamily="84" charset="-128"/>
              </a:rPr>
              <a:t>3.la </a:t>
            </a:r>
            <a:r>
              <a:rPr lang="it-IT" sz="2200" b="1" dirty="0" smtClean="0">
                <a:latin typeface="Trebuchet MS" charset="0"/>
                <a:ea typeface="ＭＳ Ｐゴシック" pitchFamily="84" charset="-128"/>
                <a:cs typeface="ＭＳ Ｐゴシック" pitchFamily="84" charset="-128"/>
              </a:rPr>
              <a:t>rottura di cornici novecentesche </a:t>
            </a:r>
            <a:r>
              <a:rPr lang="it-IT" sz="2200" dirty="0" smtClean="0">
                <a:latin typeface="Trebuchet MS" charset="0"/>
                <a:ea typeface="ＭＳ Ｐゴシック" pitchFamily="84" charset="-128"/>
                <a:cs typeface="ＭＳ Ｐゴシック" pitchFamily="84" charset="-128"/>
              </a:rPr>
              <a:t>e un diffuso sentire di </a:t>
            </a:r>
            <a:r>
              <a:rPr lang="it-IT" sz="2200" i="1" dirty="0" smtClean="0">
                <a:latin typeface="Trebuchet MS" charset="0"/>
                <a:ea typeface="ＭＳ Ｐゴシック" pitchFamily="84" charset="-128"/>
                <a:cs typeface="ＭＳ Ｐゴシック" pitchFamily="84" charset="-128"/>
              </a:rPr>
              <a:t>un </a:t>
            </a:r>
            <a:r>
              <a:rPr lang="it-IT" sz="2200" b="1" i="1" dirty="0" smtClean="0">
                <a:latin typeface="Trebuchet MS" charset="0"/>
                <a:ea typeface="ＭＳ Ｐゴシック" pitchFamily="84" charset="-128"/>
                <a:cs typeface="ＭＳ Ｐゴシック" pitchFamily="84" charset="-128"/>
              </a:rPr>
              <a:t>nuovo disagio della civiltà</a:t>
            </a:r>
            <a:r>
              <a:rPr lang="it-IT" sz="2200" i="1" dirty="0" smtClean="0">
                <a:latin typeface="Trebuchet MS" charset="0"/>
                <a:ea typeface="ＭＳ Ｐゴシック" pitchFamily="84" charset="-128"/>
                <a:cs typeface="ＭＳ Ｐゴシック" pitchFamily="84" charset="-128"/>
              </a:rPr>
              <a:t>;</a:t>
            </a:r>
          </a:p>
        </p:txBody>
      </p:sp>
      <p:sp>
        <p:nvSpPr>
          <p:cNvPr id="5" name="CasellaDiTesto 4"/>
          <p:cNvSpPr txBox="1"/>
          <p:nvPr/>
        </p:nvSpPr>
        <p:spPr>
          <a:xfrm>
            <a:off x="381001" y="5530246"/>
            <a:ext cx="8326700" cy="430887"/>
          </a:xfrm>
          <a:prstGeom prst="rect">
            <a:avLst/>
          </a:prstGeom>
          <a:noFill/>
        </p:spPr>
        <p:txBody>
          <a:bodyPr wrap="square" rtlCol="0">
            <a:spAutoFit/>
          </a:bodyPr>
          <a:lstStyle/>
          <a:p>
            <a:pPr marL="190500" indent="-190500" eaLnBrk="0" hangingPunct="0"/>
            <a:r>
              <a:rPr lang="it-IT" sz="2200" dirty="0" smtClean="0">
                <a:latin typeface="Trebuchet MS" charset="0"/>
                <a:ea typeface="ＭＳ Ｐゴシック" pitchFamily="84" charset="-128"/>
                <a:cs typeface="ＭＳ Ｐゴシック" pitchFamily="84" charset="-128"/>
              </a:rPr>
              <a:t>4.la </a:t>
            </a:r>
            <a:r>
              <a:rPr lang="it-IT" sz="2200" dirty="0" err="1" smtClean="0">
                <a:latin typeface="Trebuchet MS" charset="0"/>
                <a:ea typeface="ＭＳ Ｐゴシック" pitchFamily="84" charset="-128"/>
                <a:cs typeface="ＭＳ Ｐゴシック" pitchFamily="84" charset="-128"/>
              </a:rPr>
              <a:t>pluralizzazione</a:t>
            </a:r>
            <a:r>
              <a:rPr lang="it-IT" sz="2200" dirty="0" smtClean="0">
                <a:latin typeface="Trebuchet MS" charset="0"/>
                <a:ea typeface="ＭＳ Ｐゴシック" pitchFamily="84" charset="-128"/>
                <a:cs typeface="ＭＳ Ｐゴシック" pitchFamily="84" charset="-128"/>
              </a:rPr>
              <a:t> delle culture del tempo;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381000" y="339881"/>
            <a:ext cx="8474075" cy="769441"/>
          </a:xfrm>
          <a:prstGeom prst="rect">
            <a:avLst/>
          </a:prstGeom>
          <a:noFill/>
          <a:ln w="9525">
            <a:noFill/>
            <a:miter lim="800000"/>
            <a:headEnd/>
            <a:tailEnd/>
          </a:ln>
        </p:spPr>
        <p:txBody>
          <a:bodyPr>
            <a:prstTxWarp prst="textNoShape">
              <a:avLst/>
            </a:prstTxWarp>
            <a:spAutoFit/>
          </a:bodyPr>
          <a:lstStyle/>
          <a:p>
            <a:pPr marL="190500" indent="-190500" eaLnBrk="0" hangingPunct="0"/>
            <a:r>
              <a:rPr lang="it-IT" sz="2200" dirty="0" smtClean="0">
                <a:latin typeface="Trebuchet MS" charset="0"/>
                <a:ea typeface="ＭＳ Ｐゴシック" pitchFamily="84" charset="-128"/>
                <a:cs typeface="ＭＳ Ｐゴシック" pitchFamily="84" charset="-128"/>
              </a:rPr>
              <a:t>5</a:t>
            </a:r>
            <a:r>
              <a:rPr lang="it-IT" sz="2200" dirty="0">
                <a:latin typeface="Trebuchet MS" charset="0"/>
                <a:ea typeface="ＭＳ Ｐゴシック" pitchFamily="84" charset="-128"/>
                <a:cs typeface="ＭＳ Ｐゴシック" pitchFamily="84" charset="-128"/>
              </a:rPr>
              <a:t>.il passaggio dalla fine del colonialismo alle rivolte negli stati arabi del Nord africa e cambiamento dei </a:t>
            </a:r>
            <a:r>
              <a:rPr lang="it-IT" sz="2200" dirty="0" smtClean="0">
                <a:latin typeface="Trebuchet MS" charset="0"/>
                <a:ea typeface="ＭＳ Ｐゴシック" pitchFamily="84" charset="-128"/>
                <a:cs typeface="ＭＳ Ｐゴシック" pitchFamily="84" charset="-128"/>
              </a:rPr>
              <a:t>governi;</a:t>
            </a:r>
            <a:endParaRPr lang="it-IT" sz="2200" dirty="0">
              <a:latin typeface="Trebuchet MS" charset="0"/>
              <a:ea typeface="ＭＳ Ｐゴシック" pitchFamily="84" charset="-128"/>
              <a:cs typeface="ＭＳ Ｐゴシック" pitchFamily="84" charset="-128"/>
            </a:endParaRPr>
          </a:p>
        </p:txBody>
      </p:sp>
      <p:sp>
        <p:nvSpPr>
          <p:cNvPr id="3" name="Text Box 1026"/>
          <p:cNvSpPr txBox="1">
            <a:spLocks noChangeArrowheads="1"/>
          </p:cNvSpPr>
          <p:nvPr/>
        </p:nvSpPr>
        <p:spPr bwMode="auto">
          <a:xfrm>
            <a:off x="381000" y="1888917"/>
            <a:ext cx="8474075" cy="1107996"/>
          </a:xfrm>
          <a:prstGeom prst="rect">
            <a:avLst/>
          </a:prstGeom>
          <a:noFill/>
          <a:ln w="9525">
            <a:noFill/>
            <a:miter lim="800000"/>
            <a:headEnd/>
            <a:tailEnd/>
          </a:ln>
        </p:spPr>
        <p:txBody>
          <a:bodyPr>
            <a:prstTxWarp prst="textNoShape">
              <a:avLst/>
            </a:prstTxWarp>
            <a:spAutoFit/>
          </a:bodyPr>
          <a:lstStyle/>
          <a:p>
            <a:pPr marL="190500" indent="-190500" eaLnBrk="0" hangingPunct="0"/>
            <a:r>
              <a:rPr lang="it-IT" sz="2200" dirty="0" smtClean="0">
                <a:latin typeface="Trebuchet MS" charset="0"/>
                <a:ea typeface="ＭＳ Ｐゴシック" pitchFamily="84" charset="-128"/>
                <a:cs typeface="ＭＳ Ｐゴシック" pitchFamily="84" charset="-128"/>
              </a:rPr>
              <a:t>6</a:t>
            </a:r>
            <a:r>
              <a:rPr lang="it-IT" sz="2200" dirty="0">
                <a:latin typeface="Trebuchet MS" charset="0"/>
                <a:ea typeface="ＭＳ Ｐゴシック" pitchFamily="84" charset="-128"/>
                <a:cs typeface="ＭＳ Ｐゴシック" pitchFamily="84" charset="-128"/>
              </a:rPr>
              <a:t>.la progressiva </a:t>
            </a:r>
            <a:r>
              <a:rPr lang="it-IT" sz="2200" b="1" dirty="0">
                <a:latin typeface="Trebuchet MS" charset="0"/>
                <a:ea typeface="ＭＳ Ｐゴシック" pitchFamily="84" charset="-128"/>
                <a:cs typeface="ＭＳ Ｐゴシック" pitchFamily="84" charset="-128"/>
              </a:rPr>
              <a:t>emancipazione delle donne </a:t>
            </a:r>
            <a:r>
              <a:rPr lang="it-IT" sz="2200" dirty="0">
                <a:latin typeface="Trebuchet MS" charset="0"/>
                <a:ea typeface="ＭＳ Ｐゴシック" pitchFamily="84" charset="-128"/>
                <a:cs typeface="ＭＳ Ｐゴシック" pitchFamily="84" charset="-128"/>
              </a:rPr>
              <a:t>e trasformazione dei peso dei vincoli materiali e culturali nella riproduzione sociale</a:t>
            </a:r>
            <a:r>
              <a:rPr lang="it-IT" sz="2200" dirty="0" smtClean="0">
                <a:latin typeface="Trebuchet MS" charset="0"/>
                <a:ea typeface="ＭＳ Ｐゴシック" pitchFamily="84" charset="-128"/>
                <a:cs typeface="ＭＳ Ｐゴシック" pitchFamily="84" charset="-128"/>
              </a:rPr>
              <a:t>;</a:t>
            </a:r>
            <a:endParaRPr lang="it-IT" sz="2200" dirty="0">
              <a:latin typeface="Trebuchet MS" charset="0"/>
              <a:ea typeface="ＭＳ Ｐゴシック" pitchFamily="84" charset="-128"/>
              <a:cs typeface="ＭＳ Ｐゴシック" pitchFamily="84" charset="-128"/>
            </a:endParaRPr>
          </a:p>
        </p:txBody>
      </p:sp>
      <p:sp>
        <p:nvSpPr>
          <p:cNvPr id="4" name="Text Box 1026"/>
          <p:cNvSpPr txBox="1">
            <a:spLocks noChangeArrowheads="1"/>
          </p:cNvSpPr>
          <p:nvPr/>
        </p:nvSpPr>
        <p:spPr bwMode="auto">
          <a:xfrm>
            <a:off x="381000" y="3576444"/>
            <a:ext cx="8474075" cy="769441"/>
          </a:xfrm>
          <a:prstGeom prst="rect">
            <a:avLst/>
          </a:prstGeom>
          <a:noFill/>
          <a:ln w="9525">
            <a:noFill/>
            <a:miter lim="800000"/>
            <a:headEnd/>
            <a:tailEnd/>
          </a:ln>
        </p:spPr>
        <p:txBody>
          <a:bodyPr>
            <a:prstTxWarp prst="textNoShape">
              <a:avLst/>
            </a:prstTxWarp>
            <a:spAutoFit/>
          </a:bodyPr>
          <a:lstStyle/>
          <a:p>
            <a:pPr marL="190500" indent="-190500" eaLnBrk="0" hangingPunct="0"/>
            <a:r>
              <a:rPr lang="it-IT" sz="2200" dirty="0" smtClean="0">
                <a:latin typeface="Trebuchet MS" charset="0"/>
                <a:ea typeface="ＭＳ Ｐゴシック" pitchFamily="84" charset="-128"/>
                <a:cs typeface="ＭＳ Ｐゴシック" pitchFamily="84" charset="-128"/>
              </a:rPr>
              <a:t>7.la possibilità e l’esercizio del </a:t>
            </a:r>
            <a:r>
              <a:rPr lang="it-IT" sz="2200" b="1" dirty="0" smtClean="0">
                <a:latin typeface="Trebuchet MS" charset="0"/>
                <a:ea typeface="ＭＳ Ｐゴシック" pitchFamily="84" charset="-128"/>
                <a:cs typeface="ＭＳ Ｐゴシック" pitchFamily="84" charset="-128"/>
              </a:rPr>
              <a:t>controllo delle nascite</a:t>
            </a:r>
            <a:r>
              <a:rPr lang="it-IT" sz="2200" dirty="0" smtClean="0">
                <a:latin typeface="Trebuchet MS" charset="0"/>
                <a:ea typeface="ＭＳ Ｐゴシック" pitchFamily="84" charset="-128"/>
                <a:cs typeface="ＭＳ Ｐゴシック" pitchFamily="84" charset="-128"/>
              </a:rPr>
              <a:t>;</a:t>
            </a:r>
          </a:p>
          <a:p>
            <a:pPr marL="190500" indent="-190500" eaLnBrk="0" hangingPunct="0"/>
            <a:r>
              <a:rPr lang="it-IT" sz="2200" dirty="0" smtClean="0">
                <a:latin typeface="Trebuchet MS" charset="0"/>
                <a:ea typeface="ＭＳ Ｐゴシック" pitchFamily="84" charset="-128"/>
                <a:cs typeface="ＭＳ Ｐゴシック" pitchFamily="84" charset="-128"/>
              </a:rPr>
              <a:t> </a:t>
            </a:r>
          </a:p>
        </p:txBody>
      </p:sp>
      <p:sp>
        <p:nvSpPr>
          <p:cNvPr id="5" name="Text Box 1026"/>
          <p:cNvSpPr txBox="1">
            <a:spLocks noChangeArrowheads="1"/>
          </p:cNvSpPr>
          <p:nvPr/>
        </p:nvSpPr>
        <p:spPr bwMode="auto">
          <a:xfrm>
            <a:off x="381000" y="4879925"/>
            <a:ext cx="8474075" cy="1107996"/>
          </a:xfrm>
          <a:prstGeom prst="rect">
            <a:avLst/>
          </a:prstGeom>
          <a:noFill/>
          <a:ln w="9525">
            <a:noFill/>
            <a:miter lim="800000"/>
            <a:headEnd/>
            <a:tailEnd/>
          </a:ln>
        </p:spPr>
        <p:txBody>
          <a:bodyPr>
            <a:prstTxWarp prst="textNoShape">
              <a:avLst/>
            </a:prstTxWarp>
            <a:spAutoFit/>
          </a:bodyPr>
          <a:lstStyle/>
          <a:p>
            <a:pPr marL="190500" indent="-190500" eaLnBrk="0" hangingPunct="0"/>
            <a:r>
              <a:rPr lang="it-IT" sz="2200" dirty="0" smtClean="0">
                <a:latin typeface="Trebuchet MS" charset="0"/>
                <a:ea typeface="ＭＳ Ｐゴシック" pitchFamily="84" charset="-128"/>
                <a:cs typeface="ＭＳ Ｐゴシック" pitchFamily="84" charset="-128"/>
              </a:rPr>
              <a:t>8</a:t>
            </a:r>
            <a:r>
              <a:rPr lang="it-IT" sz="2200" dirty="0">
                <a:latin typeface="Trebuchet MS" charset="0"/>
                <a:ea typeface="ＭＳ Ｐゴシック" pitchFamily="84" charset="-128"/>
                <a:cs typeface="ＭＳ Ｐゴシック" pitchFamily="84" charset="-128"/>
              </a:rPr>
              <a:t>.I cambiamenti pertinenti alla vita personale e alla riproduzione dei rapporti sociali: (</a:t>
            </a:r>
            <a:r>
              <a:rPr lang="it-IT" sz="2200" b="1" dirty="0" err="1">
                <a:latin typeface="Trebuchet MS" charset="0"/>
                <a:ea typeface="ＭＳ Ｐゴシック" pitchFamily="84" charset="-128"/>
                <a:cs typeface="ＭＳ Ｐゴシック" pitchFamily="84" charset="-128"/>
              </a:rPr>
              <a:t>confluent</a:t>
            </a:r>
            <a:r>
              <a:rPr lang="it-IT" sz="2200" b="1" dirty="0">
                <a:latin typeface="Trebuchet MS" charset="0"/>
                <a:ea typeface="ＭＳ Ｐゴシック" pitchFamily="84" charset="-128"/>
                <a:cs typeface="ＭＳ Ｐゴシック" pitchFamily="84" charset="-128"/>
              </a:rPr>
              <a:t> love, </a:t>
            </a:r>
            <a:r>
              <a:rPr lang="it-IT" sz="2200" b="1" dirty="0" err="1">
                <a:latin typeface="Trebuchet MS" charset="0"/>
                <a:ea typeface="ＭＳ Ｐゴシック" pitchFamily="84" charset="-128"/>
                <a:cs typeface="ＭＳ Ｐゴシック" pitchFamily="84" charset="-128"/>
              </a:rPr>
              <a:t>poliamore</a:t>
            </a:r>
            <a:r>
              <a:rPr lang="it-IT" sz="2200" b="1" dirty="0">
                <a:latin typeface="Trebuchet MS" charset="0"/>
                <a:ea typeface="ＭＳ Ｐゴシック" pitchFamily="84" charset="-128"/>
                <a:cs typeface="ＭＳ Ｐゴシック" pitchFamily="84" charset="-128"/>
              </a:rPr>
              <a:t>, famiglie senza mogli, riproduzione senza coppie</a:t>
            </a:r>
            <a:r>
              <a:rPr lang="it-IT" sz="2200" dirty="0">
                <a:latin typeface="Trebuchet MS" charset="0"/>
                <a:ea typeface="ＭＳ Ｐゴシック" pitchFamily="84" charset="-128"/>
                <a:cs typeface="ＭＳ Ｐゴシック" pitchFamily="84" charset="-128"/>
              </a:rPr>
              <a:t>);</a:t>
            </a:r>
            <a:r>
              <a:rPr lang="it-IT" sz="2200" dirty="0" smtClean="0">
                <a:latin typeface="Trebuchet MS" charset="0"/>
                <a:ea typeface="ＭＳ Ｐゴシック" pitchFamily="84" charset="-128"/>
                <a:cs typeface="ＭＳ Ｐゴシック" pitchFamily="84" charset="-128"/>
              </a:rPr>
              <a:t> </a:t>
            </a:r>
            <a:endParaRPr lang="it-IT" sz="2200" dirty="0">
              <a:latin typeface="Trebuchet MS" charset="0"/>
              <a:ea typeface="ＭＳ Ｐゴシック" pitchFamily="84" charset="-128"/>
              <a:cs typeface="ＭＳ Ｐゴシック" pitchFamily="84" charset="-128"/>
            </a:endParaRPr>
          </a:p>
        </p:txBody>
      </p:sp>
    </p:spTree>
    <p:extLst>
      <p:ext uri="{BB962C8B-B14F-4D97-AF65-F5344CB8AC3E}">
        <p14:creationId xmlns="" xmlns:p14="http://schemas.microsoft.com/office/powerpoint/2010/main" xmlns:mv="urn:schemas-microsoft-com:mac:vml" xmlns:mc="http://schemas.openxmlformats.org/markup-compatibility/2006" val="3157737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87369" y="3302000"/>
            <a:ext cx="5345131" cy="825500"/>
          </a:xfrm>
          <a:prstGeom prst="rect">
            <a:avLst/>
          </a:prstGeom>
          <a:solidFill>
            <a:schemeClr val="accent3">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 name="Rettangolo 2"/>
          <p:cNvSpPr/>
          <p:nvPr/>
        </p:nvSpPr>
        <p:spPr>
          <a:xfrm>
            <a:off x="674669" y="2197100"/>
            <a:ext cx="5345131" cy="825500"/>
          </a:xfrm>
          <a:prstGeom prst="rect">
            <a:avLst/>
          </a:prstGeom>
          <a:solidFill>
            <a:schemeClr val="tx2">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CasellaDiTesto 1"/>
          <p:cNvSpPr txBox="1"/>
          <p:nvPr/>
        </p:nvSpPr>
        <p:spPr>
          <a:xfrm>
            <a:off x="827069" y="617891"/>
            <a:ext cx="6604593" cy="3416320"/>
          </a:xfrm>
          <a:prstGeom prst="rect">
            <a:avLst/>
          </a:prstGeom>
          <a:noFill/>
        </p:spPr>
        <p:txBody>
          <a:bodyPr wrap="none" rtlCol="0">
            <a:spAutoFit/>
          </a:bodyPr>
          <a:lstStyle/>
          <a:p>
            <a:r>
              <a:rPr lang="it-IT" sz="3600" b="1" dirty="0" smtClean="0"/>
              <a:t>Prima parte:</a:t>
            </a:r>
          </a:p>
          <a:p>
            <a:r>
              <a:rPr lang="it-IT" sz="3600" b="1" dirty="0" smtClean="0"/>
              <a:t>Commentiamo il titolo </a:t>
            </a:r>
            <a:r>
              <a:rPr lang="it-IT" i="1" dirty="0" smtClean="0"/>
              <a:t>(assegnato)</a:t>
            </a:r>
            <a:endParaRPr lang="it-IT" sz="3600" i="1" dirty="0" smtClean="0"/>
          </a:p>
          <a:p>
            <a:endParaRPr lang="it-IT" sz="3600" b="1" dirty="0" smtClean="0"/>
          </a:p>
          <a:p>
            <a:r>
              <a:rPr lang="it-IT" sz="3600" b="1" dirty="0" smtClean="0"/>
              <a:t>Beni Comuni </a:t>
            </a:r>
          </a:p>
          <a:p>
            <a:endParaRPr lang="it-IT" sz="3600" b="1" dirty="0" smtClean="0"/>
          </a:p>
          <a:p>
            <a:r>
              <a:rPr lang="it-IT" sz="3600" b="1" dirty="0" smtClean="0"/>
              <a:t>Città</a:t>
            </a:r>
            <a:endParaRPr lang="it-IT" sz="3600" b="1" dirty="0"/>
          </a:p>
        </p:txBody>
      </p:sp>
    </p:spTree>
    <p:extLst>
      <p:ext uri="{BB962C8B-B14F-4D97-AF65-F5344CB8AC3E}">
        <p14:creationId xmlns="" xmlns:p14="http://schemas.microsoft.com/office/powerpoint/2010/main" xmlns:mv="urn:schemas-microsoft-com:mac:vml" xmlns:mc="http://schemas.openxmlformats.org/markup-compatibility/2006" val="111559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228600" y="2743200"/>
            <a:ext cx="8763000" cy="1905000"/>
          </a:xfrm>
        </p:spPr>
        <p:txBody>
          <a:bodyPr>
            <a:normAutofit fontScale="90000"/>
          </a:bodyPr>
          <a:lstStyle/>
          <a:p>
            <a:pPr algn="l" eaLnBrk="1" hangingPunct="1"/>
            <a:r>
              <a:rPr lang="it-IT" sz="2800" b="1" dirty="0">
                <a:solidFill>
                  <a:schemeClr val="tx1"/>
                </a:solidFill>
                <a:latin typeface="Trebuchet MS" charset="0"/>
              </a:rPr>
              <a:t>U. Beck parla del    “</a:t>
            </a:r>
            <a:r>
              <a:rPr lang="it-IT" sz="2800" b="1" dirty="0" err="1">
                <a:solidFill>
                  <a:schemeClr val="tx1"/>
                </a:solidFill>
                <a:latin typeface="Trebuchet MS" charset="0"/>
              </a:rPr>
              <a:t>Confluent</a:t>
            </a:r>
            <a:r>
              <a:rPr lang="it-IT" sz="2800" b="1" dirty="0">
                <a:solidFill>
                  <a:schemeClr val="tx1"/>
                </a:solidFill>
                <a:latin typeface="Trebuchet MS" charset="0"/>
              </a:rPr>
              <a:t> love”</a:t>
            </a:r>
            <a:br>
              <a:rPr lang="it-IT" sz="2800" b="1" dirty="0">
                <a:solidFill>
                  <a:schemeClr val="tx1"/>
                </a:solidFill>
                <a:latin typeface="Trebuchet MS" charset="0"/>
              </a:rPr>
            </a:br>
            <a:r>
              <a:rPr lang="it-IT" sz="2800" dirty="0">
                <a:solidFill>
                  <a:schemeClr val="tx1"/>
                </a:solidFill>
                <a:latin typeface="Trebuchet MS" charset="0"/>
              </a:rPr>
              <a:t> </a:t>
            </a:r>
            <a:br>
              <a:rPr lang="it-IT" sz="2800" dirty="0">
                <a:solidFill>
                  <a:schemeClr val="tx1"/>
                </a:solidFill>
                <a:latin typeface="Trebuchet MS" charset="0"/>
              </a:rPr>
            </a:br>
            <a:r>
              <a:rPr lang="it-IT" sz="2800" dirty="0">
                <a:solidFill>
                  <a:schemeClr val="tx1"/>
                </a:solidFill>
                <a:latin typeface="Trebuchet MS" charset="0"/>
              </a:rPr>
              <a:t>E’ la forma di amore che risulta dalla tendenza alla individualizzazione. </a:t>
            </a:r>
            <a:br>
              <a:rPr lang="it-IT" sz="2800" dirty="0">
                <a:solidFill>
                  <a:schemeClr val="tx1"/>
                </a:solidFill>
                <a:latin typeface="Trebuchet MS" charset="0"/>
              </a:rPr>
            </a:br>
            <a:r>
              <a:rPr lang="it-IT" sz="2800" dirty="0">
                <a:solidFill>
                  <a:schemeClr val="tx1"/>
                </a:solidFill>
                <a:latin typeface="Trebuchet MS" charset="0"/>
              </a:rPr>
              <a:t/>
            </a:r>
            <a:br>
              <a:rPr lang="it-IT" sz="2800" dirty="0">
                <a:solidFill>
                  <a:schemeClr val="tx1"/>
                </a:solidFill>
                <a:latin typeface="Trebuchet MS" charset="0"/>
              </a:rPr>
            </a:br>
            <a:r>
              <a:rPr lang="it-IT" sz="2800" dirty="0">
                <a:solidFill>
                  <a:schemeClr val="tx1"/>
                </a:solidFill>
                <a:latin typeface="Trebuchet MS" charset="0"/>
              </a:rPr>
              <a:t>A seguire questo flusso, finisce che si sta insieme per periodi di “confluenza</a:t>
            </a:r>
            <a:r>
              <a:rPr lang="it-IT" sz="2800" dirty="0">
                <a:solidFill>
                  <a:schemeClr val="tx1"/>
                </a:solidFill>
                <a:latin typeface="Lucida Grande" charset="0"/>
              </a:rPr>
              <a:t>”</a:t>
            </a:r>
            <a:r>
              <a:rPr lang="it-IT" sz="2800" dirty="0">
                <a:solidFill>
                  <a:schemeClr val="tx1"/>
                </a:solidFill>
                <a:latin typeface="Trebuchet MS" charset="0"/>
              </a:rPr>
              <a:t> delle biografie, </a:t>
            </a:r>
            <a:br>
              <a:rPr lang="it-IT" sz="2800" dirty="0">
                <a:solidFill>
                  <a:schemeClr val="tx1"/>
                </a:solidFill>
                <a:latin typeface="Trebuchet MS" charset="0"/>
              </a:rPr>
            </a:br>
            <a:r>
              <a:rPr lang="it-IT" sz="2800" dirty="0">
                <a:solidFill>
                  <a:schemeClr val="tx1"/>
                </a:solidFill>
                <a:latin typeface="Trebuchet MS" charset="0"/>
              </a:rPr>
              <a:t>poi ciascuno per la sua strada. </a:t>
            </a:r>
            <a:br>
              <a:rPr lang="it-IT" sz="2800" dirty="0">
                <a:solidFill>
                  <a:schemeClr val="tx1"/>
                </a:solidFill>
                <a:latin typeface="Trebuchet MS" charset="0"/>
              </a:rPr>
            </a:br>
            <a:r>
              <a:rPr lang="it-IT" sz="2800" dirty="0">
                <a:solidFill>
                  <a:schemeClr val="tx1"/>
                </a:solidFill>
                <a:latin typeface="Trebuchet MS" charset="0"/>
              </a:rPr>
              <a:t/>
            </a:r>
            <a:br>
              <a:rPr lang="it-IT" sz="2800" dirty="0">
                <a:solidFill>
                  <a:schemeClr val="tx1"/>
                </a:solidFill>
                <a:latin typeface="Trebuchet MS" charset="0"/>
              </a:rPr>
            </a:br>
            <a:r>
              <a:rPr lang="it-IT" sz="2800" dirty="0">
                <a:solidFill>
                  <a:schemeClr val="tx1"/>
                </a:solidFill>
                <a:latin typeface="Trebuchet MS" charset="0"/>
              </a:rPr>
              <a:t>Il principio-guida del </a:t>
            </a:r>
            <a:r>
              <a:rPr lang="it-IT" sz="2800" i="1" dirty="0" err="1">
                <a:solidFill>
                  <a:schemeClr val="tx1"/>
                </a:solidFill>
                <a:latin typeface="Trebuchet MS" charset="0"/>
              </a:rPr>
              <a:t>confluent</a:t>
            </a:r>
            <a:r>
              <a:rPr lang="it-IT" sz="2800" i="1" dirty="0">
                <a:solidFill>
                  <a:schemeClr val="tx1"/>
                </a:solidFill>
                <a:latin typeface="Trebuchet MS" charset="0"/>
              </a:rPr>
              <a:t> love</a:t>
            </a:r>
            <a:r>
              <a:rPr lang="it-IT" sz="2800" dirty="0">
                <a:solidFill>
                  <a:schemeClr val="tx1"/>
                </a:solidFill>
                <a:latin typeface="Trebuchet MS" charset="0"/>
              </a:rPr>
              <a:t> </a:t>
            </a:r>
            <a:r>
              <a:rPr lang="it-IT" sz="2800" dirty="0">
                <a:solidFill>
                  <a:schemeClr val="tx1"/>
                </a:solidFill>
                <a:latin typeface="Lucida Grande" charset="0"/>
              </a:rPr>
              <a:t>è</a:t>
            </a:r>
            <a:r>
              <a:rPr lang="it-IT" sz="2800" dirty="0">
                <a:solidFill>
                  <a:schemeClr val="tx1"/>
                </a:solidFill>
                <a:latin typeface="Trebuchet MS" charset="0"/>
              </a:rPr>
              <a:t> il “</a:t>
            </a:r>
            <a:r>
              <a:rPr lang="it-IT" sz="2800" b="1" dirty="0">
                <a:solidFill>
                  <a:schemeClr val="tx1"/>
                </a:solidFill>
                <a:latin typeface="Trebuchet MS" charset="0"/>
              </a:rPr>
              <a:t>si </a:t>
            </a:r>
            <a:r>
              <a:rPr lang="it-IT" sz="2800" b="1" dirty="0" smtClean="0">
                <a:solidFill>
                  <a:schemeClr val="tx1"/>
                </a:solidFill>
                <a:latin typeface="Trebuchet MS" charset="0"/>
              </a:rPr>
              <a:t>vedrà….</a:t>
            </a:r>
            <a:r>
              <a:rPr lang="it-IT" sz="2800" dirty="0" smtClean="0">
                <a:solidFill>
                  <a:schemeClr val="tx1"/>
                </a:solidFill>
                <a:latin typeface="Trebuchet MS" charset="0"/>
              </a:rPr>
              <a:t>”</a:t>
            </a:r>
            <a:r>
              <a:rPr lang="it-IT" sz="2800" dirty="0">
                <a:solidFill>
                  <a:schemeClr val="tx1"/>
                </a:solidFill>
                <a:latin typeface="Trebuchet MS" charset="0"/>
              </a:rPr>
              <a:t>. </a:t>
            </a:r>
            <a:br>
              <a:rPr lang="it-IT" sz="2800" dirty="0">
                <a:solidFill>
                  <a:schemeClr val="tx1"/>
                </a:solidFill>
                <a:latin typeface="Trebuchet MS" charset="0"/>
              </a:rPr>
            </a:br>
            <a:r>
              <a:rPr lang="it-IT" sz="2800" dirty="0">
                <a:solidFill>
                  <a:schemeClr val="tx1"/>
                </a:solidFill>
                <a:latin typeface="Trebuchet MS" charset="0"/>
              </a:rPr>
              <a:t/>
            </a:r>
            <a:br>
              <a:rPr lang="it-IT" sz="2800" dirty="0">
                <a:solidFill>
                  <a:schemeClr val="tx1"/>
                </a:solidFill>
                <a:latin typeface="Trebuchet MS" charset="0"/>
              </a:rPr>
            </a:br>
            <a:r>
              <a:rPr lang="it-IT" sz="2800" dirty="0">
                <a:solidFill>
                  <a:schemeClr val="tx1"/>
                </a:solidFill>
                <a:latin typeface="Trebuchet MS" charset="0"/>
              </a:rPr>
              <a:t>Il matrimonio </a:t>
            </a:r>
            <a:r>
              <a:rPr lang="it-IT" sz="2800" dirty="0">
                <a:solidFill>
                  <a:schemeClr val="tx1"/>
                </a:solidFill>
                <a:latin typeface="Lucida Grande" charset="0"/>
              </a:rPr>
              <a:t>è</a:t>
            </a:r>
            <a:r>
              <a:rPr lang="it-IT" sz="2800" dirty="0">
                <a:solidFill>
                  <a:schemeClr val="tx1"/>
                </a:solidFill>
                <a:latin typeface="Trebuchet MS" charset="0"/>
              </a:rPr>
              <a:t> “</a:t>
            </a:r>
            <a:r>
              <a:rPr lang="it-IT" sz="2800" i="1" dirty="0">
                <a:solidFill>
                  <a:schemeClr val="tx1"/>
                </a:solidFill>
                <a:latin typeface="Trebuchet MS" charset="0"/>
              </a:rPr>
              <a:t>precettato al divorzio</a:t>
            </a:r>
            <a:r>
              <a:rPr lang="it-IT" sz="2800" dirty="0">
                <a:solidFill>
                  <a:schemeClr val="tx1"/>
                </a:solidFill>
                <a:latin typeface="Lucida Grande" charset="0"/>
              </a:rPr>
              <a:t>”</a:t>
            </a:r>
            <a:r>
              <a:rPr lang="it-IT" sz="2800" dirty="0">
                <a:solidFill>
                  <a:schemeClr val="tx1"/>
                </a:solidFill>
                <a:latin typeface="Trebuchet MS" charset="0"/>
              </a:rPr>
              <a:t>, </a:t>
            </a:r>
            <a:r>
              <a:rPr lang="it-IT" sz="2800" dirty="0">
                <a:solidFill>
                  <a:schemeClr val="tx1"/>
                </a:solidFill>
                <a:latin typeface="Lucida Grande" charset="0"/>
              </a:rPr>
              <a:t>è</a:t>
            </a:r>
            <a:r>
              <a:rPr lang="it-IT" sz="2800" dirty="0">
                <a:solidFill>
                  <a:schemeClr val="tx1"/>
                </a:solidFill>
                <a:latin typeface="Trebuchet MS" charset="0"/>
              </a:rPr>
              <a:t> “</a:t>
            </a:r>
            <a:r>
              <a:rPr lang="it-IT" sz="2800" i="1" dirty="0">
                <a:solidFill>
                  <a:schemeClr val="tx1"/>
                </a:solidFill>
                <a:latin typeface="Trebuchet MS" charset="0"/>
              </a:rPr>
              <a:t>programmaticamente soggetto a revoca</a:t>
            </a:r>
            <a:r>
              <a:rPr lang="it-IT" sz="2800" dirty="0">
                <a:solidFill>
                  <a:schemeClr val="tx1"/>
                </a:solidFill>
                <a:latin typeface="Lucida Grande" charset="0"/>
              </a:rPr>
              <a:t>”</a:t>
            </a:r>
            <a:r>
              <a:rPr lang="it-IT" sz="2800" dirty="0">
                <a:solidFill>
                  <a:schemeClr val="tx1"/>
                </a:solidFill>
                <a:latin typeface="Trebuchet MS" charset="0"/>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28600" y="2133600"/>
            <a:ext cx="8915400" cy="1752600"/>
          </a:xfrm>
        </p:spPr>
        <p:txBody>
          <a:bodyPr>
            <a:normAutofit fontScale="90000"/>
          </a:bodyPr>
          <a:lstStyle/>
          <a:p>
            <a:pPr algn="l" eaLnBrk="1" hangingPunct="1"/>
            <a:r>
              <a:rPr lang="it-IT" sz="2400" b="1" dirty="0" err="1">
                <a:solidFill>
                  <a:schemeClr val="tx1"/>
                </a:solidFill>
                <a:latin typeface="Trebuchet MS" charset="0"/>
              </a:rPr>
              <a:t>J</a:t>
            </a:r>
            <a:r>
              <a:rPr lang="it-IT" sz="2400" b="1" dirty="0">
                <a:solidFill>
                  <a:schemeClr val="tx1"/>
                </a:solidFill>
                <a:latin typeface="Trebuchet MS" charset="0"/>
              </a:rPr>
              <a:t>. Attali nel libro “Amori”  dice che</a:t>
            </a:r>
            <a:r>
              <a:rPr lang="it-IT" sz="2400" dirty="0">
                <a:solidFill>
                  <a:schemeClr val="tx1"/>
                </a:solidFill>
                <a:latin typeface="Trebuchet MS" charset="0"/>
              </a:rPr>
              <a:t> </a:t>
            </a:r>
            <a:br>
              <a:rPr lang="it-IT" sz="2400" dirty="0">
                <a:solidFill>
                  <a:schemeClr val="tx1"/>
                </a:solidFill>
                <a:latin typeface="Trebuchet MS" charset="0"/>
              </a:rPr>
            </a:br>
            <a:r>
              <a:rPr lang="it-IT" sz="2400" dirty="0">
                <a:solidFill>
                  <a:schemeClr val="tx1"/>
                </a:solidFill>
                <a:latin typeface="Trebuchet MS" charset="0"/>
              </a:rPr>
              <a:t/>
            </a:r>
            <a:br>
              <a:rPr lang="it-IT" sz="2400" dirty="0">
                <a:solidFill>
                  <a:schemeClr val="tx1"/>
                </a:solidFill>
                <a:latin typeface="Trebuchet MS" charset="0"/>
              </a:rPr>
            </a:br>
            <a:r>
              <a:rPr lang="it-IT" sz="2400" dirty="0">
                <a:solidFill>
                  <a:schemeClr val="tx1"/>
                </a:solidFill>
                <a:latin typeface="Trebuchet MS" charset="0"/>
              </a:rPr>
              <a:t>…</a:t>
            </a:r>
            <a:r>
              <a:rPr lang="it-IT" sz="2400" b="1" dirty="0">
                <a:latin typeface="Verdana" charset="0"/>
              </a:rPr>
              <a:t>la monogamia ha i giorni contati</a:t>
            </a:r>
            <a:r>
              <a:rPr lang="it-IT" sz="2400" dirty="0">
                <a:latin typeface="Verdana" charset="0"/>
              </a:rPr>
              <a:t>…</a:t>
            </a:r>
            <a:br>
              <a:rPr lang="it-IT" sz="2400" dirty="0">
                <a:latin typeface="Verdana" charset="0"/>
              </a:rPr>
            </a:br>
            <a:r>
              <a:rPr lang="it-IT" sz="2400" dirty="0">
                <a:latin typeface="Verdana" charset="0"/>
              </a:rPr>
              <a:t>…. contratti a progetto anche nei rapporti personali….</a:t>
            </a:r>
            <a:br>
              <a:rPr lang="it-IT" sz="2400" dirty="0">
                <a:latin typeface="Verdana" charset="0"/>
              </a:rPr>
            </a:br>
            <a:r>
              <a:rPr lang="it-IT" sz="2400" dirty="0">
                <a:latin typeface="Verdana" charset="0"/>
              </a:rPr>
              <a:t/>
            </a:r>
            <a:br>
              <a:rPr lang="it-IT" sz="2400" dirty="0">
                <a:latin typeface="Verdana" charset="0"/>
              </a:rPr>
            </a:br>
            <a:r>
              <a:rPr lang="it-IT" sz="2400" dirty="0">
                <a:latin typeface="Trebuchet MS" charset="0"/>
              </a:rPr>
              <a:t>Con il </a:t>
            </a:r>
            <a:r>
              <a:rPr lang="it-IT" sz="2400" b="1" dirty="0" err="1">
                <a:latin typeface="Trebuchet MS" charset="0"/>
              </a:rPr>
              <a:t>poliamore</a:t>
            </a:r>
            <a:r>
              <a:rPr lang="it-IT" sz="2400" dirty="0">
                <a:latin typeface="Trebuchet MS" charset="0"/>
              </a:rPr>
              <a:t> vi potrà essere distinzione </a:t>
            </a:r>
            <a:r>
              <a:rPr lang="it-IT" sz="2400" dirty="0">
                <a:solidFill>
                  <a:schemeClr val="tx1"/>
                </a:solidFill>
                <a:latin typeface="Trebuchet MS" charset="0"/>
              </a:rPr>
              <a:t>fra </a:t>
            </a:r>
            <a:br>
              <a:rPr lang="it-IT" sz="2400" dirty="0">
                <a:solidFill>
                  <a:schemeClr val="tx1"/>
                </a:solidFill>
                <a:latin typeface="Trebuchet MS" charset="0"/>
              </a:rPr>
            </a:br>
            <a:r>
              <a:rPr lang="it-IT" sz="2400" dirty="0">
                <a:solidFill>
                  <a:schemeClr val="tx1"/>
                </a:solidFill>
                <a:latin typeface="Trebuchet MS" charset="0"/>
              </a:rPr>
              <a:t>interesse/attrazione</a:t>
            </a:r>
            <a:br>
              <a:rPr lang="it-IT" sz="2400" dirty="0">
                <a:solidFill>
                  <a:schemeClr val="tx1"/>
                </a:solidFill>
                <a:latin typeface="Trebuchet MS" charset="0"/>
              </a:rPr>
            </a:br>
            <a:r>
              <a:rPr lang="it-IT" sz="2400" dirty="0">
                <a:solidFill>
                  <a:schemeClr val="tx1"/>
                </a:solidFill>
                <a:latin typeface="Trebuchet MS" charset="0"/>
              </a:rPr>
              <a:t>culturale,   sessuale,   generazione,   convivenza;</a:t>
            </a:r>
            <a:br>
              <a:rPr lang="it-IT" sz="2400" dirty="0">
                <a:solidFill>
                  <a:schemeClr val="tx1"/>
                </a:solidFill>
                <a:latin typeface="Trebuchet MS" charset="0"/>
              </a:rPr>
            </a:br>
            <a:r>
              <a:rPr lang="it-IT" sz="2400" dirty="0">
                <a:solidFill>
                  <a:schemeClr val="tx1"/>
                </a:solidFill>
                <a:latin typeface="Trebuchet MS" charset="0"/>
              </a:rPr>
              <a:t/>
            </a:r>
            <a:br>
              <a:rPr lang="it-IT" sz="2400" dirty="0">
                <a:solidFill>
                  <a:schemeClr val="tx1"/>
                </a:solidFill>
                <a:latin typeface="Trebuchet MS" charset="0"/>
              </a:rPr>
            </a:br>
            <a:r>
              <a:rPr lang="it-IT" sz="2400" dirty="0">
                <a:solidFill>
                  <a:schemeClr val="tx1"/>
                </a:solidFill>
                <a:latin typeface="Trebuchet MS" charset="0"/>
              </a:rPr>
              <a:t>con partner diversi, figli, convivenza, innamoramento, progetto di vita,…</a:t>
            </a:r>
            <a:br>
              <a:rPr lang="it-IT" sz="2400" dirty="0">
                <a:solidFill>
                  <a:schemeClr val="tx1"/>
                </a:solidFill>
                <a:latin typeface="Trebuchet MS" charset="0"/>
              </a:rPr>
            </a:br>
            <a:r>
              <a:rPr lang="it-IT" sz="2400" dirty="0">
                <a:solidFill>
                  <a:schemeClr val="tx1"/>
                </a:solidFill>
                <a:latin typeface="Trebuchet MS" charset="0"/>
              </a:rPr>
              <a:t/>
            </a:r>
            <a:br>
              <a:rPr lang="it-IT" sz="2400" dirty="0">
                <a:solidFill>
                  <a:schemeClr val="tx1"/>
                </a:solidFill>
                <a:latin typeface="Trebuchet MS" charset="0"/>
              </a:rPr>
            </a:br>
            <a:r>
              <a:rPr lang="it-IT" sz="2400" dirty="0">
                <a:solidFill>
                  <a:schemeClr val="tx1"/>
                </a:solidFill>
                <a:latin typeface="Trebuchet MS" charset="0"/>
              </a:rPr>
              <a:t/>
            </a:r>
            <a:br>
              <a:rPr lang="it-IT" sz="2400" dirty="0">
                <a:solidFill>
                  <a:schemeClr val="tx1"/>
                </a:solidFill>
                <a:latin typeface="Trebuchet MS" charset="0"/>
              </a:rPr>
            </a:br>
            <a:r>
              <a:rPr lang="it-IT" sz="2400" dirty="0">
                <a:solidFill>
                  <a:schemeClr val="tx1"/>
                </a:solidFill>
                <a:latin typeface="Trebuchet MS" charset="0"/>
              </a:rPr>
              <a:t>…..evidentemente questo comporterà un incremento della </a:t>
            </a:r>
            <a:r>
              <a:rPr lang="it-IT" sz="2400" dirty="0" err="1">
                <a:solidFill>
                  <a:schemeClr val="tx1"/>
                </a:solidFill>
                <a:latin typeface="Trebuchet MS" charset="0"/>
              </a:rPr>
              <a:t>pluralizzazione</a:t>
            </a:r>
            <a:r>
              <a:rPr lang="it-IT" sz="2400" dirty="0">
                <a:solidFill>
                  <a:schemeClr val="tx1"/>
                </a:solidFill>
                <a:latin typeface="Trebuchet MS" charset="0"/>
              </a:rPr>
              <a:t> delle forme di famiglia…..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381000" y="1859929"/>
            <a:ext cx="8474075" cy="707886"/>
          </a:xfrm>
          <a:prstGeom prst="rect">
            <a:avLst/>
          </a:prstGeom>
          <a:noFill/>
          <a:ln w="9525">
            <a:noFill/>
            <a:miter lim="800000"/>
            <a:headEnd/>
            <a:tailEnd/>
          </a:ln>
        </p:spPr>
        <p:txBody>
          <a:bodyPr>
            <a:prstTxWarp prst="textNoShape">
              <a:avLst/>
            </a:prstTxWarp>
            <a:spAutoFit/>
          </a:bodyPr>
          <a:lstStyle/>
          <a:p>
            <a:pPr marL="190500" indent="-190500" eaLnBrk="0" hangingPunct="0"/>
            <a:r>
              <a:rPr lang="it-IT" sz="2000" dirty="0" smtClean="0">
                <a:latin typeface="Trebuchet MS" charset="0"/>
                <a:ea typeface="ＭＳ Ｐゴシック" pitchFamily="84" charset="-128"/>
                <a:cs typeface="ＭＳ Ｐゴシック" pitchFamily="84" charset="-128"/>
              </a:rPr>
              <a:t>10</a:t>
            </a:r>
            <a:r>
              <a:rPr lang="it-IT" sz="2000" dirty="0">
                <a:latin typeface="Trebuchet MS" charset="0"/>
                <a:ea typeface="ＭＳ Ｐゴシック" pitchFamily="84" charset="-128"/>
                <a:cs typeface="ＭＳ Ｐゴシック" pitchFamily="84" charset="-128"/>
              </a:rPr>
              <a:t>.l’incremento esponenziale del tasso di alfabetizzazione e dei </a:t>
            </a:r>
            <a:r>
              <a:rPr lang="it-IT" sz="2000" b="1" dirty="0">
                <a:latin typeface="Trebuchet MS" charset="0"/>
                <a:ea typeface="ＭＳ Ｐゴシック" pitchFamily="84" charset="-128"/>
                <a:cs typeface="ＭＳ Ｐゴシック" pitchFamily="84" charset="-128"/>
              </a:rPr>
              <a:t>livelli di istruzione</a:t>
            </a:r>
            <a:r>
              <a:rPr lang="it-IT" sz="2000" dirty="0" smtClean="0">
                <a:latin typeface="Trebuchet MS" charset="0"/>
                <a:ea typeface="ＭＳ Ｐゴシック" pitchFamily="84" charset="-128"/>
                <a:cs typeface="ＭＳ Ｐゴシック" pitchFamily="84" charset="-128"/>
              </a:rPr>
              <a:t>.</a:t>
            </a:r>
            <a:endParaRPr lang="it-IT" sz="2000" dirty="0">
              <a:latin typeface="Trebuchet MS" charset="0"/>
              <a:ea typeface="ＭＳ Ｐゴシック" pitchFamily="84" charset="-128"/>
              <a:cs typeface="ＭＳ Ｐゴシック" pitchFamily="84" charset="-128"/>
            </a:endParaRPr>
          </a:p>
        </p:txBody>
      </p:sp>
      <p:sp>
        <p:nvSpPr>
          <p:cNvPr id="3" name="Text Box 1026"/>
          <p:cNvSpPr txBox="1">
            <a:spLocks noChangeArrowheads="1"/>
          </p:cNvSpPr>
          <p:nvPr/>
        </p:nvSpPr>
        <p:spPr bwMode="auto">
          <a:xfrm>
            <a:off x="390296" y="2811218"/>
            <a:ext cx="8474075" cy="707886"/>
          </a:xfrm>
          <a:prstGeom prst="rect">
            <a:avLst/>
          </a:prstGeom>
          <a:noFill/>
          <a:ln w="9525">
            <a:noFill/>
            <a:miter lim="800000"/>
            <a:headEnd/>
            <a:tailEnd/>
          </a:ln>
        </p:spPr>
        <p:txBody>
          <a:bodyPr>
            <a:prstTxWarp prst="textNoShape">
              <a:avLst/>
            </a:prstTxWarp>
            <a:spAutoFit/>
          </a:bodyPr>
          <a:lstStyle/>
          <a:p>
            <a:pPr marL="190500" indent="-190500" eaLnBrk="0" hangingPunct="0"/>
            <a:r>
              <a:rPr lang="it-IT" sz="2000" dirty="0" smtClean="0">
                <a:latin typeface="Trebuchet MS" charset="0"/>
                <a:ea typeface="ＭＳ Ｐゴシック" pitchFamily="84" charset="-128"/>
                <a:cs typeface="ＭＳ Ｐゴシック" pitchFamily="84" charset="-128"/>
              </a:rPr>
              <a:t>11. l</a:t>
            </a:r>
            <a:r>
              <a:rPr lang="it-IT" sz="2000" dirty="0">
                <a:latin typeface="Trebuchet MS" charset="0"/>
                <a:ea typeface="ＭＳ Ｐゴシック" pitchFamily="84" charset="-128"/>
                <a:cs typeface="ＭＳ Ｐゴシック" pitchFamily="84" charset="-128"/>
              </a:rPr>
              <a:t>’ innovazione nella ricerca biologica e biomedica e loro esiti nelle </a:t>
            </a:r>
            <a:r>
              <a:rPr lang="it-IT" sz="2000" dirty="0" smtClean="0">
                <a:latin typeface="Trebuchet MS" charset="0"/>
                <a:ea typeface="ＭＳ Ｐゴシック" pitchFamily="84" charset="-128"/>
                <a:cs typeface="ＭＳ Ｐゴシック" pitchFamily="84" charset="-128"/>
              </a:rPr>
              <a:t>terapie e nelle possibilità di scelta delle persone;</a:t>
            </a:r>
            <a:endParaRPr lang="it-IT" sz="2000" dirty="0">
              <a:latin typeface="Trebuchet MS" charset="0"/>
              <a:ea typeface="ＭＳ Ｐゴシック" pitchFamily="84" charset="-128"/>
              <a:cs typeface="ＭＳ Ｐゴシック" pitchFamily="84" charset="-128"/>
            </a:endParaRPr>
          </a:p>
        </p:txBody>
      </p:sp>
      <p:sp>
        <p:nvSpPr>
          <p:cNvPr id="4" name="Text Box 1026"/>
          <p:cNvSpPr txBox="1">
            <a:spLocks noChangeArrowheads="1"/>
          </p:cNvSpPr>
          <p:nvPr/>
        </p:nvSpPr>
        <p:spPr bwMode="auto">
          <a:xfrm>
            <a:off x="408184" y="3902890"/>
            <a:ext cx="8474075" cy="1015663"/>
          </a:xfrm>
          <a:prstGeom prst="rect">
            <a:avLst/>
          </a:prstGeom>
          <a:noFill/>
          <a:ln w="9525">
            <a:noFill/>
            <a:miter lim="800000"/>
            <a:headEnd/>
            <a:tailEnd/>
          </a:ln>
        </p:spPr>
        <p:txBody>
          <a:bodyPr>
            <a:prstTxWarp prst="textNoShape">
              <a:avLst/>
            </a:prstTxWarp>
            <a:spAutoFit/>
          </a:bodyPr>
          <a:lstStyle/>
          <a:p>
            <a:pPr marL="190500" indent="-190500" eaLnBrk="0" hangingPunct="0"/>
            <a:r>
              <a:rPr lang="it-IT" sz="2000" dirty="0" smtClean="0">
                <a:latin typeface="Trebuchet MS" charset="0"/>
                <a:ea typeface="ＭＳ Ｐゴシック" pitchFamily="84" charset="-128"/>
                <a:cs typeface="ＭＳ Ｐゴシック" pitchFamily="84" charset="-128"/>
              </a:rPr>
              <a:t>12. l’ampia </a:t>
            </a:r>
            <a:r>
              <a:rPr lang="it-IT" sz="2000" dirty="0">
                <a:latin typeface="Trebuchet MS" charset="0"/>
                <a:ea typeface="ＭＳ Ｐゴシック" pitchFamily="84" charset="-128"/>
                <a:cs typeface="ＭＳ Ｐゴシック" pitchFamily="84" charset="-128"/>
              </a:rPr>
              <a:t>e diffusa propensione in molti ambiti di ricerca verso il cambio di paradigmi e l’adozione assemblata, contaminata di diversi approcci, con un coraggioso </a:t>
            </a:r>
            <a:r>
              <a:rPr lang="it-IT" sz="2000" dirty="0" err="1">
                <a:latin typeface="Trebuchet MS" charset="0"/>
                <a:ea typeface="ＭＳ Ｐゴシック" pitchFamily="84" charset="-128"/>
                <a:cs typeface="ＭＳ Ｐゴシック" pitchFamily="84" charset="-128"/>
              </a:rPr>
              <a:t>trespassing</a:t>
            </a:r>
            <a:r>
              <a:rPr lang="it-IT" sz="2000" dirty="0">
                <a:latin typeface="Trebuchet MS" charset="0"/>
                <a:ea typeface="ＭＳ Ｐゴシック" pitchFamily="84" charset="-128"/>
                <a:cs typeface="ＭＳ Ｐゴシック" pitchFamily="84" charset="-128"/>
              </a:rPr>
              <a:t> fra i confini disciplinari</a:t>
            </a:r>
            <a:r>
              <a:rPr lang="it-IT" sz="2000" dirty="0" smtClean="0">
                <a:latin typeface="Trebuchet MS" charset="0"/>
                <a:ea typeface="ＭＳ Ｐゴシック" pitchFamily="84" charset="-128"/>
                <a:cs typeface="ＭＳ Ｐゴシック" pitchFamily="84" charset="-128"/>
              </a:rPr>
              <a:t>;</a:t>
            </a:r>
            <a:endParaRPr lang="it-IT" sz="2000" dirty="0">
              <a:latin typeface="Trebuchet MS" charset="0"/>
              <a:ea typeface="ＭＳ Ｐゴシック" pitchFamily="84" charset="-128"/>
              <a:cs typeface="ＭＳ Ｐゴシック" pitchFamily="84" charset="-128"/>
            </a:endParaRPr>
          </a:p>
        </p:txBody>
      </p:sp>
      <p:sp>
        <p:nvSpPr>
          <p:cNvPr id="5" name="Text Box 1026"/>
          <p:cNvSpPr txBox="1">
            <a:spLocks noChangeArrowheads="1"/>
          </p:cNvSpPr>
          <p:nvPr/>
        </p:nvSpPr>
        <p:spPr bwMode="auto">
          <a:xfrm>
            <a:off x="443960" y="5197221"/>
            <a:ext cx="8474075" cy="1015663"/>
          </a:xfrm>
          <a:prstGeom prst="rect">
            <a:avLst/>
          </a:prstGeom>
          <a:noFill/>
          <a:ln w="9525">
            <a:noFill/>
            <a:miter lim="800000"/>
            <a:headEnd/>
            <a:tailEnd/>
          </a:ln>
        </p:spPr>
        <p:txBody>
          <a:bodyPr>
            <a:prstTxWarp prst="textNoShape">
              <a:avLst/>
            </a:prstTxWarp>
            <a:spAutoFit/>
          </a:bodyPr>
          <a:lstStyle/>
          <a:p>
            <a:pPr marL="190500" indent="-190500" eaLnBrk="0" hangingPunct="0"/>
            <a:r>
              <a:rPr lang="it-IT" sz="2000" dirty="0" smtClean="0">
                <a:latin typeface="Trebuchet MS" charset="0"/>
                <a:ea typeface="ＭＳ Ｐゴシック" pitchFamily="84" charset="-128"/>
                <a:cs typeface="ＭＳ Ｐゴシック" pitchFamily="84" charset="-128"/>
              </a:rPr>
              <a:t>13. l’evidente  </a:t>
            </a:r>
            <a:r>
              <a:rPr lang="it-IT" sz="2000" dirty="0">
                <a:latin typeface="Trebuchet MS" charset="0"/>
                <a:ea typeface="ＭＳ Ｐゴシック" pitchFamily="84" charset="-128"/>
                <a:cs typeface="ＭＳ Ｐゴシック" pitchFamily="84" charset="-128"/>
              </a:rPr>
              <a:t>cambiamento della concezione di pubblico (bene, spazio, interesse, identità); il disagio odierno per molti attiene anche al </a:t>
            </a:r>
            <a:r>
              <a:rPr lang="it-IT" sz="2000" b="1" dirty="0">
                <a:latin typeface="Trebuchet MS" charset="0"/>
                <a:ea typeface="ＭＳ Ｐゴシック" pitchFamily="84" charset="-128"/>
                <a:cs typeface="ＭＳ Ｐゴシック" pitchFamily="84" charset="-128"/>
              </a:rPr>
              <a:t>come siamo e stiamo in pubblico</a:t>
            </a:r>
            <a:r>
              <a:rPr lang="it-IT" sz="2000" dirty="0">
                <a:latin typeface="Trebuchet MS" charset="0"/>
                <a:ea typeface="ＭＳ Ｐゴシック" pitchFamily="84" charset="-128"/>
                <a:cs typeface="ＭＳ Ｐゴシック" pitchFamily="84" charset="-128"/>
              </a:rPr>
              <a:t>.</a:t>
            </a:r>
          </a:p>
        </p:txBody>
      </p:sp>
      <p:sp>
        <p:nvSpPr>
          <p:cNvPr id="6" name="Text Box 1026"/>
          <p:cNvSpPr txBox="1">
            <a:spLocks noChangeArrowheads="1"/>
          </p:cNvSpPr>
          <p:nvPr/>
        </p:nvSpPr>
        <p:spPr bwMode="auto">
          <a:xfrm>
            <a:off x="408536" y="259692"/>
            <a:ext cx="8474075" cy="1323439"/>
          </a:xfrm>
          <a:prstGeom prst="rect">
            <a:avLst/>
          </a:prstGeom>
          <a:noFill/>
          <a:ln w="9525">
            <a:noFill/>
            <a:miter lim="800000"/>
            <a:headEnd/>
            <a:tailEnd/>
          </a:ln>
        </p:spPr>
        <p:txBody>
          <a:bodyPr>
            <a:prstTxWarp prst="textNoShape">
              <a:avLst/>
            </a:prstTxWarp>
            <a:spAutoFit/>
          </a:bodyPr>
          <a:lstStyle/>
          <a:p>
            <a:pPr marL="190500" indent="-190500" eaLnBrk="0" hangingPunct="0"/>
            <a:r>
              <a:rPr lang="it-IT" sz="2000" dirty="0" smtClean="0">
                <a:latin typeface="Trebuchet MS" charset="0"/>
                <a:ea typeface="ＭＳ Ｐゴシック" pitchFamily="84" charset="-128"/>
                <a:cs typeface="ＭＳ Ｐゴシック" pitchFamily="84" charset="-128"/>
              </a:rPr>
              <a:t>9</a:t>
            </a:r>
            <a:r>
              <a:rPr lang="it-IT" sz="2000" dirty="0">
                <a:latin typeface="Trebuchet MS" charset="0"/>
                <a:ea typeface="ＭＳ Ｐゴシック" pitchFamily="84" charset="-128"/>
                <a:cs typeface="ＭＳ Ｐゴシック" pitchFamily="84" charset="-128"/>
              </a:rPr>
              <a:t>.la precarietà, </a:t>
            </a:r>
            <a:r>
              <a:rPr lang="it-IT" sz="2000" b="1" dirty="0">
                <a:latin typeface="Trebuchet MS" charset="0"/>
                <a:ea typeface="ＭＳ Ｐゴシック" pitchFamily="84" charset="-128"/>
                <a:cs typeface="ＭＳ Ｐゴシック" pitchFamily="84" charset="-128"/>
              </a:rPr>
              <a:t>l’uomo flessibile</a:t>
            </a:r>
            <a:r>
              <a:rPr lang="it-IT" sz="2000" dirty="0">
                <a:latin typeface="Trebuchet MS" charset="0"/>
                <a:ea typeface="ＭＳ Ｐゴシック" pitchFamily="84" charset="-128"/>
                <a:cs typeface="ＭＳ Ｐゴシック" pitchFamily="84" charset="-128"/>
              </a:rPr>
              <a:t>, la diffusione del lavoro flessibile come esperienza di massa, soprattutto per alcune generazioni, con il portato dell’egemonia della temporaneità che tali esperienze inducono</a:t>
            </a:r>
            <a:r>
              <a:rPr lang="it-IT" sz="2000" dirty="0" smtClean="0">
                <a:latin typeface="Trebuchet MS" charset="0"/>
                <a:ea typeface="ＭＳ Ｐゴシック" pitchFamily="84" charset="-128"/>
                <a:cs typeface="ＭＳ Ｐゴシック" pitchFamily="84" charset="-128"/>
              </a:rPr>
              <a:t>; </a:t>
            </a:r>
            <a:r>
              <a:rPr lang="it-IT" sz="2000" b="1" dirty="0" smtClean="0">
                <a:latin typeface="Trebuchet MS" charset="0"/>
                <a:ea typeface="ＭＳ Ｐゴシック" pitchFamily="84" charset="-128"/>
                <a:cs typeface="ＭＳ Ｐゴシック" pitchFamily="84" charset="-128"/>
              </a:rPr>
              <a:t>Ogni cosa è (consapevolmente) a tempo determinato </a:t>
            </a:r>
            <a:r>
              <a:rPr lang="it-IT" sz="2000" dirty="0" smtClean="0">
                <a:latin typeface="Trebuchet MS" charset="0"/>
                <a:ea typeface="ＭＳ Ｐゴシック" pitchFamily="84" charset="-128"/>
                <a:cs typeface="ＭＳ Ｐゴシック" pitchFamily="84" charset="-128"/>
              </a:rPr>
              <a:t>!</a:t>
            </a:r>
          </a:p>
        </p:txBody>
      </p:sp>
    </p:spTree>
    <p:extLst>
      <p:ext uri="{BB962C8B-B14F-4D97-AF65-F5344CB8AC3E}">
        <p14:creationId xmlns="" xmlns:p14="http://schemas.microsoft.com/office/powerpoint/2010/main" xmlns:mv="urn:schemas-microsoft-com:mac:vml" xmlns:mc="http://schemas.openxmlformats.org/markup-compatibility/2006" val="2693130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14370" name="Text Box 1026"/>
          <p:cNvSpPr txBox="1">
            <a:spLocks noChangeArrowheads="1"/>
          </p:cNvSpPr>
          <p:nvPr/>
        </p:nvSpPr>
        <p:spPr bwMode="auto">
          <a:xfrm>
            <a:off x="304800" y="228600"/>
            <a:ext cx="8839200" cy="1190625"/>
          </a:xfrm>
          <a:prstGeom prst="rect">
            <a:avLst/>
          </a:prstGeom>
          <a:noFill/>
          <a:ln w="9525">
            <a:noFill/>
            <a:miter lim="800000"/>
            <a:headEnd/>
            <a:tailEnd/>
          </a:ln>
        </p:spPr>
        <p:txBody>
          <a:bodyPr>
            <a:prstTxWarp prst="textNoShape">
              <a:avLst/>
            </a:prstTxWarp>
            <a:spAutoFit/>
          </a:bodyPr>
          <a:lstStyle/>
          <a:p>
            <a:pPr eaLnBrk="0" hangingPunct="0"/>
            <a:r>
              <a:rPr lang="it-IT" sz="3600">
                <a:ea typeface="ＭＳ Ｐゴシック" pitchFamily="84" charset="-128"/>
                <a:cs typeface="ＭＳ Ｐゴシック" pitchFamily="84" charset="-128"/>
              </a:rPr>
              <a:t>Tutto questo insieme di fattori offre argomenti per sostenere </a:t>
            </a:r>
            <a:r>
              <a:rPr lang="it-IT" sz="3600" b="1">
                <a:solidFill>
                  <a:srgbClr val="FF0606"/>
                </a:solidFill>
                <a:ea typeface="ＭＳ Ｐゴシック" pitchFamily="84" charset="-128"/>
                <a:cs typeface="ＭＳ Ｐゴシック" pitchFamily="84" charset="-128"/>
              </a:rPr>
              <a:t>una tesi</a:t>
            </a:r>
            <a:r>
              <a:rPr lang="it-IT" sz="3600">
                <a:ea typeface="ＭＳ Ｐゴシック" pitchFamily="84" charset="-128"/>
                <a:cs typeface="ＭＳ Ｐゴシック" pitchFamily="84" charset="-128"/>
              </a:rPr>
              <a:t>:</a:t>
            </a:r>
            <a:endParaRPr lang="it-IT" sz="1600">
              <a:ea typeface="ＭＳ Ｐゴシック" pitchFamily="84" charset="-128"/>
              <a:cs typeface="ＭＳ Ｐゴシック" pitchFamily="84" charset="-128"/>
            </a:endParaRPr>
          </a:p>
        </p:txBody>
      </p:sp>
      <p:sp>
        <p:nvSpPr>
          <p:cNvPr id="314371" name="Text Box 1027"/>
          <p:cNvSpPr txBox="1">
            <a:spLocks noChangeArrowheads="1"/>
          </p:cNvSpPr>
          <p:nvPr/>
        </p:nvSpPr>
        <p:spPr bwMode="auto">
          <a:xfrm>
            <a:off x="304800" y="1371600"/>
            <a:ext cx="9220200" cy="579438"/>
          </a:xfrm>
          <a:prstGeom prst="rect">
            <a:avLst/>
          </a:prstGeom>
          <a:noFill/>
          <a:ln w="9525">
            <a:noFill/>
            <a:miter lim="800000"/>
            <a:headEnd/>
            <a:tailEnd/>
          </a:ln>
        </p:spPr>
        <p:txBody>
          <a:bodyPr>
            <a:prstTxWarp prst="textNoShape">
              <a:avLst/>
            </a:prstTxWarp>
            <a:spAutoFit/>
          </a:bodyPr>
          <a:lstStyle/>
          <a:p>
            <a:pPr eaLnBrk="0" hangingPunct="0"/>
            <a:r>
              <a:rPr lang="it-IT" sz="3200" b="1">
                <a:solidFill>
                  <a:schemeClr val="accent2"/>
                </a:solidFill>
                <a:ea typeface="ＭＳ Ｐゴシック" pitchFamily="84" charset="-128"/>
                <a:cs typeface="ＭＳ Ｐゴシック" pitchFamily="84" charset="-128"/>
              </a:rPr>
              <a:t>Non stiamo vivendo solo una transizione !</a:t>
            </a:r>
            <a:endParaRPr lang="it-IT" b="1">
              <a:solidFill>
                <a:schemeClr val="accent2"/>
              </a:solidFill>
              <a:ea typeface="ＭＳ Ｐゴシック" pitchFamily="84" charset="-128"/>
              <a:cs typeface="ＭＳ Ｐゴシック" pitchFamily="84" charset="-128"/>
            </a:endParaRPr>
          </a:p>
        </p:txBody>
      </p:sp>
      <p:sp>
        <p:nvSpPr>
          <p:cNvPr id="314372" name="Rectangle 1028"/>
          <p:cNvSpPr>
            <a:spLocks noChangeArrowheads="1"/>
          </p:cNvSpPr>
          <p:nvPr/>
        </p:nvSpPr>
        <p:spPr bwMode="auto">
          <a:xfrm>
            <a:off x="381000" y="2208377"/>
            <a:ext cx="8458200" cy="4278094"/>
          </a:xfrm>
          <a:prstGeom prst="rect">
            <a:avLst/>
          </a:prstGeom>
          <a:noFill/>
          <a:ln w="9525">
            <a:noFill/>
            <a:miter lim="800000"/>
            <a:headEnd/>
            <a:tailEnd/>
          </a:ln>
        </p:spPr>
        <p:txBody>
          <a:bodyPr>
            <a:prstTxWarp prst="textNoShape">
              <a:avLst/>
            </a:prstTxWarp>
            <a:spAutoFit/>
          </a:bodyPr>
          <a:lstStyle/>
          <a:p>
            <a:pPr eaLnBrk="0" hangingPunct="0"/>
            <a:r>
              <a:rPr lang="it-IT" sz="3400" dirty="0">
                <a:ea typeface="ＭＳ Ｐゴシック" pitchFamily="84" charset="-128"/>
                <a:cs typeface="ＭＳ Ｐゴシック" pitchFamily="84" charset="-128"/>
              </a:rPr>
              <a:t>Per come il mutamento è concentrato nel tempo e diffuso nello spazio, per quanto </a:t>
            </a:r>
            <a:r>
              <a:rPr lang="it-IT" sz="3400" dirty="0" err="1">
                <a:ea typeface="ＭＳ Ｐゴシック" pitchFamily="84" charset="-128"/>
                <a:cs typeface="ＭＳ Ｐゴシック" pitchFamily="84" charset="-128"/>
              </a:rPr>
              <a:t>codetermina</a:t>
            </a:r>
            <a:r>
              <a:rPr lang="it-IT" sz="3400" dirty="0">
                <a:ea typeface="ＭＳ Ｐゴシック" pitchFamily="84" charset="-128"/>
                <a:cs typeface="ＭＳ Ｐゴシック" pitchFamily="84" charset="-128"/>
              </a:rPr>
              <a:t> profondi cambiamenti nei modi di pensare e fare, si può dire che </a:t>
            </a:r>
            <a:r>
              <a:rPr lang="it-IT" sz="3400" b="1" dirty="0">
                <a:solidFill>
                  <a:srgbClr val="FF0606"/>
                </a:solidFill>
                <a:ea typeface="ＭＳ Ｐゴシック" pitchFamily="84" charset="-128"/>
                <a:cs typeface="ＭＳ Ｐゴシック" pitchFamily="84" charset="-128"/>
              </a:rPr>
              <a:t>stiamo vivendo una mutazione</a:t>
            </a:r>
            <a:r>
              <a:rPr lang="it-IT" sz="3400" dirty="0">
                <a:ea typeface="ＭＳ Ｐゴシック" pitchFamily="84" charset="-128"/>
                <a:cs typeface="ＭＳ Ｐゴシック" pitchFamily="84" charset="-128"/>
              </a:rPr>
              <a:t>, </a:t>
            </a:r>
            <a:endParaRPr lang="it-IT" sz="3400" dirty="0" smtClean="0">
              <a:ea typeface="ＭＳ Ｐゴシック" pitchFamily="84" charset="-128"/>
              <a:cs typeface="ＭＳ Ｐゴシック" pitchFamily="84" charset="-128"/>
            </a:endParaRPr>
          </a:p>
          <a:p>
            <a:pPr eaLnBrk="0" hangingPunct="0"/>
            <a:r>
              <a:rPr lang="it-IT" sz="3400" b="1" dirty="0" smtClean="0">
                <a:solidFill>
                  <a:srgbClr val="FF0000"/>
                </a:solidFill>
                <a:ea typeface="ＭＳ Ｐゴシック" pitchFamily="84" charset="-128"/>
                <a:cs typeface="ＭＳ Ｐゴシック" pitchFamily="84" charset="-128"/>
              </a:rPr>
              <a:t>un </a:t>
            </a:r>
            <a:r>
              <a:rPr lang="it-IT" sz="3400" b="1" dirty="0">
                <a:solidFill>
                  <a:srgbClr val="FF0000"/>
                </a:solidFill>
                <a:ea typeface="ＭＳ Ｐゴシック" pitchFamily="84" charset="-128"/>
                <a:cs typeface="ＭＳ Ｐゴシック" pitchFamily="84" charset="-128"/>
              </a:rPr>
              <a:t>passaggio d’epoca</a:t>
            </a:r>
            <a:r>
              <a:rPr lang="it-IT" sz="3400" dirty="0">
                <a:ea typeface="ＭＳ Ｐゴシック" pitchFamily="84" charset="-128"/>
                <a:cs typeface="ＭＳ Ｐゴシック" pitchFamily="84" charset="-128"/>
              </a:rPr>
              <a:t>, senza sapere se siamo nella fase iniziale o finale di questo processo.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4370"/>
                                        </p:tgtEl>
                                        <p:attrNameLst>
                                          <p:attrName>style.visibility</p:attrName>
                                        </p:attrNameLst>
                                      </p:cBhvr>
                                      <p:to>
                                        <p:strVal val="visible"/>
                                      </p:to>
                                    </p:set>
                                    <p:animEffect transition="in" filter="fade">
                                      <p:cBhvr>
                                        <p:cTn id="7" dur="2000"/>
                                        <p:tgtEl>
                                          <p:spTgt spid="3143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4371"/>
                                        </p:tgtEl>
                                        <p:attrNameLst>
                                          <p:attrName>style.visibility</p:attrName>
                                        </p:attrNameLst>
                                      </p:cBhvr>
                                      <p:to>
                                        <p:strVal val="visible"/>
                                      </p:to>
                                    </p:set>
                                    <p:animEffect transition="in" filter="fade">
                                      <p:cBhvr>
                                        <p:cTn id="12" dur="2000"/>
                                        <p:tgtEl>
                                          <p:spTgt spid="3143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4372"/>
                                        </p:tgtEl>
                                        <p:attrNameLst>
                                          <p:attrName>style.visibility</p:attrName>
                                        </p:attrNameLst>
                                      </p:cBhvr>
                                      <p:to>
                                        <p:strVal val="visible"/>
                                      </p:to>
                                    </p:set>
                                    <p:animEffect transition="in" filter="fade">
                                      <p:cBhvr>
                                        <p:cTn id="17" dur="2000"/>
                                        <p:tgtEl>
                                          <p:spTgt spid="314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0" grpId="0"/>
      <p:bldP spid="314371" grpId="0"/>
      <p:bldP spid="31437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21890" name="Text Box 1026"/>
          <p:cNvSpPr txBox="1">
            <a:spLocks noChangeArrowheads="1"/>
          </p:cNvSpPr>
          <p:nvPr/>
        </p:nvSpPr>
        <p:spPr bwMode="auto">
          <a:xfrm>
            <a:off x="152400" y="2590800"/>
            <a:ext cx="8610600" cy="519113"/>
          </a:xfrm>
          <a:prstGeom prst="rect">
            <a:avLst/>
          </a:prstGeom>
          <a:noFill/>
          <a:ln w="9525">
            <a:noFill/>
            <a:miter lim="800000"/>
            <a:headEnd/>
            <a:tailEnd/>
          </a:ln>
        </p:spPr>
        <p:txBody>
          <a:bodyPr>
            <a:prstTxWarp prst="textNoShape">
              <a:avLst/>
            </a:prstTxWarp>
            <a:spAutoFit/>
          </a:bodyPr>
          <a:lstStyle/>
          <a:p>
            <a:pPr algn="ctr" eaLnBrk="0" hangingPunct="0"/>
            <a:r>
              <a:rPr lang="it-IT" sz="2800" b="1">
                <a:ea typeface="ＭＳ Ｐゴシック" pitchFamily="84" charset="-128"/>
                <a:cs typeface="ＭＳ Ｐゴシック" pitchFamily="84" charset="-128"/>
              </a:rPr>
              <a:t>….. studiamo in modo diverso dai ns.  padri….</a:t>
            </a:r>
          </a:p>
        </p:txBody>
      </p:sp>
      <p:sp>
        <p:nvSpPr>
          <p:cNvPr id="421891" name="Text Box 1027"/>
          <p:cNvSpPr txBox="1">
            <a:spLocks noChangeArrowheads="1"/>
          </p:cNvSpPr>
          <p:nvPr/>
        </p:nvSpPr>
        <p:spPr bwMode="auto">
          <a:xfrm>
            <a:off x="304800" y="3886200"/>
            <a:ext cx="8610600" cy="1554163"/>
          </a:xfrm>
          <a:prstGeom prst="rect">
            <a:avLst/>
          </a:prstGeom>
          <a:noFill/>
          <a:ln w="9525">
            <a:noFill/>
            <a:miter lim="800000"/>
            <a:headEnd/>
            <a:tailEnd/>
          </a:ln>
        </p:spPr>
        <p:txBody>
          <a:bodyPr>
            <a:prstTxWarp prst="textNoShape">
              <a:avLst/>
            </a:prstTxWarp>
            <a:spAutoFit/>
          </a:bodyPr>
          <a:lstStyle/>
          <a:p>
            <a:pPr eaLnBrk="0" hangingPunct="0"/>
            <a:r>
              <a:rPr lang="it-IT" sz="3200" b="1">
                <a:ea typeface="ＭＳ Ｐゴシック" pitchFamily="84" charset="-128"/>
                <a:cs typeface="ＭＳ Ｐゴシック" pitchFamily="84" charset="-128"/>
              </a:rPr>
              <a:t>….</a:t>
            </a:r>
            <a:r>
              <a:rPr lang="it-IT" sz="3200" b="1" i="1">
                <a:ea typeface="ＭＳ Ｐゴシック" pitchFamily="84" charset="-128"/>
                <a:cs typeface="ＭＳ Ｐゴシック" pitchFamily="84" charset="-128"/>
              </a:rPr>
              <a:t>è cambiato e sta cambiando il modo di pensare, di costruire, comporre, riprodurre,comunicare le conoscenze….</a:t>
            </a:r>
            <a:endParaRPr lang="it-IT" sz="3200" b="1">
              <a:ea typeface="ＭＳ Ｐゴシック" pitchFamily="84" charset="-128"/>
              <a:cs typeface="ＭＳ Ｐゴシック" pitchFamily="84" charset="-128"/>
            </a:endParaRPr>
          </a:p>
        </p:txBody>
      </p:sp>
      <p:sp>
        <p:nvSpPr>
          <p:cNvPr id="421892" name="Text Box 1028"/>
          <p:cNvSpPr txBox="1">
            <a:spLocks noChangeArrowheads="1"/>
          </p:cNvSpPr>
          <p:nvPr/>
        </p:nvSpPr>
        <p:spPr bwMode="auto">
          <a:xfrm>
            <a:off x="228600" y="685800"/>
            <a:ext cx="8610600" cy="579438"/>
          </a:xfrm>
          <a:prstGeom prst="rect">
            <a:avLst/>
          </a:prstGeom>
          <a:noFill/>
          <a:ln w="9525">
            <a:noFill/>
            <a:miter lim="800000"/>
            <a:headEnd/>
            <a:tailEnd/>
          </a:ln>
        </p:spPr>
        <p:txBody>
          <a:bodyPr>
            <a:prstTxWarp prst="textNoShape">
              <a:avLst/>
            </a:prstTxWarp>
            <a:spAutoFit/>
          </a:bodyPr>
          <a:lstStyle/>
          <a:p>
            <a:pPr eaLnBrk="0" hangingPunct="0"/>
            <a:r>
              <a:rPr lang="it-IT" sz="3200" b="1">
                <a:ea typeface="ＭＳ Ｐゴシック" pitchFamily="84" charset="-128"/>
                <a:cs typeface="ＭＳ Ｐゴシック" pitchFamily="84" charset="-128"/>
              </a:rPr>
              <a:t>…non si scrivono nuove enciclopedie…..</a:t>
            </a:r>
          </a:p>
        </p:txBody>
      </p:sp>
      <p:sp>
        <p:nvSpPr>
          <p:cNvPr id="421893" name="Text Box 1029"/>
          <p:cNvSpPr txBox="1">
            <a:spLocks noChangeArrowheads="1"/>
          </p:cNvSpPr>
          <p:nvPr/>
        </p:nvSpPr>
        <p:spPr bwMode="auto">
          <a:xfrm>
            <a:off x="304800" y="1676400"/>
            <a:ext cx="8610600" cy="579438"/>
          </a:xfrm>
          <a:prstGeom prst="rect">
            <a:avLst/>
          </a:prstGeom>
          <a:noFill/>
          <a:ln w="9525">
            <a:noFill/>
            <a:miter lim="800000"/>
            <a:headEnd/>
            <a:tailEnd/>
          </a:ln>
        </p:spPr>
        <p:txBody>
          <a:bodyPr>
            <a:prstTxWarp prst="textNoShape">
              <a:avLst/>
            </a:prstTxWarp>
            <a:spAutoFit/>
          </a:bodyPr>
          <a:lstStyle/>
          <a:p>
            <a:pPr eaLnBrk="0" hangingPunct="0"/>
            <a:r>
              <a:rPr lang="it-IT" sz="3200" b="1">
                <a:ea typeface="ＭＳ Ｐゴシック" pitchFamily="84" charset="-128"/>
                <a:cs typeface="ＭＳ Ｐゴシック" pitchFamily="84" charset="-128"/>
              </a:rPr>
              <a:t>….si usa wikipedia  e  </a:t>
            </a:r>
            <a:r>
              <a:rPr lang="it-IT" sz="3200" b="1">
                <a:solidFill>
                  <a:schemeClr val="hlink"/>
                </a:solidFill>
                <a:ea typeface="ＭＳ Ｐゴシック" pitchFamily="84" charset="-128"/>
                <a:cs typeface="ＭＳ Ｐゴシック" pitchFamily="84" charset="-128"/>
              </a:rPr>
              <a:t>G</a:t>
            </a:r>
            <a:r>
              <a:rPr lang="it-IT" sz="3200" b="1">
                <a:solidFill>
                  <a:srgbClr val="FC1409"/>
                </a:solidFill>
                <a:ea typeface="ＭＳ Ｐゴシック" pitchFamily="84" charset="-128"/>
                <a:cs typeface="ＭＳ Ｐゴシック" pitchFamily="84" charset="-128"/>
              </a:rPr>
              <a:t>o</a:t>
            </a:r>
            <a:r>
              <a:rPr lang="it-IT" sz="3200" b="1">
                <a:solidFill>
                  <a:srgbClr val="FFD281"/>
                </a:solidFill>
                <a:ea typeface="ＭＳ Ｐゴシック" pitchFamily="84" charset="-128"/>
                <a:cs typeface="ＭＳ Ｐゴシック" pitchFamily="84" charset="-128"/>
              </a:rPr>
              <a:t>o</a:t>
            </a:r>
            <a:r>
              <a:rPr lang="it-IT" sz="3200" b="1">
                <a:solidFill>
                  <a:schemeClr val="hlink"/>
                </a:solidFill>
                <a:ea typeface="ＭＳ Ｐゴシック" pitchFamily="84" charset="-128"/>
                <a:cs typeface="ＭＳ Ｐゴシック" pitchFamily="84" charset="-128"/>
              </a:rPr>
              <a:t>g</a:t>
            </a:r>
            <a:r>
              <a:rPr lang="it-IT" sz="3200" b="1">
                <a:solidFill>
                  <a:srgbClr val="3DB824"/>
                </a:solidFill>
                <a:ea typeface="ＭＳ Ｐゴシック" pitchFamily="84" charset="-128"/>
                <a:cs typeface="ＭＳ Ｐゴシック" pitchFamily="84" charset="-128"/>
              </a:rPr>
              <a:t>l</a:t>
            </a:r>
            <a:r>
              <a:rPr lang="it-IT" sz="3200" b="1">
                <a:solidFill>
                  <a:srgbClr val="FC1409"/>
                </a:solidFill>
                <a:ea typeface="ＭＳ Ｐゴシック" pitchFamily="84" charset="-128"/>
                <a:cs typeface="ＭＳ Ｐゴシック" pitchFamily="84" charset="-128"/>
              </a:rPr>
              <a:t>e</a:t>
            </a:r>
            <a:endParaRPr lang="it-IT" sz="3200" b="1">
              <a:ea typeface="ＭＳ Ｐゴシック" pitchFamily="84" charset="-128"/>
              <a:cs typeface="ＭＳ Ｐゴシック"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1891"/>
                                        </p:tgtEl>
                                        <p:attrNameLst>
                                          <p:attrName>style.visibility</p:attrName>
                                        </p:attrNameLst>
                                      </p:cBhvr>
                                      <p:to>
                                        <p:strVal val="visible"/>
                                      </p:to>
                                    </p:set>
                                    <p:animEffect transition="in" filter="fade">
                                      <p:cBhvr>
                                        <p:cTn id="7" dur="2000"/>
                                        <p:tgtEl>
                                          <p:spTgt spid="4218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1892"/>
                                        </p:tgtEl>
                                        <p:attrNameLst>
                                          <p:attrName>style.visibility</p:attrName>
                                        </p:attrNameLst>
                                      </p:cBhvr>
                                      <p:to>
                                        <p:strVal val="visible"/>
                                      </p:to>
                                    </p:set>
                                    <p:animEffect transition="in" filter="fade">
                                      <p:cBhvr>
                                        <p:cTn id="12" dur="2000"/>
                                        <p:tgtEl>
                                          <p:spTgt spid="4218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1893"/>
                                        </p:tgtEl>
                                        <p:attrNameLst>
                                          <p:attrName>style.visibility</p:attrName>
                                        </p:attrNameLst>
                                      </p:cBhvr>
                                      <p:to>
                                        <p:strVal val="visible"/>
                                      </p:to>
                                    </p:set>
                                    <p:animEffect transition="in" filter="fade">
                                      <p:cBhvr>
                                        <p:cTn id="17" dur="2000"/>
                                        <p:tgtEl>
                                          <p:spTgt spid="4218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1890"/>
                                        </p:tgtEl>
                                        <p:attrNameLst>
                                          <p:attrName>style.visibility</p:attrName>
                                        </p:attrNameLst>
                                      </p:cBhvr>
                                      <p:to>
                                        <p:strVal val="visible"/>
                                      </p:to>
                                    </p:set>
                                    <p:animEffect transition="in" filter="fade">
                                      <p:cBhvr>
                                        <p:cTn id="22" dur="2000"/>
                                        <p:tgtEl>
                                          <p:spTgt spid="421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0" grpId="0"/>
      <p:bldP spid="421891" grpId="0"/>
      <p:bldP spid="421892" grpId="0"/>
      <p:bldP spid="42189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0" y="76200"/>
            <a:ext cx="8991600" cy="1631216"/>
          </a:xfrm>
          <a:prstGeom prst="rect">
            <a:avLst/>
          </a:prstGeom>
          <a:solidFill>
            <a:srgbClr val="FFFF00"/>
          </a:solidFill>
          <a:ln w="9525">
            <a:noFill/>
            <a:miter lim="800000"/>
            <a:headEnd/>
            <a:tailEnd/>
          </a:ln>
        </p:spPr>
        <p:txBody>
          <a:bodyPr>
            <a:prstTxWarp prst="textNoShape">
              <a:avLst/>
            </a:prstTxWarp>
            <a:spAutoFit/>
          </a:bodyPr>
          <a:lstStyle/>
          <a:p>
            <a:pPr marL="93663"/>
            <a:r>
              <a:rPr lang="it-IT" sz="2400" dirty="0"/>
              <a:t>Nella mutazione cambia il modo di pensare, di organizzare e riprodurre il pensiero, di studiare e di fare ricerca: </a:t>
            </a:r>
          </a:p>
          <a:p>
            <a:pPr marL="93663"/>
            <a:r>
              <a:rPr lang="it-IT" sz="2400" dirty="0"/>
              <a:t>(</a:t>
            </a:r>
            <a:r>
              <a:rPr lang="it-IT" sz="2400" b="1" i="1" dirty="0"/>
              <a:t>multitasking</a:t>
            </a:r>
            <a:r>
              <a:rPr lang="it-IT" sz="2400" dirty="0"/>
              <a:t>)</a:t>
            </a:r>
          </a:p>
          <a:p>
            <a:pPr marL="93663"/>
            <a:r>
              <a:rPr lang="it-IT" sz="2400" dirty="0"/>
              <a:t> </a:t>
            </a:r>
            <a:r>
              <a:rPr lang="it-IT" sz="2800" dirty="0"/>
              <a:t> </a:t>
            </a:r>
          </a:p>
        </p:txBody>
      </p:sp>
      <p:grpSp>
        <p:nvGrpSpPr>
          <p:cNvPr id="2" name="Group 11"/>
          <p:cNvGrpSpPr>
            <a:grpSpLocks/>
          </p:cNvGrpSpPr>
          <p:nvPr/>
        </p:nvGrpSpPr>
        <p:grpSpPr bwMode="auto">
          <a:xfrm>
            <a:off x="-76200" y="2133600"/>
            <a:ext cx="9220200" cy="4114800"/>
            <a:chOff x="-48" y="1728"/>
            <a:chExt cx="5808" cy="2592"/>
          </a:xfrm>
        </p:grpSpPr>
        <p:pic>
          <p:nvPicPr>
            <p:cNvPr id="24580" name="Picture 9" descr="Senza titolo-2"/>
            <p:cNvPicPr>
              <a:picLocks noChangeAspect="1" noChangeArrowheads="1"/>
            </p:cNvPicPr>
            <p:nvPr/>
          </p:nvPicPr>
          <p:blipFill>
            <a:blip r:embed="rId3"/>
            <a:srcRect/>
            <a:stretch>
              <a:fillRect/>
            </a:stretch>
          </p:blipFill>
          <p:spPr bwMode="auto">
            <a:xfrm>
              <a:off x="1728" y="1824"/>
              <a:ext cx="2439" cy="2448"/>
            </a:xfrm>
            <a:prstGeom prst="rect">
              <a:avLst/>
            </a:prstGeom>
            <a:noFill/>
            <a:ln w="9525">
              <a:noFill/>
              <a:miter lim="800000"/>
              <a:headEnd/>
              <a:tailEnd/>
            </a:ln>
          </p:spPr>
        </p:pic>
        <p:pic>
          <p:nvPicPr>
            <p:cNvPr id="24581" name="Picture 7" descr="ruota dei libri"/>
            <p:cNvPicPr>
              <a:picLocks noChangeAspect="1" noChangeArrowheads="1"/>
            </p:cNvPicPr>
            <p:nvPr/>
          </p:nvPicPr>
          <p:blipFill>
            <a:blip r:embed="rId4"/>
            <a:srcRect/>
            <a:stretch>
              <a:fillRect/>
            </a:stretch>
          </p:blipFill>
          <p:spPr bwMode="auto">
            <a:xfrm>
              <a:off x="-48" y="1728"/>
              <a:ext cx="1820" cy="2592"/>
            </a:xfrm>
            <a:prstGeom prst="rect">
              <a:avLst/>
            </a:prstGeom>
            <a:noFill/>
            <a:ln w="9525">
              <a:noFill/>
              <a:miter lim="800000"/>
              <a:headEnd/>
              <a:tailEnd/>
            </a:ln>
          </p:spPr>
        </p:pic>
        <p:grpSp>
          <p:nvGrpSpPr>
            <p:cNvPr id="3" name="Group 10"/>
            <p:cNvGrpSpPr>
              <a:grpSpLocks/>
            </p:cNvGrpSpPr>
            <p:nvPr/>
          </p:nvGrpSpPr>
          <p:grpSpPr bwMode="auto">
            <a:xfrm>
              <a:off x="4080" y="1841"/>
              <a:ext cx="1680" cy="2479"/>
              <a:chOff x="4080" y="1841"/>
              <a:chExt cx="1680" cy="2479"/>
            </a:xfrm>
          </p:grpSpPr>
          <p:pic>
            <p:nvPicPr>
              <p:cNvPr id="24583" name="Picture 6" descr="Decana di FB"/>
              <p:cNvPicPr>
                <a:picLocks noChangeAspect="1" noChangeArrowheads="1"/>
              </p:cNvPicPr>
              <p:nvPr/>
            </p:nvPicPr>
            <p:blipFill>
              <a:blip r:embed="rId5"/>
              <a:srcRect/>
              <a:stretch>
                <a:fillRect/>
              </a:stretch>
            </p:blipFill>
            <p:spPr bwMode="auto">
              <a:xfrm>
                <a:off x="4128" y="3239"/>
                <a:ext cx="1632" cy="1081"/>
              </a:xfrm>
              <a:prstGeom prst="rect">
                <a:avLst/>
              </a:prstGeom>
              <a:noFill/>
              <a:ln w="9525">
                <a:noFill/>
                <a:miter lim="800000"/>
                <a:headEnd/>
                <a:tailEnd/>
              </a:ln>
            </p:spPr>
          </p:pic>
          <p:pic>
            <p:nvPicPr>
              <p:cNvPr id="24584" name="Picture 8" descr="wikipedia"/>
              <p:cNvPicPr>
                <a:picLocks noChangeAspect="1" noChangeArrowheads="1"/>
              </p:cNvPicPr>
              <p:nvPr/>
            </p:nvPicPr>
            <p:blipFill>
              <a:blip r:embed="rId6"/>
              <a:srcRect/>
              <a:stretch>
                <a:fillRect/>
              </a:stretch>
            </p:blipFill>
            <p:spPr bwMode="auto">
              <a:xfrm>
                <a:off x="4080" y="1841"/>
                <a:ext cx="1632" cy="1440"/>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16418" name="Text Box 1026"/>
          <p:cNvSpPr txBox="1">
            <a:spLocks noChangeArrowheads="1"/>
          </p:cNvSpPr>
          <p:nvPr/>
        </p:nvSpPr>
        <p:spPr bwMode="auto">
          <a:xfrm>
            <a:off x="228600" y="5181600"/>
            <a:ext cx="8610600" cy="701675"/>
          </a:xfrm>
          <a:prstGeom prst="rect">
            <a:avLst/>
          </a:prstGeom>
          <a:noFill/>
          <a:ln w="9525">
            <a:noFill/>
            <a:miter lim="800000"/>
            <a:headEnd/>
            <a:tailEnd/>
          </a:ln>
        </p:spPr>
        <p:txBody>
          <a:bodyPr>
            <a:prstTxWarp prst="textNoShape">
              <a:avLst/>
            </a:prstTxWarp>
            <a:spAutoFit/>
          </a:bodyPr>
          <a:lstStyle/>
          <a:p>
            <a:pPr algn="ctr" eaLnBrk="0" hangingPunct="0"/>
            <a:r>
              <a:rPr lang="it-IT" sz="4000" b="1">
                <a:ea typeface="ＭＳ Ｐゴシック" pitchFamily="84" charset="-128"/>
                <a:cs typeface="ＭＳ Ｐゴシック" pitchFamily="84" charset="-128"/>
              </a:rPr>
              <a:t>Una mutazione</a:t>
            </a:r>
          </a:p>
        </p:txBody>
      </p:sp>
      <p:sp>
        <p:nvSpPr>
          <p:cNvPr id="316419" name="Text Box 1027"/>
          <p:cNvSpPr txBox="1">
            <a:spLocks noChangeArrowheads="1"/>
          </p:cNvSpPr>
          <p:nvPr/>
        </p:nvSpPr>
        <p:spPr bwMode="auto">
          <a:xfrm>
            <a:off x="381000" y="762000"/>
            <a:ext cx="8610600" cy="1066800"/>
          </a:xfrm>
          <a:prstGeom prst="rect">
            <a:avLst/>
          </a:prstGeom>
          <a:noFill/>
          <a:ln w="9525">
            <a:noFill/>
            <a:miter lim="800000"/>
            <a:headEnd/>
            <a:tailEnd/>
          </a:ln>
        </p:spPr>
        <p:txBody>
          <a:bodyPr>
            <a:prstTxWarp prst="textNoShape">
              <a:avLst/>
            </a:prstTxWarp>
            <a:spAutoFit/>
          </a:bodyPr>
          <a:lstStyle/>
          <a:p>
            <a:pPr eaLnBrk="0" hangingPunct="0"/>
            <a:r>
              <a:rPr lang="it-IT" sz="3200" b="1">
                <a:ea typeface="ＭＳ Ｐゴシック" pitchFamily="84" charset="-128"/>
                <a:cs typeface="ＭＳ Ｐゴシック" pitchFamily="84" charset="-128"/>
              </a:rPr>
              <a:t>….”</a:t>
            </a:r>
            <a:r>
              <a:rPr lang="it-IT" sz="3200" b="1" i="1">
                <a:ea typeface="ＭＳ Ｐゴシック" pitchFamily="84" charset="-128"/>
                <a:cs typeface="ＭＳ Ｐゴシック" pitchFamily="84" charset="-128"/>
              </a:rPr>
              <a:t>negli anni sessanta, finisce il neolitico”       </a:t>
            </a:r>
          </a:p>
          <a:p>
            <a:pPr eaLnBrk="0" hangingPunct="0"/>
            <a:r>
              <a:rPr lang="it-IT" sz="3200" b="1">
                <a:ea typeface="ＭＳ Ｐゴシック" pitchFamily="84" charset="-128"/>
                <a:cs typeface="ＭＳ Ｐゴシック" pitchFamily="84" charset="-128"/>
              </a:rPr>
              <a:t>                                                               </a:t>
            </a:r>
            <a:r>
              <a:rPr lang="it-IT" sz="1200" i="1">
                <a:ea typeface="ＭＳ Ｐゴシック" pitchFamily="84" charset="-128"/>
                <a:cs typeface="ＭＳ Ｐゴシック" pitchFamily="84" charset="-128"/>
              </a:rPr>
              <a:t>Michel Serres</a:t>
            </a:r>
            <a:endParaRPr lang="it-IT" sz="3200" b="1">
              <a:ea typeface="ＭＳ Ｐゴシック" pitchFamily="84" charset="-128"/>
              <a:cs typeface="ＭＳ Ｐゴシック" pitchFamily="84" charset="-128"/>
            </a:endParaRPr>
          </a:p>
        </p:txBody>
      </p:sp>
      <p:sp>
        <p:nvSpPr>
          <p:cNvPr id="316420" name="Text Box 1028"/>
          <p:cNvSpPr txBox="1">
            <a:spLocks noChangeArrowheads="1"/>
          </p:cNvSpPr>
          <p:nvPr/>
        </p:nvSpPr>
        <p:spPr bwMode="auto">
          <a:xfrm>
            <a:off x="381000" y="2438400"/>
            <a:ext cx="8610600" cy="579438"/>
          </a:xfrm>
          <a:prstGeom prst="rect">
            <a:avLst/>
          </a:prstGeom>
          <a:noFill/>
          <a:ln w="9525">
            <a:noFill/>
            <a:miter lim="800000"/>
            <a:headEnd/>
            <a:tailEnd/>
          </a:ln>
        </p:spPr>
        <p:txBody>
          <a:bodyPr>
            <a:prstTxWarp prst="textNoShape">
              <a:avLst/>
            </a:prstTxWarp>
            <a:spAutoFit/>
          </a:bodyPr>
          <a:lstStyle/>
          <a:p>
            <a:pPr eaLnBrk="0" hangingPunct="0"/>
            <a:r>
              <a:rPr lang="it-IT" sz="3200" b="1">
                <a:ea typeface="ＭＳ Ｐゴシック" pitchFamily="84" charset="-128"/>
                <a:cs typeface="ＭＳ Ｐゴシック" pitchFamily="84" charset="-128"/>
              </a:rPr>
              <a:t>…un passaggio d’epoca………..</a:t>
            </a:r>
          </a:p>
        </p:txBody>
      </p:sp>
      <p:sp>
        <p:nvSpPr>
          <p:cNvPr id="316421" name="Text Box 1029"/>
          <p:cNvSpPr txBox="1">
            <a:spLocks noChangeArrowheads="1"/>
          </p:cNvSpPr>
          <p:nvPr/>
        </p:nvSpPr>
        <p:spPr bwMode="auto">
          <a:xfrm>
            <a:off x="533400" y="3703638"/>
            <a:ext cx="8610600" cy="579437"/>
          </a:xfrm>
          <a:prstGeom prst="rect">
            <a:avLst/>
          </a:prstGeom>
          <a:noFill/>
          <a:ln w="9525">
            <a:noFill/>
            <a:miter lim="800000"/>
            <a:headEnd/>
            <a:tailEnd/>
          </a:ln>
        </p:spPr>
        <p:txBody>
          <a:bodyPr>
            <a:prstTxWarp prst="textNoShape">
              <a:avLst/>
            </a:prstTxWarp>
            <a:spAutoFit/>
          </a:bodyPr>
          <a:lstStyle/>
          <a:p>
            <a:pPr eaLnBrk="0" hangingPunct="0"/>
            <a:r>
              <a:rPr lang="it-IT" sz="3200" b="1" dirty="0">
                <a:ea typeface="ＭＳ Ｐゴシック" pitchFamily="84" charset="-128"/>
                <a:cs typeface="ＭＳ Ｐゴシック" pitchFamily="84" charset="-128"/>
              </a:rPr>
              <a:t>….forse la crisi </a:t>
            </a:r>
            <a:r>
              <a:rPr lang="it-IT" sz="3200" b="1" dirty="0" smtClean="0">
                <a:ea typeface="ＭＳ Ｐゴシック" pitchFamily="84" charset="-128"/>
                <a:cs typeface="ＭＳ Ｐゴシック" pitchFamily="84" charset="-128"/>
              </a:rPr>
              <a:t>dell’Occidente…….</a:t>
            </a:r>
            <a:endParaRPr lang="it-IT" sz="3200" b="1" dirty="0">
              <a:ea typeface="ＭＳ Ｐゴシック" pitchFamily="84" charset="-128"/>
              <a:cs typeface="ＭＳ Ｐゴシック"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6419"/>
                                        </p:tgtEl>
                                        <p:attrNameLst>
                                          <p:attrName>style.visibility</p:attrName>
                                        </p:attrNameLst>
                                      </p:cBhvr>
                                      <p:to>
                                        <p:strVal val="visible"/>
                                      </p:to>
                                    </p:set>
                                    <p:animEffect transition="in" filter="fade">
                                      <p:cBhvr>
                                        <p:cTn id="7" dur="2000"/>
                                        <p:tgtEl>
                                          <p:spTgt spid="3164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6420"/>
                                        </p:tgtEl>
                                        <p:attrNameLst>
                                          <p:attrName>style.visibility</p:attrName>
                                        </p:attrNameLst>
                                      </p:cBhvr>
                                      <p:to>
                                        <p:strVal val="visible"/>
                                      </p:to>
                                    </p:set>
                                    <p:animEffect transition="in" filter="fade">
                                      <p:cBhvr>
                                        <p:cTn id="12" dur="2000"/>
                                        <p:tgtEl>
                                          <p:spTgt spid="3164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6421"/>
                                        </p:tgtEl>
                                        <p:attrNameLst>
                                          <p:attrName>style.visibility</p:attrName>
                                        </p:attrNameLst>
                                      </p:cBhvr>
                                      <p:to>
                                        <p:strVal val="visible"/>
                                      </p:to>
                                    </p:set>
                                    <p:animEffect transition="in" filter="fade">
                                      <p:cBhvr>
                                        <p:cTn id="17" dur="2000"/>
                                        <p:tgtEl>
                                          <p:spTgt spid="3164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6418"/>
                                        </p:tgtEl>
                                        <p:attrNameLst>
                                          <p:attrName>style.visibility</p:attrName>
                                        </p:attrNameLst>
                                      </p:cBhvr>
                                      <p:to>
                                        <p:strVal val="visible"/>
                                      </p:to>
                                    </p:set>
                                    <p:animEffect transition="in" filter="fade">
                                      <p:cBhvr>
                                        <p:cTn id="22" dur="2000"/>
                                        <p:tgtEl>
                                          <p:spTgt spid="316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8" grpId="0"/>
      <p:bldP spid="316419" grpId="0"/>
      <p:bldP spid="316420" grpId="0"/>
      <p:bldP spid="3164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5"/>
          <p:cNvSpPr txBox="1">
            <a:spLocks noChangeArrowheads="1"/>
          </p:cNvSpPr>
          <p:nvPr/>
        </p:nvSpPr>
        <p:spPr bwMode="auto">
          <a:xfrm>
            <a:off x="304800" y="152400"/>
            <a:ext cx="2606675" cy="457200"/>
          </a:xfrm>
          <a:prstGeom prst="rect">
            <a:avLst/>
          </a:prstGeom>
          <a:noFill/>
          <a:ln w="9525">
            <a:noFill/>
            <a:miter lim="800000"/>
            <a:headEnd/>
            <a:tailEnd/>
          </a:ln>
        </p:spPr>
        <p:txBody>
          <a:bodyPr wrap="none">
            <a:prstTxWarp prst="textNoShape">
              <a:avLst/>
            </a:prstTxWarp>
            <a:spAutoFit/>
          </a:bodyPr>
          <a:lstStyle/>
          <a:p>
            <a:r>
              <a:rPr lang="it-IT" i="1">
                <a:solidFill>
                  <a:srgbClr val="E30800"/>
                </a:solidFill>
              </a:rPr>
              <a:t>…parole chiave…</a:t>
            </a:r>
          </a:p>
        </p:txBody>
      </p:sp>
      <p:sp>
        <p:nvSpPr>
          <p:cNvPr id="16387" name="Text Box 13"/>
          <p:cNvSpPr txBox="1">
            <a:spLocks noChangeArrowheads="1"/>
          </p:cNvSpPr>
          <p:nvPr/>
        </p:nvSpPr>
        <p:spPr bwMode="auto">
          <a:xfrm>
            <a:off x="457200" y="2071688"/>
            <a:ext cx="1922463" cy="519112"/>
          </a:xfrm>
          <a:prstGeom prst="rect">
            <a:avLst/>
          </a:prstGeom>
          <a:noFill/>
          <a:ln w="9525">
            <a:noFill/>
            <a:miter lim="800000"/>
            <a:headEnd/>
            <a:tailEnd/>
          </a:ln>
        </p:spPr>
        <p:txBody>
          <a:bodyPr wrap="none">
            <a:prstTxWarp prst="textNoShape">
              <a:avLst/>
            </a:prstTxWarp>
            <a:spAutoFit/>
          </a:bodyPr>
          <a:lstStyle/>
          <a:p>
            <a:r>
              <a:rPr lang="it-IT" sz="2800" b="1">
                <a:solidFill>
                  <a:srgbClr val="3929E3"/>
                </a:solidFill>
              </a:rPr>
              <a:t>Mutazione</a:t>
            </a:r>
          </a:p>
        </p:txBody>
      </p:sp>
      <p:sp>
        <p:nvSpPr>
          <p:cNvPr id="16388" name="Text Box 14"/>
          <p:cNvSpPr txBox="1">
            <a:spLocks noChangeArrowheads="1"/>
          </p:cNvSpPr>
          <p:nvPr/>
        </p:nvSpPr>
        <p:spPr bwMode="auto">
          <a:xfrm>
            <a:off x="579438" y="1081088"/>
            <a:ext cx="1824037" cy="519112"/>
          </a:xfrm>
          <a:prstGeom prst="rect">
            <a:avLst/>
          </a:prstGeom>
          <a:noFill/>
          <a:ln w="9525">
            <a:noFill/>
            <a:miter lim="800000"/>
            <a:headEnd/>
            <a:tailEnd/>
          </a:ln>
        </p:spPr>
        <p:txBody>
          <a:bodyPr wrap="none">
            <a:prstTxWarp prst="textNoShape">
              <a:avLst/>
            </a:prstTxWarp>
            <a:spAutoFit/>
          </a:bodyPr>
          <a:lstStyle/>
          <a:p>
            <a:r>
              <a:rPr lang="it-IT" sz="2800" b="1">
                <a:solidFill>
                  <a:srgbClr val="3929E3"/>
                </a:solidFill>
              </a:rPr>
              <a:t>Soggetto </a:t>
            </a:r>
          </a:p>
        </p:txBody>
      </p:sp>
      <p:sp>
        <p:nvSpPr>
          <p:cNvPr id="16389" name="Text Box 15"/>
          <p:cNvSpPr txBox="1">
            <a:spLocks noChangeArrowheads="1"/>
          </p:cNvSpPr>
          <p:nvPr/>
        </p:nvSpPr>
        <p:spPr bwMode="auto">
          <a:xfrm>
            <a:off x="5848350" y="2035175"/>
            <a:ext cx="2160588" cy="519113"/>
          </a:xfrm>
          <a:prstGeom prst="rect">
            <a:avLst/>
          </a:prstGeom>
          <a:noFill/>
          <a:ln w="9525">
            <a:noFill/>
            <a:miter lim="800000"/>
            <a:headEnd/>
            <a:tailEnd/>
          </a:ln>
        </p:spPr>
        <p:txBody>
          <a:bodyPr wrap="none">
            <a:prstTxWarp prst="textNoShape">
              <a:avLst/>
            </a:prstTxWarp>
            <a:spAutoFit/>
          </a:bodyPr>
          <a:lstStyle/>
          <a:p>
            <a:r>
              <a:rPr lang="it-IT" sz="2800"/>
              <a:t>Uguaglianza</a:t>
            </a:r>
          </a:p>
        </p:txBody>
      </p:sp>
      <p:sp>
        <p:nvSpPr>
          <p:cNvPr id="16390" name="Text Box 16"/>
          <p:cNvSpPr txBox="1">
            <a:spLocks noChangeArrowheads="1"/>
          </p:cNvSpPr>
          <p:nvPr/>
        </p:nvSpPr>
        <p:spPr bwMode="auto">
          <a:xfrm>
            <a:off x="2914650" y="1905000"/>
            <a:ext cx="1581150" cy="461963"/>
          </a:xfrm>
          <a:prstGeom prst="rect">
            <a:avLst/>
          </a:prstGeom>
          <a:noFill/>
          <a:ln w="9525">
            <a:noFill/>
            <a:miter lim="800000"/>
            <a:headEnd/>
            <a:tailEnd/>
          </a:ln>
        </p:spPr>
        <p:txBody>
          <a:bodyPr wrap="none">
            <a:prstTxWarp prst="textNoShape">
              <a:avLst/>
            </a:prstTxWarp>
            <a:spAutoFit/>
          </a:bodyPr>
          <a:lstStyle/>
          <a:p>
            <a:r>
              <a:rPr lang="it-IT"/>
              <a:t>Differenze</a:t>
            </a:r>
          </a:p>
        </p:txBody>
      </p:sp>
      <p:sp>
        <p:nvSpPr>
          <p:cNvPr id="16391" name="Text Box 17"/>
          <p:cNvSpPr txBox="1">
            <a:spLocks noChangeArrowheads="1"/>
          </p:cNvSpPr>
          <p:nvPr/>
        </p:nvSpPr>
        <p:spPr bwMode="auto">
          <a:xfrm>
            <a:off x="5334000" y="2682875"/>
            <a:ext cx="1746250" cy="519113"/>
          </a:xfrm>
          <a:prstGeom prst="rect">
            <a:avLst/>
          </a:prstGeom>
          <a:noFill/>
          <a:ln w="9525">
            <a:noFill/>
            <a:miter lim="800000"/>
            <a:headEnd/>
            <a:tailEnd/>
          </a:ln>
        </p:spPr>
        <p:txBody>
          <a:bodyPr wrap="none">
            <a:prstTxWarp prst="textNoShape">
              <a:avLst/>
            </a:prstTxWarp>
            <a:spAutoFit/>
          </a:bodyPr>
          <a:lstStyle/>
          <a:p>
            <a:r>
              <a:rPr lang="it-IT" sz="2800"/>
              <a:t>Gerarchie</a:t>
            </a:r>
          </a:p>
        </p:txBody>
      </p:sp>
      <p:sp>
        <p:nvSpPr>
          <p:cNvPr id="16392" name="Text Box 18"/>
          <p:cNvSpPr txBox="1">
            <a:spLocks noChangeArrowheads="1"/>
          </p:cNvSpPr>
          <p:nvPr/>
        </p:nvSpPr>
        <p:spPr bwMode="auto">
          <a:xfrm>
            <a:off x="2971800" y="4724400"/>
            <a:ext cx="1054100" cy="519113"/>
          </a:xfrm>
          <a:prstGeom prst="rect">
            <a:avLst/>
          </a:prstGeom>
          <a:noFill/>
          <a:ln w="9525">
            <a:noFill/>
            <a:miter lim="800000"/>
            <a:headEnd/>
            <a:tailEnd/>
          </a:ln>
        </p:spPr>
        <p:txBody>
          <a:bodyPr wrap="none">
            <a:prstTxWarp prst="textNoShape">
              <a:avLst/>
            </a:prstTxWarp>
            <a:spAutoFit/>
          </a:bodyPr>
          <a:lstStyle/>
          <a:p>
            <a:r>
              <a:rPr lang="it-IT" sz="2800"/>
              <a:t>Elites</a:t>
            </a:r>
          </a:p>
        </p:txBody>
      </p:sp>
      <p:sp>
        <p:nvSpPr>
          <p:cNvPr id="16393" name="Text Box 19"/>
          <p:cNvSpPr txBox="1">
            <a:spLocks noChangeArrowheads="1"/>
          </p:cNvSpPr>
          <p:nvPr/>
        </p:nvSpPr>
        <p:spPr bwMode="auto">
          <a:xfrm>
            <a:off x="4779963" y="1143000"/>
            <a:ext cx="2001837" cy="519113"/>
          </a:xfrm>
          <a:prstGeom prst="rect">
            <a:avLst/>
          </a:prstGeom>
          <a:noFill/>
          <a:ln w="9525">
            <a:noFill/>
            <a:miter lim="800000"/>
            <a:headEnd/>
            <a:tailEnd/>
          </a:ln>
        </p:spPr>
        <p:txBody>
          <a:bodyPr wrap="none">
            <a:prstTxWarp prst="textNoShape">
              <a:avLst/>
            </a:prstTxWarp>
            <a:spAutoFit/>
          </a:bodyPr>
          <a:lstStyle/>
          <a:p>
            <a:r>
              <a:rPr lang="it-IT" sz="2800" b="1">
                <a:solidFill>
                  <a:srgbClr val="3929E3"/>
                </a:solidFill>
              </a:rPr>
              <a:t>Prossimità</a:t>
            </a:r>
          </a:p>
        </p:txBody>
      </p:sp>
      <p:sp>
        <p:nvSpPr>
          <p:cNvPr id="16394" name="Text Box 20"/>
          <p:cNvSpPr txBox="1">
            <a:spLocks noChangeArrowheads="1"/>
          </p:cNvSpPr>
          <p:nvPr/>
        </p:nvSpPr>
        <p:spPr bwMode="auto">
          <a:xfrm>
            <a:off x="7080250" y="1235075"/>
            <a:ext cx="2081213" cy="519113"/>
          </a:xfrm>
          <a:prstGeom prst="rect">
            <a:avLst/>
          </a:prstGeom>
          <a:noFill/>
          <a:ln w="9525">
            <a:noFill/>
            <a:miter lim="800000"/>
            <a:headEnd/>
            <a:tailEnd/>
          </a:ln>
        </p:spPr>
        <p:txBody>
          <a:bodyPr wrap="none">
            <a:prstTxWarp prst="textNoShape">
              <a:avLst/>
            </a:prstTxWarp>
            <a:spAutoFit/>
          </a:bodyPr>
          <a:lstStyle/>
          <a:p>
            <a:r>
              <a:rPr lang="it-IT" sz="2800"/>
              <a:t>Subalternità</a:t>
            </a:r>
          </a:p>
        </p:txBody>
      </p:sp>
      <p:sp>
        <p:nvSpPr>
          <p:cNvPr id="16395" name="Text Box 21"/>
          <p:cNvSpPr txBox="1">
            <a:spLocks noChangeArrowheads="1"/>
          </p:cNvSpPr>
          <p:nvPr/>
        </p:nvSpPr>
        <p:spPr bwMode="auto">
          <a:xfrm>
            <a:off x="381000" y="4495800"/>
            <a:ext cx="2081213" cy="519113"/>
          </a:xfrm>
          <a:prstGeom prst="rect">
            <a:avLst/>
          </a:prstGeom>
          <a:noFill/>
          <a:ln w="9525">
            <a:noFill/>
            <a:miter lim="800000"/>
            <a:headEnd/>
            <a:tailEnd/>
          </a:ln>
        </p:spPr>
        <p:txBody>
          <a:bodyPr wrap="none">
            <a:prstTxWarp prst="textNoShape">
              <a:avLst/>
            </a:prstTxWarp>
            <a:spAutoFit/>
          </a:bodyPr>
          <a:lstStyle/>
          <a:p>
            <a:r>
              <a:rPr lang="it-IT" sz="2800"/>
              <a:t>Democrazia</a:t>
            </a:r>
          </a:p>
        </p:txBody>
      </p:sp>
      <p:sp>
        <p:nvSpPr>
          <p:cNvPr id="16396" name="Text Box 22"/>
          <p:cNvSpPr txBox="1">
            <a:spLocks noChangeArrowheads="1"/>
          </p:cNvSpPr>
          <p:nvPr/>
        </p:nvSpPr>
        <p:spPr bwMode="auto">
          <a:xfrm>
            <a:off x="1676400" y="3200400"/>
            <a:ext cx="1468438" cy="519113"/>
          </a:xfrm>
          <a:prstGeom prst="rect">
            <a:avLst/>
          </a:prstGeom>
          <a:noFill/>
          <a:ln w="9525">
            <a:noFill/>
            <a:prstDash val="dash"/>
            <a:miter lim="800000"/>
            <a:headEnd/>
            <a:tailEnd/>
          </a:ln>
        </p:spPr>
        <p:txBody>
          <a:bodyPr wrap="none">
            <a:prstTxWarp prst="textNoShape">
              <a:avLst/>
            </a:prstTxWarp>
            <a:spAutoFit/>
          </a:bodyPr>
          <a:lstStyle/>
          <a:p>
            <a:r>
              <a:rPr lang="it-IT" sz="2800"/>
              <a:t>Pluralità</a:t>
            </a:r>
          </a:p>
        </p:txBody>
      </p:sp>
      <p:grpSp>
        <p:nvGrpSpPr>
          <p:cNvPr id="2" name="Group 72"/>
          <p:cNvGrpSpPr>
            <a:grpSpLocks/>
          </p:cNvGrpSpPr>
          <p:nvPr/>
        </p:nvGrpSpPr>
        <p:grpSpPr bwMode="auto">
          <a:xfrm>
            <a:off x="0" y="5410200"/>
            <a:ext cx="9144000" cy="1447800"/>
            <a:chOff x="0" y="3408"/>
            <a:chExt cx="5760" cy="912"/>
          </a:xfrm>
        </p:grpSpPr>
        <p:grpSp>
          <p:nvGrpSpPr>
            <p:cNvPr id="3" name="Group 59"/>
            <p:cNvGrpSpPr>
              <a:grpSpLocks/>
            </p:cNvGrpSpPr>
            <p:nvPr/>
          </p:nvGrpSpPr>
          <p:grpSpPr bwMode="auto">
            <a:xfrm>
              <a:off x="0" y="3504"/>
              <a:ext cx="5760" cy="816"/>
              <a:chOff x="0" y="3504"/>
              <a:chExt cx="5760" cy="816"/>
            </a:xfrm>
          </p:grpSpPr>
          <p:pic>
            <p:nvPicPr>
              <p:cNvPr id="16456" name="Picture 60" descr="DSC_3114"/>
              <p:cNvPicPr>
                <a:picLocks noChangeAspect="1" noChangeArrowheads="1"/>
              </p:cNvPicPr>
              <p:nvPr/>
            </p:nvPicPr>
            <p:blipFill>
              <a:blip r:embed="rId3"/>
              <a:srcRect/>
              <a:stretch>
                <a:fillRect/>
              </a:stretch>
            </p:blipFill>
            <p:spPr bwMode="auto">
              <a:xfrm>
                <a:off x="0" y="3504"/>
                <a:ext cx="1152" cy="816"/>
              </a:xfrm>
              <a:prstGeom prst="rect">
                <a:avLst/>
              </a:prstGeom>
              <a:noFill/>
              <a:ln w="9525">
                <a:noFill/>
                <a:miter lim="800000"/>
                <a:headEnd/>
                <a:tailEnd/>
              </a:ln>
            </p:spPr>
          </p:pic>
          <p:pic>
            <p:nvPicPr>
              <p:cNvPr id="16457" name="Picture 61" descr="S73F2602"/>
              <p:cNvPicPr>
                <a:picLocks noChangeAspect="1" noChangeArrowheads="1"/>
              </p:cNvPicPr>
              <p:nvPr/>
            </p:nvPicPr>
            <p:blipFill>
              <a:blip r:embed="rId4"/>
              <a:srcRect/>
              <a:stretch>
                <a:fillRect/>
              </a:stretch>
            </p:blipFill>
            <p:spPr bwMode="auto">
              <a:xfrm>
                <a:off x="3408" y="3520"/>
                <a:ext cx="1200" cy="800"/>
              </a:xfrm>
              <a:prstGeom prst="rect">
                <a:avLst/>
              </a:prstGeom>
              <a:noFill/>
              <a:ln w="9525">
                <a:noFill/>
                <a:miter lim="800000"/>
                <a:headEnd/>
                <a:tailEnd/>
              </a:ln>
            </p:spPr>
          </p:pic>
          <p:pic>
            <p:nvPicPr>
              <p:cNvPr id="16458" name="Picture 62" descr="S73F2626"/>
              <p:cNvPicPr>
                <a:picLocks noChangeAspect="1" noChangeArrowheads="1"/>
              </p:cNvPicPr>
              <p:nvPr/>
            </p:nvPicPr>
            <p:blipFill>
              <a:blip r:embed="rId5"/>
              <a:srcRect/>
              <a:stretch>
                <a:fillRect/>
              </a:stretch>
            </p:blipFill>
            <p:spPr bwMode="auto">
              <a:xfrm>
                <a:off x="2208" y="3520"/>
                <a:ext cx="1200" cy="800"/>
              </a:xfrm>
              <a:prstGeom prst="rect">
                <a:avLst/>
              </a:prstGeom>
              <a:noFill/>
              <a:ln w="9525">
                <a:noFill/>
                <a:miter lim="800000"/>
                <a:headEnd/>
                <a:tailEnd/>
              </a:ln>
            </p:spPr>
          </p:pic>
          <p:pic>
            <p:nvPicPr>
              <p:cNvPr id="16459" name="Picture 63" descr="Educativa al mare"/>
              <p:cNvPicPr>
                <a:picLocks noChangeAspect="1" noChangeArrowheads="1"/>
              </p:cNvPicPr>
              <p:nvPr/>
            </p:nvPicPr>
            <p:blipFill>
              <a:blip r:embed="rId6"/>
              <a:srcRect/>
              <a:stretch>
                <a:fillRect/>
              </a:stretch>
            </p:blipFill>
            <p:spPr bwMode="auto">
              <a:xfrm>
                <a:off x="1152" y="3524"/>
                <a:ext cx="1056" cy="796"/>
              </a:xfrm>
              <a:prstGeom prst="rect">
                <a:avLst/>
              </a:prstGeom>
              <a:noFill/>
              <a:ln w="9525">
                <a:noFill/>
                <a:miter lim="800000"/>
                <a:headEnd/>
                <a:tailEnd/>
              </a:ln>
            </p:spPr>
          </p:pic>
          <p:pic>
            <p:nvPicPr>
              <p:cNvPr id="16460" name="Picture 64" descr="Ercolano 1"/>
              <p:cNvPicPr>
                <a:picLocks noChangeAspect="1" noChangeArrowheads="1"/>
              </p:cNvPicPr>
              <p:nvPr/>
            </p:nvPicPr>
            <p:blipFill>
              <a:blip r:embed="rId7"/>
              <a:srcRect/>
              <a:stretch>
                <a:fillRect/>
              </a:stretch>
            </p:blipFill>
            <p:spPr bwMode="auto">
              <a:xfrm>
                <a:off x="4560" y="3520"/>
                <a:ext cx="1200" cy="800"/>
              </a:xfrm>
              <a:prstGeom prst="rect">
                <a:avLst/>
              </a:prstGeom>
              <a:noFill/>
              <a:ln w="9525">
                <a:noFill/>
                <a:miter lim="800000"/>
                <a:headEnd/>
                <a:tailEnd/>
              </a:ln>
            </p:spPr>
          </p:pic>
        </p:grpSp>
        <p:sp>
          <p:nvSpPr>
            <p:cNvPr id="16455" name="Rectangle 71"/>
            <p:cNvSpPr>
              <a:spLocks noChangeArrowheads="1"/>
            </p:cNvSpPr>
            <p:nvPr/>
          </p:nvSpPr>
          <p:spPr bwMode="auto">
            <a:xfrm>
              <a:off x="0" y="3408"/>
              <a:ext cx="5760" cy="144"/>
            </a:xfrm>
            <a:prstGeom prst="rect">
              <a:avLst/>
            </a:prstGeom>
            <a:solidFill>
              <a:schemeClr val="bg1"/>
            </a:solidFill>
            <a:ln w="9525">
              <a:noFill/>
              <a:miter lim="800000"/>
              <a:headEnd/>
              <a:tailEnd/>
            </a:ln>
          </p:spPr>
          <p:txBody>
            <a:bodyPr wrap="none" anchor="ctr">
              <a:prstTxWarp prst="textNoShape">
                <a:avLst/>
              </a:prstTxWarp>
            </a:bodyPr>
            <a:lstStyle/>
            <a:p>
              <a:endParaRPr lang="it-IT"/>
            </a:p>
          </p:txBody>
        </p:sp>
      </p:grpSp>
      <p:sp>
        <p:nvSpPr>
          <p:cNvPr id="16398" name="Text Box 73"/>
          <p:cNvSpPr txBox="1">
            <a:spLocks noChangeArrowheads="1"/>
          </p:cNvSpPr>
          <p:nvPr/>
        </p:nvSpPr>
        <p:spPr bwMode="auto">
          <a:xfrm>
            <a:off x="3975100" y="3429000"/>
            <a:ext cx="1685925" cy="519113"/>
          </a:xfrm>
          <a:prstGeom prst="rect">
            <a:avLst/>
          </a:prstGeom>
          <a:noFill/>
          <a:ln w="9525">
            <a:noFill/>
            <a:miter lim="800000"/>
            <a:headEnd/>
            <a:tailEnd/>
          </a:ln>
        </p:spPr>
        <p:txBody>
          <a:bodyPr wrap="none">
            <a:prstTxWarp prst="textNoShape">
              <a:avLst/>
            </a:prstTxWarp>
            <a:spAutoFit/>
          </a:bodyPr>
          <a:lstStyle/>
          <a:p>
            <a:r>
              <a:rPr lang="it-IT" sz="2800" b="1">
                <a:solidFill>
                  <a:srgbClr val="3929E3"/>
                </a:solidFill>
              </a:rPr>
              <a:t>Pubblico</a:t>
            </a:r>
          </a:p>
        </p:txBody>
      </p:sp>
      <p:sp>
        <p:nvSpPr>
          <p:cNvPr id="16399" name="Text Box 74"/>
          <p:cNvSpPr txBox="1">
            <a:spLocks noChangeArrowheads="1"/>
          </p:cNvSpPr>
          <p:nvPr/>
        </p:nvSpPr>
        <p:spPr bwMode="auto">
          <a:xfrm>
            <a:off x="4114800" y="623888"/>
            <a:ext cx="1706563" cy="519112"/>
          </a:xfrm>
          <a:prstGeom prst="rect">
            <a:avLst/>
          </a:prstGeom>
          <a:noFill/>
          <a:ln w="9525">
            <a:noFill/>
            <a:miter lim="800000"/>
            <a:headEnd/>
            <a:tailEnd/>
          </a:ln>
        </p:spPr>
        <p:txBody>
          <a:bodyPr wrap="none">
            <a:prstTxWarp prst="textNoShape">
              <a:avLst/>
            </a:prstTxWarp>
            <a:spAutoFit/>
          </a:bodyPr>
          <a:lstStyle/>
          <a:p>
            <a:r>
              <a:rPr lang="it-IT" sz="2800"/>
              <a:t>Comunità</a:t>
            </a:r>
          </a:p>
        </p:txBody>
      </p:sp>
      <p:grpSp>
        <p:nvGrpSpPr>
          <p:cNvPr id="4" name="Group 80"/>
          <p:cNvGrpSpPr>
            <a:grpSpLocks/>
          </p:cNvGrpSpPr>
          <p:nvPr/>
        </p:nvGrpSpPr>
        <p:grpSpPr bwMode="auto">
          <a:xfrm>
            <a:off x="228600" y="1295400"/>
            <a:ext cx="8686800" cy="3295650"/>
            <a:chOff x="0" y="0"/>
            <a:chExt cx="5472" cy="2076"/>
          </a:xfrm>
        </p:grpSpPr>
        <p:pic>
          <p:nvPicPr>
            <p:cNvPr id="16451" name="Picture 81" descr="Tradizione italiana"/>
            <p:cNvPicPr>
              <a:picLocks noChangeAspect="1" noChangeArrowheads="1"/>
            </p:cNvPicPr>
            <p:nvPr/>
          </p:nvPicPr>
          <p:blipFill>
            <a:blip r:embed="rId8">
              <a:alphaModFix amt="29000"/>
            </a:blip>
            <a:srcRect/>
            <a:stretch>
              <a:fillRect/>
            </a:stretch>
          </p:blipFill>
          <p:spPr bwMode="auto">
            <a:xfrm>
              <a:off x="2640" y="0"/>
              <a:ext cx="2832" cy="2076"/>
            </a:xfrm>
            <a:prstGeom prst="rect">
              <a:avLst/>
            </a:prstGeom>
            <a:noFill/>
            <a:ln w="9525">
              <a:noFill/>
              <a:miter lim="800000"/>
              <a:headEnd/>
              <a:tailEnd/>
            </a:ln>
          </p:spPr>
        </p:pic>
        <p:pic>
          <p:nvPicPr>
            <p:cNvPr id="16452" name="Picture 82" descr="Tradizione Internazionale"/>
            <p:cNvPicPr>
              <a:picLocks noChangeAspect="1" noChangeArrowheads="1"/>
            </p:cNvPicPr>
            <p:nvPr/>
          </p:nvPicPr>
          <p:blipFill>
            <a:blip r:embed="rId9">
              <a:alphaModFix amt="29000"/>
            </a:blip>
            <a:srcRect/>
            <a:stretch>
              <a:fillRect/>
            </a:stretch>
          </p:blipFill>
          <p:spPr bwMode="auto">
            <a:xfrm>
              <a:off x="0" y="0"/>
              <a:ext cx="2640" cy="1977"/>
            </a:xfrm>
            <a:prstGeom prst="rect">
              <a:avLst/>
            </a:prstGeom>
            <a:noFill/>
            <a:ln w="9525">
              <a:noFill/>
              <a:miter lim="800000"/>
              <a:headEnd/>
              <a:tailEnd/>
            </a:ln>
          </p:spPr>
        </p:pic>
        <p:sp>
          <p:nvSpPr>
            <p:cNvPr id="16453" name="Rectangle 83"/>
            <p:cNvSpPr>
              <a:spLocks noChangeArrowheads="1"/>
            </p:cNvSpPr>
            <p:nvPr/>
          </p:nvSpPr>
          <p:spPr bwMode="auto">
            <a:xfrm>
              <a:off x="2592" y="0"/>
              <a:ext cx="96" cy="2064"/>
            </a:xfrm>
            <a:prstGeom prst="rect">
              <a:avLst/>
            </a:prstGeom>
            <a:solidFill>
              <a:schemeClr val="bg1">
                <a:alpha val="29019"/>
              </a:schemeClr>
            </a:solidFill>
            <a:ln w="9525">
              <a:noFill/>
              <a:miter lim="800000"/>
              <a:headEnd/>
              <a:tailEnd/>
            </a:ln>
          </p:spPr>
          <p:txBody>
            <a:bodyPr wrap="none" anchor="ctr">
              <a:prstTxWarp prst="textNoShape">
                <a:avLst/>
              </a:prstTxWarp>
            </a:bodyPr>
            <a:lstStyle/>
            <a:p>
              <a:endParaRPr lang="it-IT"/>
            </a:p>
          </p:txBody>
        </p:sp>
      </p:grpSp>
      <p:sp>
        <p:nvSpPr>
          <p:cNvPr id="16401" name="Text Box 84"/>
          <p:cNvSpPr txBox="1">
            <a:spLocks noChangeArrowheads="1"/>
          </p:cNvSpPr>
          <p:nvPr/>
        </p:nvSpPr>
        <p:spPr bwMode="auto">
          <a:xfrm>
            <a:off x="4495800" y="209550"/>
            <a:ext cx="1452563" cy="400050"/>
          </a:xfrm>
          <a:prstGeom prst="rect">
            <a:avLst/>
          </a:prstGeom>
          <a:noFill/>
          <a:ln w="9525">
            <a:noFill/>
            <a:miter lim="800000"/>
            <a:headEnd/>
            <a:tailEnd/>
          </a:ln>
        </p:spPr>
        <p:txBody>
          <a:bodyPr wrap="none">
            <a:prstTxWarp prst="textNoShape">
              <a:avLst/>
            </a:prstTxWarp>
            <a:spAutoFit/>
          </a:bodyPr>
          <a:lstStyle/>
          <a:p>
            <a:r>
              <a:rPr lang="it-IT" sz="2000"/>
              <a:t>Narcisismo</a:t>
            </a:r>
          </a:p>
        </p:txBody>
      </p:sp>
      <p:grpSp>
        <p:nvGrpSpPr>
          <p:cNvPr id="5" name="Group 87"/>
          <p:cNvGrpSpPr>
            <a:grpSpLocks/>
          </p:cNvGrpSpPr>
          <p:nvPr/>
        </p:nvGrpSpPr>
        <p:grpSpPr bwMode="auto">
          <a:xfrm>
            <a:off x="533400" y="381000"/>
            <a:ext cx="7086600" cy="4648200"/>
            <a:chOff x="336" y="240"/>
            <a:chExt cx="4464" cy="2928"/>
          </a:xfrm>
        </p:grpSpPr>
        <p:grpSp>
          <p:nvGrpSpPr>
            <p:cNvPr id="6" name="Group 79"/>
            <p:cNvGrpSpPr>
              <a:grpSpLocks/>
            </p:cNvGrpSpPr>
            <p:nvPr/>
          </p:nvGrpSpPr>
          <p:grpSpPr bwMode="auto">
            <a:xfrm>
              <a:off x="336" y="240"/>
              <a:ext cx="4464" cy="2928"/>
              <a:chOff x="336" y="240"/>
              <a:chExt cx="4464" cy="2928"/>
            </a:xfrm>
          </p:grpSpPr>
          <p:sp>
            <p:nvSpPr>
              <p:cNvPr id="16408" name="Line 43"/>
              <p:cNvSpPr>
                <a:spLocks noChangeShapeType="1"/>
              </p:cNvSpPr>
              <p:nvPr/>
            </p:nvSpPr>
            <p:spPr bwMode="auto">
              <a:xfrm flipV="1">
                <a:off x="3596" y="1056"/>
                <a:ext cx="816" cy="384"/>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09" name="Line 46"/>
              <p:cNvSpPr>
                <a:spLocks noChangeShapeType="1"/>
              </p:cNvSpPr>
              <p:nvPr/>
            </p:nvSpPr>
            <p:spPr bwMode="auto">
              <a:xfrm>
                <a:off x="2828" y="1440"/>
                <a:ext cx="1924" cy="288"/>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grpSp>
            <p:nvGrpSpPr>
              <p:cNvPr id="7" name="Group 78"/>
              <p:cNvGrpSpPr>
                <a:grpSpLocks/>
              </p:cNvGrpSpPr>
              <p:nvPr/>
            </p:nvGrpSpPr>
            <p:grpSpPr bwMode="auto">
              <a:xfrm>
                <a:off x="336" y="240"/>
                <a:ext cx="4464" cy="2928"/>
                <a:chOff x="336" y="240"/>
                <a:chExt cx="4464" cy="2928"/>
              </a:xfrm>
            </p:grpSpPr>
            <p:grpSp>
              <p:nvGrpSpPr>
                <p:cNvPr id="8" name="Group 76"/>
                <p:cNvGrpSpPr>
                  <a:grpSpLocks/>
                </p:cNvGrpSpPr>
                <p:nvPr/>
              </p:nvGrpSpPr>
              <p:grpSpPr bwMode="auto">
                <a:xfrm>
                  <a:off x="384" y="288"/>
                  <a:ext cx="4040" cy="2832"/>
                  <a:chOff x="368" y="288"/>
                  <a:chExt cx="4040" cy="2832"/>
                </a:xfrm>
              </p:grpSpPr>
              <p:sp>
                <p:nvSpPr>
                  <p:cNvPr id="16432" name="Line 52"/>
                  <p:cNvSpPr>
                    <a:spLocks noChangeShapeType="1"/>
                  </p:cNvSpPr>
                  <p:nvPr/>
                </p:nvSpPr>
                <p:spPr bwMode="auto">
                  <a:xfrm flipH="1" flipV="1">
                    <a:off x="3360" y="1968"/>
                    <a:ext cx="864" cy="192"/>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33" name="Line 30"/>
                  <p:cNvSpPr>
                    <a:spLocks noChangeShapeType="1"/>
                  </p:cNvSpPr>
                  <p:nvPr/>
                </p:nvSpPr>
                <p:spPr bwMode="auto">
                  <a:xfrm flipV="1">
                    <a:off x="368" y="960"/>
                    <a:ext cx="1008" cy="336"/>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34" name="Line 31"/>
                  <p:cNvSpPr>
                    <a:spLocks noChangeShapeType="1"/>
                  </p:cNvSpPr>
                  <p:nvPr/>
                </p:nvSpPr>
                <p:spPr bwMode="auto">
                  <a:xfrm flipH="1" flipV="1">
                    <a:off x="1392" y="960"/>
                    <a:ext cx="336" cy="432"/>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35" name="Line 32"/>
                  <p:cNvSpPr>
                    <a:spLocks noChangeShapeType="1"/>
                  </p:cNvSpPr>
                  <p:nvPr/>
                </p:nvSpPr>
                <p:spPr bwMode="auto">
                  <a:xfrm flipV="1">
                    <a:off x="1724" y="1008"/>
                    <a:ext cx="1248" cy="336"/>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36" name="Line 34"/>
                  <p:cNvSpPr>
                    <a:spLocks noChangeShapeType="1"/>
                  </p:cNvSpPr>
                  <p:nvPr/>
                </p:nvSpPr>
                <p:spPr bwMode="auto">
                  <a:xfrm flipV="1">
                    <a:off x="1152" y="1680"/>
                    <a:ext cx="1196" cy="288"/>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37" name="Line 35"/>
                  <p:cNvSpPr>
                    <a:spLocks noChangeShapeType="1"/>
                  </p:cNvSpPr>
                  <p:nvPr/>
                </p:nvSpPr>
                <p:spPr bwMode="auto">
                  <a:xfrm flipV="1">
                    <a:off x="480" y="1968"/>
                    <a:ext cx="624" cy="768"/>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38" name="Line 36"/>
                  <p:cNvSpPr>
                    <a:spLocks noChangeShapeType="1"/>
                  </p:cNvSpPr>
                  <p:nvPr/>
                </p:nvSpPr>
                <p:spPr bwMode="auto">
                  <a:xfrm>
                    <a:off x="1152" y="1968"/>
                    <a:ext cx="1388" cy="192"/>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39" name="Line 37"/>
                  <p:cNvSpPr>
                    <a:spLocks noChangeShapeType="1"/>
                  </p:cNvSpPr>
                  <p:nvPr/>
                </p:nvSpPr>
                <p:spPr bwMode="auto">
                  <a:xfrm flipV="1">
                    <a:off x="2580" y="1440"/>
                    <a:ext cx="240" cy="720"/>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40" name="Line 38"/>
                  <p:cNvSpPr>
                    <a:spLocks noChangeShapeType="1"/>
                  </p:cNvSpPr>
                  <p:nvPr/>
                </p:nvSpPr>
                <p:spPr bwMode="auto">
                  <a:xfrm flipH="1" flipV="1">
                    <a:off x="2348" y="1728"/>
                    <a:ext cx="240" cy="432"/>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41" name="Line 39"/>
                  <p:cNvSpPr>
                    <a:spLocks noChangeShapeType="1"/>
                  </p:cNvSpPr>
                  <p:nvPr/>
                </p:nvSpPr>
                <p:spPr bwMode="auto">
                  <a:xfrm flipV="1">
                    <a:off x="2352" y="1440"/>
                    <a:ext cx="480" cy="240"/>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42" name="Line 40"/>
                  <p:cNvSpPr>
                    <a:spLocks noChangeShapeType="1"/>
                  </p:cNvSpPr>
                  <p:nvPr/>
                </p:nvSpPr>
                <p:spPr bwMode="auto">
                  <a:xfrm>
                    <a:off x="3016" y="1008"/>
                    <a:ext cx="1392" cy="48"/>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43" name="Line 41"/>
                  <p:cNvSpPr>
                    <a:spLocks noChangeShapeType="1"/>
                  </p:cNvSpPr>
                  <p:nvPr/>
                </p:nvSpPr>
                <p:spPr bwMode="auto">
                  <a:xfrm>
                    <a:off x="3016" y="1008"/>
                    <a:ext cx="576" cy="432"/>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44" name="Line 42"/>
                  <p:cNvSpPr>
                    <a:spLocks noChangeShapeType="1"/>
                  </p:cNvSpPr>
                  <p:nvPr/>
                </p:nvSpPr>
                <p:spPr bwMode="auto">
                  <a:xfrm flipH="1">
                    <a:off x="2828" y="1008"/>
                    <a:ext cx="192" cy="432"/>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45" name="Line 33"/>
                  <p:cNvSpPr>
                    <a:spLocks noChangeShapeType="1"/>
                  </p:cNvSpPr>
                  <p:nvPr/>
                </p:nvSpPr>
                <p:spPr bwMode="auto">
                  <a:xfrm flipH="1" flipV="1">
                    <a:off x="1728" y="1392"/>
                    <a:ext cx="624" cy="288"/>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46" name="Line 44"/>
                  <p:cNvSpPr>
                    <a:spLocks noChangeShapeType="1"/>
                  </p:cNvSpPr>
                  <p:nvPr/>
                </p:nvSpPr>
                <p:spPr bwMode="auto">
                  <a:xfrm flipV="1">
                    <a:off x="2588" y="1968"/>
                    <a:ext cx="768" cy="192"/>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47" name="Line 45"/>
                  <p:cNvSpPr>
                    <a:spLocks noChangeShapeType="1"/>
                  </p:cNvSpPr>
                  <p:nvPr/>
                </p:nvSpPr>
                <p:spPr bwMode="auto">
                  <a:xfrm flipH="1" flipV="1">
                    <a:off x="3356" y="1968"/>
                    <a:ext cx="912" cy="720"/>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48" name="Line 47"/>
                  <p:cNvSpPr>
                    <a:spLocks noChangeShapeType="1"/>
                  </p:cNvSpPr>
                  <p:nvPr/>
                </p:nvSpPr>
                <p:spPr bwMode="auto">
                  <a:xfrm flipH="1">
                    <a:off x="1384" y="288"/>
                    <a:ext cx="808" cy="672"/>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49" name="Line 49"/>
                  <p:cNvSpPr>
                    <a:spLocks noChangeShapeType="1"/>
                  </p:cNvSpPr>
                  <p:nvPr/>
                </p:nvSpPr>
                <p:spPr bwMode="auto">
                  <a:xfrm flipH="1" flipV="1">
                    <a:off x="2200" y="288"/>
                    <a:ext cx="624" cy="0"/>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50" name="Line 53"/>
                  <p:cNvSpPr>
                    <a:spLocks noChangeShapeType="1"/>
                  </p:cNvSpPr>
                  <p:nvPr/>
                </p:nvSpPr>
                <p:spPr bwMode="auto">
                  <a:xfrm flipV="1">
                    <a:off x="2544" y="2688"/>
                    <a:ext cx="1728" cy="432"/>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grpSp>
            <p:grpSp>
              <p:nvGrpSpPr>
                <p:cNvPr id="9" name="Group 77"/>
                <p:cNvGrpSpPr>
                  <a:grpSpLocks/>
                </p:cNvGrpSpPr>
                <p:nvPr/>
              </p:nvGrpSpPr>
              <p:grpSpPr bwMode="auto">
                <a:xfrm>
                  <a:off x="336" y="240"/>
                  <a:ext cx="4464" cy="2928"/>
                  <a:chOff x="336" y="240"/>
                  <a:chExt cx="4464" cy="2928"/>
                </a:xfrm>
              </p:grpSpPr>
              <p:sp>
                <p:nvSpPr>
                  <p:cNvPr id="16413" name="Oval 50"/>
                  <p:cNvSpPr>
                    <a:spLocks noChangeArrowheads="1"/>
                  </p:cNvSpPr>
                  <p:nvPr/>
                </p:nvSpPr>
                <p:spPr bwMode="auto">
                  <a:xfrm>
                    <a:off x="2496" y="3072"/>
                    <a:ext cx="96" cy="96"/>
                  </a:xfrm>
                  <a:prstGeom prst="ellipse">
                    <a:avLst/>
                  </a:prstGeom>
                  <a:solidFill>
                    <a:schemeClr val="tx1"/>
                  </a:solidFill>
                  <a:ln w="9525">
                    <a:noFill/>
                    <a:round/>
                    <a:headEnd/>
                    <a:tailEnd/>
                  </a:ln>
                </p:spPr>
                <p:txBody>
                  <a:bodyPr wrap="none" anchor="ctr">
                    <a:prstTxWarp prst="textNoShape">
                      <a:avLst/>
                    </a:prstTxWarp>
                  </a:bodyPr>
                  <a:lstStyle/>
                  <a:p>
                    <a:endParaRPr lang="it-IT"/>
                  </a:p>
                </p:txBody>
              </p:sp>
              <p:sp>
                <p:nvSpPr>
                  <p:cNvPr id="16414" name="Oval 5"/>
                  <p:cNvSpPr>
                    <a:spLocks noChangeArrowheads="1"/>
                  </p:cNvSpPr>
                  <p:nvPr/>
                </p:nvSpPr>
                <p:spPr bwMode="auto">
                  <a:xfrm>
                    <a:off x="336" y="1248"/>
                    <a:ext cx="96" cy="96"/>
                  </a:xfrm>
                  <a:prstGeom prst="ellipse">
                    <a:avLst/>
                  </a:prstGeom>
                  <a:solidFill>
                    <a:schemeClr val="accent1"/>
                  </a:solidFill>
                  <a:ln w="9525">
                    <a:noFill/>
                    <a:round/>
                    <a:headEnd/>
                    <a:tailEnd/>
                  </a:ln>
                </p:spPr>
                <p:txBody>
                  <a:bodyPr wrap="none" anchor="ctr">
                    <a:prstTxWarp prst="textNoShape">
                      <a:avLst/>
                    </a:prstTxWarp>
                  </a:bodyPr>
                  <a:lstStyle/>
                  <a:p>
                    <a:endParaRPr lang="it-IT"/>
                  </a:p>
                </p:txBody>
              </p:sp>
              <p:sp>
                <p:nvSpPr>
                  <p:cNvPr id="16415" name="Oval 48"/>
                  <p:cNvSpPr>
                    <a:spLocks noChangeArrowheads="1"/>
                  </p:cNvSpPr>
                  <p:nvPr/>
                </p:nvSpPr>
                <p:spPr bwMode="auto">
                  <a:xfrm>
                    <a:off x="2160" y="240"/>
                    <a:ext cx="96" cy="96"/>
                  </a:xfrm>
                  <a:prstGeom prst="ellipse">
                    <a:avLst/>
                  </a:prstGeom>
                  <a:solidFill>
                    <a:schemeClr val="folHlink"/>
                  </a:solidFill>
                  <a:ln w="9525">
                    <a:noFill/>
                    <a:round/>
                    <a:headEnd/>
                    <a:tailEnd/>
                  </a:ln>
                </p:spPr>
                <p:txBody>
                  <a:bodyPr wrap="none" anchor="ctr">
                    <a:prstTxWarp prst="textNoShape">
                      <a:avLst/>
                    </a:prstTxWarp>
                  </a:bodyPr>
                  <a:lstStyle/>
                  <a:p>
                    <a:endParaRPr lang="it-IT"/>
                  </a:p>
                </p:txBody>
              </p:sp>
              <p:sp>
                <p:nvSpPr>
                  <p:cNvPr id="16416" name="Oval 8"/>
                  <p:cNvSpPr>
                    <a:spLocks noChangeArrowheads="1"/>
                  </p:cNvSpPr>
                  <p:nvPr/>
                </p:nvSpPr>
                <p:spPr bwMode="auto">
                  <a:xfrm>
                    <a:off x="432" y="2736"/>
                    <a:ext cx="96" cy="96"/>
                  </a:xfrm>
                  <a:prstGeom prst="ellipse">
                    <a:avLst/>
                  </a:prstGeom>
                  <a:solidFill>
                    <a:schemeClr val="folHlink"/>
                  </a:solidFill>
                  <a:ln w="9525">
                    <a:noFill/>
                    <a:round/>
                    <a:headEnd/>
                    <a:tailEnd/>
                  </a:ln>
                </p:spPr>
                <p:txBody>
                  <a:bodyPr wrap="none" anchor="ctr">
                    <a:prstTxWarp prst="textNoShape">
                      <a:avLst/>
                    </a:prstTxWarp>
                  </a:bodyPr>
                  <a:lstStyle/>
                  <a:p>
                    <a:endParaRPr lang="it-IT"/>
                  </a:p>
                </p:txBody>
              </p:sp>
              <p:sp>
                <p:nvSpPr>
                  <p:cNvPr id="16417" name="Oval 9"/>
                  <p:cNvSpPr>
                    <a:spLocks noChangeArrowheads="1"/>
                  </p:cNvSpPr>
                  <p:nvPr/>
                </p:nvSpPr>
                <p:spPr bwMode="auto">
                  <a:xfrm>
                    <a:off x="2300" y="1632"/>
                    <a:ext cx="96" cy="96"/>
                  </a:xfrm>
                  <a:prstGeom prst="ellipse">
                    <a:avLst/>
                  </a:prstGeom>
                  <a:solidFill>
                    <a:srgbClr val="AC2A28"/>
                  </a:solidFill>
                  <a:ln w="9525">
                    <a:noFill/>
                    <a:round/>
                    <a:headEnd/>
                    <a:tailEnd/>
                  </a:ln>
                </p:spPr>
                <p:txBody>
                  <a:bodyPr wrap="none" anchor="ctr">
                    <a:prstTxWarp prst="textNoShape">
                      <a:avLst/>
                    </a:prstTxWarp>
                  </a:bodyPr>
                  <a:lstStyle/>
                  <a:p>
                    <a:endParaRPr lang="it-IT"/>
                  </a:p>
                </p:txBody>
              </p:sp>
              <p:sp>
                <p:nvSpPr>
                  <p:cNvPr id="16418" name="Oval 11"/>
                  <p:cNvSpPr>
                    <a:spLocks noChangeArrowheads="1"/>
                  </p:cNvSpPr>
                  <p:nvPr/>
                </p:nvSpPr>
                <p:spPr bwMode="auto">
                  <a:xfrm>
                    <a:off x="3548" y="1392"/>
                    <a:ext cx="96" cy="96"/>
                  </a:xfrm>
                  <a:prstGeom prst="ellipse">
                    <a:avLst/>
                  </a:prstGeom>
                  <a:solidFill>
                    <a:srgbClr val="F2E25A"/>
                  </a:solidFill>
                  <a:ln w="9525">
                    <a:noFill/>
                    <a:round/>
                    <a:headEnd/>
                    <a:tailEnd/>
                  </a:ln>
                </p:spPr>
                <p:txBody>
                  <a:bodyPr wrap="none" anchor="ctr">
                    <a:prstTxWarp prst="textNoShape">
                      <a:avLst/>
                    </a:prstTxWarp>
                  </a:bodyPr>
                  <a:lstStyle/>
                  <a:p>
                    <a:endParaRPr lang="it-IT"/>
                  </a:p>
                </p:txBody>
              </p:sp>
              <p:sp>
                <p:nvSpPr>
                  <p:cNvPr id="16419" name="Oval 24"/>
                  <p:cNvSpPr>
                    <a:spLocks noChangeArrowheads="1"/>
                  </p:cNvSpPr>
                  <p:nvPr/>
                </p:nvSpPr>
                <p:spPr bwMode="auto">
                  <a:xfrm>
                    <a:off x="4364" y="1008"/>
                    <a:ext cx="96" cy="96"/>
                  </a:xfrm>
                  <a:prstGeom prst="ellipse">
                    <a:avLst/>
                  </a:prstGeom>
                  <a:solidFill>
                    <a:srgbClr val="47A7F0"/>
                  </a:solidFill>
                  <a:ln w="9525">
                    <a:noFill/>
                    <a:round/>
                    <a:headEnd/>
                    <a:tailEnd/>
                  </a:ln>
                </p:spPr>
                <p:txBody>
                  <a:bodyPr wrap="none" anchor="ctr">
                    <a:prstTxWarp prst="textNoShape">
                      <a:avLst/>
                    </a:prstTxWarp>
                  </a:bodyPr>
                  <a:lstStyle/>
                  <a:p>
                    <a:endParaRPr lang="it-IT"/>
                  </a:p>
                </p:txBody>
              </p:sp>
              <p:sp>
                <p:nvSpPr>
                  <p:cNvPr id="16420" name="Oval 23"/>
                  <p:cNvSpPr>
                    <a:spLocks noChangeArrowheads="1"/>
                  </p:cNvSpPr>
                  <p:nvPr/>
                </p:nvSpPr>
                <p:spPr bwMode="auto">
                  <a:xfrm>
                    <a:off x="3308" y="1920"/>
                    <a:ext cx="96" cy="96"/>
                  </a:xfrm>
                  <a:prstGeom prst="ellipse">
                    <a:avLst/>
                  </a:prstGeom>
                  <a:solidFill>
                    <a:srgbClr val="8C46E3"/>
                  </a:solidFill>
                  <a:ln w="9525">
                    <a:noFill/>
                    <a:round/>
                    <a:headEnd/>
                    <a:tailEnd/>
                  </a:ln>
                </p:spPr>
                <p:txBody>
                  <a:bodyPr wrap="none" anchor="ctr">
                    <a:prstTxWarp prst="textNoShape">
                      <a:avLst/>
                    </a:prstTxWarp>
                  </a:bodyPr>
                  <a:lstStyle/>
                  <a:p>
                    <a:endParaRPr lang="it-IT"/>
                  </a:p>
                </p:txBody>
              </p:sp>
              <p:sp>
                <p:nvSpPr>
                  <p:cNvPr id="16421" name="Oval 26"/>
                  <p:cNvSpPr>
                    <a:spLocks noChangeArrowheads="1"/>
                  </p:cNvSpPr>
                  <p:nvPr/>
                </p:nvSpPr>
                <p:spPr bwMode="auto">
                  <a:xfrm>
                    <a:off x="4220" y="2640"/>
                    <a:ext cx="96" cy="96"/>
                  </a:xfrm>
                  <a:prstGeom prst="ellipse">
                    <a:avLst/>
                  </a:prstGeom>
                  <a:solidFill>
                    <a:srgbClr val="E390A0"/>
                  </a:solidFill>
                  <a:ln w="9525">
                    <a:noFill/>
                    <a:round/>
                    <a:headEnd/>
                    <a:tailEnd/>
                  </a:ln>
                </p:spPr>
                <p:txBody>
                  <a:bodyPr wrap="none" anchor="ctr">
                    <a:prstTxWarp prst="textNoShape">
                      <a:avLst/>
                    </a:prstTxWarp>
                  </a:bodyPr>
                  <a:lstStyle/>
                  <a:p>
                    <a:endParaRPr lang="it-IT"/>
                  </a:p>
                </p:txBody>
              </p:sp>
              <p:sp>
                <p:nvSpPr>
                  <p:cNvPr id="16422" name="Oval 25"/>
                  <p:cNvSpPr>
                    <a:spLocks noChangeArrowheads="1"/>
                  </p:cNvSpPr>
                  <p:nvPr/>
                </p:nvSpPr>
                <p:spPr bwMode="auto">
                  <a:xfrm>
                    <a:off x="4704" y="1680"/>
                    <a:ext cx="96" cy="96"/>
                  </a:xfrm>
                  <a:prstGeom prst="ellipse">
                    <a:avLst/>
                  </a:prstGeom>
                  <a:solidFill>
                    <a:srgbClr val="D8E3B2"/>
                  </a:solidFill>
                  <a:ln w="9525">
                    <a:noFill/>
                    <a:round/>
                    <a:headEnd/>
                    <a:tailEnd/>
                  </a:ln>
                </p:spPr>
                <p:txBody>
                  <a:bodyPr wrap="none" anchor="ctr">
                    <a:prstTxWarp prst="textNoShape">
                      <a:avLst/>
                    </a:prstTxWarp>
                  </a:bodyPr>
                  <a:lstStyle/>
                  <a:p>
                    <a:endParaRPr lang="it-IT"/>
                  </a:p>
                </p:txBody>
              </p:sp>
              <p:sp>
                <p:nvSpPr>
                  <p:cNvPr id="16423" name="Oval 27"/>
                  <p:cNvSpPr>
                    <a:spLocks noChangeArrowheads="1"/>
                  </p:cNvSpPr>
                  <p:nvPr/>
                </p:nvSpPr>
                <p:spPr bwMode="auto">
                  <a:xfrm>
                    <a:off x="2780" y="1392"/>
                    <a:ext cx="96" cy="96"/>
                  </a:xfrm>
                  <a:prstGeom prst="ellipse">
                    <a:avLst/>
                  </a:prstGeom>
                  <a:solidFill>
                    <a:srgbClr val="B9E3BE"/>
                  </a:solidFill>
                  <a:ln w="9525">
                    <a:noFill/>
                    <a:round/>
                    <a:headEnd/>
                    <a:tailEnd/>
                  </a:ln>
                </p:spPr>
                <p:txBody>
                  <a:bodyPr wrap="none" anchor="ctr">
                    <a:prstTxWarp prst="textNoShape">
                      <a:avLst/>
                    </a:prstTxWarp>
                  </a:bodyPr>
                  <a:lstStyle/>
                  <a:p>
                    <a:endParaRPr lang="it-IT"/>
                  </a:p>
                </p:txBody>
              </p:sp>
              <p:sp>
                <p:nvSpPr>
                  <p:cNvPr id="16424" name="Oval 6"/>
                  <p:cNvSpPr>
                    <a:spLocks noChangeArrowheads="1"/>
                  </p:cNvSpPr>
                  <p:nvPr/>
                </p:nvSpPr>
                <p:spPr bwMode="auto">
                  <a:xfrm>
                    <a:off x="1676" y="1315"/>
                    <a:ext cx="96" cy="96"/>
                  </a:xfrm>
                  <a:prstGeom prst="ellipse">
                    <a:avLst/>
                  </a:prstGeom>
                  <a:solidFill>
                    <a:srgbClr val="E390A0"/>
                  </a:solidFill>
                  <a:ln w="9525">
                    <a:noFill/>
                    <a:round/>
                    <a:headEnd/>
                    <a:tailEnd/>
                  </a:ln>
                </p:spPr>
                <p:txBody>
                  <a:bodyPr wrap="none" anchor="ctr">
                    <a:prstTxWarp prst="textNoShape">
                      <a:avLst/>
                    </a:prstTxWarp>
                  </a:bodyPr>
                  <a:lstStyle/>
                  <a:p>
                    <a:endParaRPr lang="it-IT"/>
                  </a:p>
                </p:txBody>
              </p:sp>
              <p:sp>
                <p:nvSpPr>
                  <p:cNvPr id="16425" name="Oval 7"/>
                  <p:cNvSpPr>
                    <a:spLocks noChangeArrowheads="1"/>
                  </p:cNvSpPr>
                  <p:nvPr/>
                </p:nvSpPr>
                <p:spPr bwMode="auto">
                  <a:xfrm>
                    <a:off x="1056" y="1920"/>
                    <a:ext cx="96" cy="96"/>
                  </a:xfrm>
                  <a:prstGeom prst="ellipse">
                    <a:avLst/>
                  </a:prstGeom>
                  <a:solidFill>
                    <a:schemeClr val="hlink"/>
                  </a:solidFill>
                  <a:ln w="9525">
                    <a:noFill/>
                    <a:round/>
                    <a:headEnd/>
                    <a:tailEnd/>
                  </a:ln>
                </p:spPr>
                <p:txBody>
                  <a:bodyPr wrap="none" anchor="ctr">
                    <a:prstTxWarp prst="textNoShape">
                      <a:avLst/>
                    </a:prstTxWarp>
                  </a:bodyPr>
                  <a:lstStyle/>
                  <a:p>
                    <a:endParaRPr lang="it-IT"/>
                  </a:p>
                </p:txBody>
              </p:sp>
              <p:sp>
                <p:nvSpPr>
                  <p:cNvPr id="16426" name="Oval 12"/>
                  <p:cNvSpPr>
                    <a:spLocks noChangeArrowheads="1"/>
                  </p:cNvSpPr>
                  <p:nvPr/>
                </p:nvSpPr>
                <p:spPr bwMode="auto">
                  <a:xfrm>
                    <a:off x="2540" y="2112"/>
                    <a:ext cx="96" cy="96"/>
                  </a:xfrm>
                  <a:prstGeom prst="ellipse">
                    <a:avLst/>
                  </a:prstGeom>
                  <a:solidFill>
                    <a:srgbClr val="D762E3"/>
                  </a:solidFill>
                  <a:ln w="9525">
                    <a:noFill/>
                    <a:round/>
                    <a:headEnd/>
                    <a:tailEnd/>
                  </a:ln>
                </p:spPr>
                <p:txBody>
                  <a:bodyPr wrap="none" anchor="ctr">
                    <a:prstTxWarp prst="textNoShape">
                      <a:avLst/>
                    </a:prstTxWarp>
                  </a:bodyPr>
                  <a:lstStyle/>
                  <a:p>
                    <a:endParaRPr lang="it-IT"/>
                  </a:p>
                </p:txBody>
              </p:sp>
              <p:sp>
                <p:nvSpPr>
                  <p:cNvPr id="16427" name="Oval 10"/>
                  <p:cNvSpPr>
                    <a:spLocks noChangeArrowheads="1"/>
                  </p:cNvSpPr>
                  <p:nvPr/>
                </p:nvSpPr>
                <p:spPr bwMode="auto">
                  <a:xfrm>
                    <a:off x="2972" y="960"/>
                    <a:ext cx="96" cy="96"/>
                  </a:xfrm>
                  <a:prstGeom prst="ellipse">
                    <a:avLst/>
                  </a:prstGeom>
                  <a:solidFill>
                    <a:srgbClr val="FF1A05"/>
                  </a:solidFill>
                  <a:ln w="9525">
                    <a:noFill/>
                    <a:round/>
                    <a:headEnd/>
                    <a:tailEnd/>
                  </a:ln>
                </p:spPr>
                <p:txBody>
                  <a:bodyPr wrap="none" anchor="ctr">
                    <a:prstTxWarp prst="textNoShape">
                      <a:avLst/>
                    </a:prstTxWarp>
                  </a:bodyPr>
                  <a:lstStyle/>
                  <a:p>
                    <a:endParaRPr lang="it-IT"/>
                  </a:p>
                </p:txBody>
              </p:sp>
              <p:sp>
                <p:nvSpPr>
                  <p:cNvPr id="16428" name="Oval 51"/>
                  <p:cNvSpPr>
                    <a:spLocks noChangeArrowheads="1"/>
                  </p:cNvSpPr>
                  <p:nvPr/>
                </p:nvSpPr>
                <p:spPr bwMode="auto">
                  <a:xfrm>
                    <a:off x="4176" y="2112"/>
                    <a:ext cx="96" cy="96"/>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it-IT"/>
                  </a:p>
                </p:txBody>
              </p:sp>
              <p:sp>
                <p:nvSpPr>
                  <p:cNvPr id="16429" name="Oval 54"/>
                  <p:cNvSpPr>
                    <a:spLocks noChangeArrowheads="1"/>
                  </p:cNvSpPr>
                  <p:nvPr/>
                </p:nvSpPr>
                <p:spPr bwMode="auto">
                  <a:xfrm>
                    <a:off x="3744" y="2256"/>
                    <a:ext cx="96" cy="96"/>
                  </a:xfrm>
                  <a:prstGeom prst="ellipse">
                    <a:avLst/>
                  </a:prstGeom>
                  <a:solidFill>
                    <a:srgbClr val="F0E720"/>
                  </a:solidFill>
                  <a:ln w="9525">
                    <a:noFill/>
                    <a:round/>
                    <a:headEnd/>
                    <a:tailEnd/>
                  </a:ln>
                </p:spPr>
                <p:txBody>
                  <a:bodyPr wrap="none" anchor="ctr">
                    <a:prstTxWarp prst="textNoShape">
                      <a:avLst/>
                    </a:prstTxWarp>
                  </a:bodyPr>
                  <a:lstStyle/>
                  <a:p>
                    <a:endParaRPr lang="it-IT"/>
                  </a:p>
                </p:txBody>
              </p:sp>
              <p:sp>
                <p:nvSpPr>
                  <p:cNvPr id="16430" name="Oval 28"/>
                  <p:cNvSpPr>
                    <a:spLocks noChangeArrowheads="1"/>
                  </p:cNvSpPr>
                  <p:nvPr/>
                </p:nvSpPr>
                <p:spPr bwMode="auto">
                  <a:xfrm>
                    <a:off x="1340" y="912"/>
                    <a:ext cx="96" cy="96"/>
                  </a:xfrm>
                  <a:prstGeom prst="ellipse">
                    <a:avLst/>
                  </a:prstGeom>
                  <a:solidFill>
                    <a:srgbClr val="3929E3"/>
                  </a:solidFill>
                  <a:ln w="9525">
                    <a:noFill/>
                    <a:round/>
                    <a:headEnd/>
                    <a:tailEnd/>
                  </a:ln>
                </p:spPr>
                <p:txBody>
                  <a:bodyPr wrap="none" anchor="ctr">
                    <a:prstTxWarp prst="textNoShape">
                      <a:avLst/>
                    </a:prstTxWarp>
                  </a:bodyPr>
                  <a:lstStyle/>
                  <a:p>
                    <a:endParaRPr lang="it-IT"/>
                  </a:p>
                </p:txBody>
              </p:sp>
              <p:sp>
                <p:nvSpPr>
                  <p:cNvPr id="16431" name="Oval 75"/>
                  <p:cNvSpPr>
                    <a:spLocks noChangeArrowheads="1"/>
                  </p:cNvSpPr>
                  <p:nvPr/>
                </p:nvSpPr>
                <p:spPr bwMode="auto">
                  <a:xfrm>
                    <a:off x="2784" y="240"/>
                    <a:ext cx="96" cy="96"/>
                  </a:xfrm>
                  <a:prstGeom prst="ellipse">
                    <a:avLst/>
                  </a:prstGeom>
                  <a:solidFill>
                    <a:schemeClr val="tx1"/>
                  </a:solidFill>
                  <a:ln w="9525">
                    <a:noFill/>
                    <a:round/>
                    <a:headEnd/>
                    <a:tailEnd/>
                  </a:ln>
                </p:spPr>
                <p:txBody>
                  <a:bodyPr wrap="none" anchor="ctr">
                    <a:prstTxWarp prst="textNoShape">
                      <a:avLst/>
                    </a:prstTxWarp>
                  </a:bodyPr>
                  <a:lstStyle/>
                  <a:p>
                    <a:endParaRPr lang="it-IT"/>
                  </a:p>
                </p:txBody>
              </p:sp>
            </p:grpSp>
          </p:grpSp>
        </p:grpSp>
        <p:sp>
          <p:nvSpPr>
            <p:cNvPr id="16406" name="Line 85"/>
            <p:cNvSpPr>
              <a:spLocks noChangeShapeType="1"/>
            </p:cNvSpPr>
            <p:nvPr/>
          </p:nvSpPr>
          <p:spPr bwMode="auto">
            <a:xfrm flipH="1">
              <a:off x="1392" y="624"/>
              <a:ext cx="1104" cy="336"/>
            </a:xfrm>
            <a:prstGeom prst="line">
              <a:avLst/>
            </a:prstGeom>
            <a:noFill/>
            <a:ln w="12700">
              <a:solidFill>
                <a:schemeClr val="tx1"/>
              </a:solidFill>
              <a:prstDash val="dash"/>
              <a:round/>
              <a:headEnd/>
              <a:tailEnd/>
            </a:ln>
          </p:spPr>
          <p:txBody>
            <a:bodyPr wrap="none" anchor="ctr">
              <a:prstTxWarp prst="textNoShape">
                <a:avLst/>
              </a:prstTxWarp>
            </a:bodyPr>
            <a:lstStyle/>
            <a:p>
              <a:endParaRPr lang="it-IT"/>
            </a:p>
          </p:txBody>
        </p:sp>
        <p:sp>
          <p:nvSpPr>
            <p:cNvPr id="16407" name="Oval 86"/>
            <p:cNvSpPr>
              <a:spLocks noChangeArrowheads="1"/>
            </p:cNvSpPr>
            <p:nvPr/>
          </p:nvSpPr>
          <p:spPr bwMode="auto">
            <a:xfrm>
              <a:off x="2448" y="576"/>
              <a:ext cx="96" cy="96"/>
            </a:xfrm>
            <a:prstGeom prst="ellipse">
              <a:avLst/>
            </a:prstGeom>
            <a:solidFill>
              <a:srgbClr val="15B202"/>
            </a:solidFill>
            <a:ln w="9525">
              <a:noFill/>
              <a:round/>
              <a:headEnd/>
              <a:tailEnd/>
            </a:ln>
          </p:spPr>
          <p:txBody>
            <a:bodyPr wrap="none" anchor="ctr">
              <a:prstTxWarp prst="textNoShape">
                <a:avLst/>
              </a:prstTxWarp>
            </a:bodyPr>
            <a:lstStyle/>
            <a:p>
              <a:endParaRPr lang="it-IT"/>
            </a:p>
          </p:txBody>
        </p:sp>
      </p:grpSp>
      <p:sp>
        <p:nvSpPr>
          <p:cNvPr id="16403" name="Text Box 17"/>
          <p:cNvSpPr txBox="1">
            <a:spLocks noChangeArrowheads="1"/>
          </p:cNvSpPr>
          <p:nvPr/>
        </p:nvSpPr>
        <p:spPr bwMode="auto">
          <a:xfrm>
            <a:off x="6864350" y="3976688"/>
            <a:ext cx="1781175" cy="523875"/>
          </a:xfrm>
          <a:prstGeom prst="rect">
            <a:avLst/>
          </a:prstGeom>
          <a:noFill/>
          <a:ln w="9525">
            <a:noFill/>
            <a:miter lim="800000"/>
            <a:headEnd/>
            <a:tailEnd/>
          </a:ln>
        </p:spPr>
        <p:txBody>
          <a:bodyPr wrap="none">
            <a:prstTxWarp prst="textNoShape">
              <a:avLst/>
            </a:prstTxWarp>
            <a:spAutoFit/>
          </a:bodyPr>
          <a:lstStyle/>
          <a:p>
            <a:r>
              <a:rPr lang="it-IT" sz="2800"/>
              <a:t>Ambiguità</a:t>
            </a:r>
          </a:p>
        </p:txBody>
      </p:sp>
      <p:sp>
        <p:nvSpPr>
          <p:cNvPr id="16404" name="Text Box 17"/>
          <p:cNvSpPr txBox="1">
            <a:spLocks noChangeArrowheads="1"/>
          </p:cNvSpPr>
          <p:nvPr/>
        </p:nvSpPr>
        <p:spPr bwMode="auto">
          <a:xfrm>
            <a:off x="4495800" y="2266950"/>
            <a:ext cx="1781175" cy="400050"/>
          </a:xfrm>
          <a:prstGeom prst="rect">
            <a:avLst/>
          </a:prstGeom>
          <a:noFill/>
          <a:ln w="9525">
            <a:noFill/>
            <a:miter lim="800000"/>
            <a:headEnd/>
            <a:tailEnd/>
          </a:ln>
        </p:spPr>
        <p:txBody>
          <a:bodyPr>
            <a:prstTxWarp prst="textNoShape">
              <a:avLst/>
            </a:prstTxWarp>
            <a:spAutoFit/>
          </a:bodyPr>
          <a:lstStyle/>
          <a:p>
            <a:r>
              <a:rPr lang="it-IT" sz="2000"/>
              <a:t>Cura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483061" y="568960"/>
            <a:ext cx="8213900" cy="830997"/>
          </a:xfrm>
          <a:prstGeom prst="rect">
            <a:avLst/>
          </a:prstGeom>
          <a:noFill/>
        </p:spPr>
        <p:txBody>
          <a:bodyPr wrap="square" rtlCol="0">
            <a:spAutoFit/>
          </a:bodyPr>
          <a:lstStyle/>
          <a:p>
            <a:r>
              <a:rPr lang="it-IT" sz="2400" dirty="0" smtClean="0"/>
              <a:t>Nella grande trasformazione che stiamo vivendo cambia, in profondità, il senso che diamo al </a:t>
            </a:r>
            <a:r>
              <a:rPr lang="it-IT" sz="2400" b="1" dirty="0" smtClean="0"/>
              <a:t>termine</a:t>
            </a:r>
            <a:r>
              <a:rPr lang="it-IT" sz="2400" b="1" dirty="0" smtClean="0">
                <a:solidFill>
                  <a:srgbClr val="FF0000"/>
                </a:solidFill>
              </a:rPr>
              <a:t> PUBBLICO</a:t>
            </a:r>
            <a:r>
              <a:rPr lang="it-IT" sz="2400" dirty="0" smtClean="0"/>
              <a:t>.</a:t>
            </a:r>
          </a:p>
        </p:txBody>
      </p:sp>
      <p:sp>
        <p:nvSpPr>
          <p:cNvPr id="3" name="CasellaDiTesto 2"/>
          <p:cNvSpPr txBox="1"/>
          <p:nvPr/>
        </p:nvSpPr>
        <p:spPr>
          <a:xfrm>
            <a:off x="483061" y="1708447"/>
            <a:ext cx="8433366" cy="4893647"/>
          </a:xfrm>
          <a:prstGeom prst="rect">
            <a:avLst/>
          </a:prstGeom>
          <a:noFill/>
        </p:spPr>
        <p:txBody>
          <a:bodyPr wrap="square" rtlCol="0">
            <a:spAutoFit/>
          </a:bodyPr>
          <a:lstStyle/>
          <a:p>
            <a:r>
              <a:rPr lang="it-IT" sz="2400" dirty="0" smtClean="0"/>
              <a:t>Esistono e svolgono ancora un ruolo importante </a:t>
            </a:r>
            <a:r>
              <a:rPr lang="it-IT" sz="2400" b="1" dirty="0" smtClean="0"/>
              <a:t>le PIAZZE </a:t>
            </a:r>
            <a:r>
              <a:rPr lang="it-IT" sz="2400" dirty="0" smtClean="0"/>
              <a:t>delle città.</a:t>
            </a:r>
          </a:p>
          <a:p>
            <a:r>
              <a:rPr lang="it-IT" sz="2400" dirty="0" smtClean="0"/>
              <a:t>Un ruolo diverso da quello svolto nel Novecento.</a:t>
            </a:r>
          </a:p>
          <a:p>
            <a:endParaRPr lang="it-IT" sz="2400" dirty="0" smtClean="0"/>
          </a:p>
          <a:p>
            <a:r>
              <a:rPr lang="it-IT" sz="2400" dirty="0" smtClean="0"/>
              <a:t>Già nel 900 la TV, i giornali (prima l’opera lirica, i grandi magazzini) erano spazi pubblici.</a:t>
            </a:r>
          </a:p>
          <a:p>
            <a:endParaRPr lang="it-IT" sz="2400" dirty="0" smtClean="0"/>
          </a:p>
          <a:p>
            <a:r>
              <a:rPr lang="it-IT" sz="2400" dirty="0" smtClean="0"/>
              <a:t>Da diversi anni, a cavallo dei due secoli, alcuni programmi televisivi svolgono </a:t>
            </a:r>
            <a:r>
              <a:rPr lang="it-IT" sz="2400" b="1" dirty="0" smtClean="0"/>
              <a:t>il ruolo di nuove PIAZZE</a:t>
            </a:r>
            <a:r>
              <a:rPr lang="it-IT" sz="2400" dirty="0" smtClean="0"/>
              <a:t>.</a:t>
            </a:r>
          </a:p>
          <a:p>
            <a:endParaRPr lang="it-IT" sz="2400" dirty="0" smtClean="0"/>
          </a:p>
          <a:p>
            <a:r>
              <a:rPr lang="it-IT" sz="2400" dirty="0" smtClean="0"/>
              <a:t>In modo crescente il ruolo di altre Piazze viene svolto dai social media:   </a:t>
            </a:r>
          </a:p>
          <a:p>
            <a:r>
              <a:rPr lang="it-IT" sz="2400" b="1" dirty="0" smtClean="0"/>
              <a:t>           Social Network </a:t>
            </a:r>
            <a:r>
              <a:rPr lang="it-IT" sz="2400" dirty="0" smtClean="0"/>
              <a:t>(</a:t>
            </a:r>
            <a:r>
              <a:rPr lang="it-IT" sz="2400" dirty="0" err="1" smtClean="0"/>
              <a:t>Facebook</a:t>
            </a:r>
            <a:r>
              <a:rPr lang="it-IT" sz="2400" dirty="0" smtClean="0"/>
              <a:t>, </a:t>
            </a:r>
            <a:r>
              <a:rPr lang="it-IT" sz="2400" dirty="0" err="1" smtClean="0"/>
              <a:t>Twitter</a:t>
            </a:r>
            <a:r>
              <a:rPr lang="it-IT" sz="2400" dirty="0" smtClean="0"/>
              <a:t>, </a:t>
            </a:r>
            <a:r>
              <a:rPr lang="it-IT" sz="2400" dirty="0" err="1" smtClean="0"/>
              <a:t>WhatsApp</a:t>
            </a:r>
            <a:r>
              <a:rPr lang="it-IT" sz="2400" dirty="0" smtClean="0"/>
              <a:t>, </a:t>
            </a:r>
            <a:r>
              <a:rPr lang="it-IT" sz="2400" dirty="0" err="1" smtClean="0"/>
              <a:t>……</a:t>
            </a:r>
            <a:endParaRPr lang="it-IT" sz="2400" dirty="0" smtClean="0"/>
          </a:p>
        </p:txBody>
      </p:sp>
    </p:spTree>
    <p:extLst>
      <p:ext uri="{BB962C8B-B14F-4D97-AF65-F5344CB8AC3E}">
        <p14:creationId xmlns="" xmlns:p14="http://schemas.microsoft.com/office/powerpoint/2010/main" xmlns:mv="urn:schemas-microsoft-com:mac:vml" xmlns:mc="http://schemas.openxmlformats.org/markup-compatibility/2006" val="1081817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212725" y="74613"/>
            <a:ext cx="1685925" cy="519112"/>
          </a:xfrm>
          <a:prstGeom prst="rect">
            <a:avLst/>
          </a:prstGeom>
          <a:noFill/>
          <a:ln w="9525">
            <a:noFill/>
            <a:miter lim="800000"/>
            <a:headEnd/>
            <a:tailEnd/>
          </a:ln>
        </p:spPr>
        <p:txBody>
          <a:bodyPr wrap="none">
            <a:prstTxWarp prst="textNoShape">
              <a:avLst/>
            </a:prstTxWarp>
            <a:spAutoFit/>
          </a:bodyPr>
          <a:lstStyle/>
          <a:p>
            <a:r>
              <a:rPr lang="it-IT" sz="2800" b="1"/>
              <a:t>Pubblico</a:t>
            </a:r>
          </a:p>
        </p:txBody>
      </p:sp>
      <p:pic>
        <p:nvPicPr>
          <p:cNvPr id="211971" name="Picture 3" descr="amici"/>
          <p:cNvPicPr>
            <a:picLocks noChangeAspect="1" noChangeArrowheads="1"/>
          </p:cNvPicPr>
          <p:nvPr/>
        </p:nvPicPr>
        <p:blipFill>
          <a:blip r:embed="rId3"/>
          <a:srcRect/>
          <a:stretch>
            <a:fillRect/>
          </a:stretch>
        </p:blipFill>
        <p:spPr bwMode="auto">
          <a:xfrm>
            <a:off x="0" y="812800"/>
            <a:ext cx="3657600" cy="2400300"/>
          </a:xfrm>
          <a:prstGeom prst="rect">
            <a:avLst/>
          </a:prstGeom>
          <a:noFill/>
          <a:ln w="9525">
            <a:noFill/>
            <a:miter lim="800000"/>
            <a:headEnd/>
            <a:tailEnd/>
          </a:ln>
        </p:spPr>
      </p:pic>
      <p:pic>
        <p:nvPicPr>
          <p:cNvPr id="211972" name="Picture 4" descr="giudici_xfactor4(1)"/>
          <p:cNvPicPr>
            <a:picLocks noChangeAspect="1" noChangeArrowheads="1"/>
          </p:cNvPicPr>
          <p:nvPr/>
        </p:nvPicPr>
        <p:blipFill>
          <a:blip r:embed="rId4"/>
          <a:srcRect/>
          <a:stretch>
            <a:fillRect/>
          </a:stretch>
        </p:blipFill>
        <p:spPr bwMode="auto">
          <a:xfrm>
            <a:off x="0" y="3517900"/>
            <a:ext cx="3657600" cy="3340100"/>
          </a:xfrm>
          <a:prstGeom prst="rect">
            <a:avLst/>
          </a:prstGeom>
          <a:noFill/>
          <a:ln w="9525">
            <a:noFill/>
            <a:miter lim="800000"/>
            <a:headEnd/>
            <a:tailEnd/>
          </a:ln>
        </p:spPr>
      </p:pic>
      <p:pic>
        <p:nvPicPr>
          <p:cNvPr id="211973" name="Picture 5" descr="Maionchi-e-Platinette"/>
          <p:cNvPicPr>
            <a:picLocks noChangeAspect="1" noChangeArrowheads="1"/>
          </p:cNvPicPr>
          <p:nvPr/>
        </p:nvPicPr>
        <p:blipFill>
          <a:blip r:embed="rId5"/>
          <a:srcRect/>
          <a:stretch>
            <a:fillRect/>
          </a:stretch>
        </p:blipFill>
        <p:spPr bwMode="auto">
          <a:xfrm>
            <a:off x="3795713" y="762000"/>
            <a:ext cx="4052887" cy="2438400"/>
          </a:xfrm>
          <a:prstGeom prst="rect">
            <a:avLst/>
          </a:prstGeom>
          <a:noFill/>
          <a:ln w="9525">
            <a:noFill/>
            <a:miter lim="800000"/>
            <a:headEnd/>
            <a:tailEnd/>
          </a:ln>
        </p:spPr>
      </p:pic>
      <p:pic>
        <p:nvPicPr>
          <p:cNvPr id="211974" name="Picture 6" descr="Paolo-Rossi-Ballando-con-le-stelle-7-prima-puntata"/>
          <p:cNvPicPr>
            <a:picLocks noChangeAspect="1" noChangeArrowheads="1"/>
          </p:cNvPicPr>
          <p:nvPr/>
        </p:nvPicPr>
        <p:blipFill>
          <a:blip r:embed="rId6"/>
          <a:srcRect/>
          <a:stretch>
            <a:fillRect/>
          </a:stretch>
        </p:blipFill>
        <p:spPr bwMode="auto">
          <a:xfrm>
            <a:off x="3810000" y="3505200"/>
            <a:ext cx="4038600" cy="2690813"/>
          </a:xfrm>
          <a:prstGeom prst="rect">
            <a:avLst/>
          </a:prstGeom>
          <a:noFill/>
          <a:ln w="9525">
            <a:noFill/>
            <a:miter lim="800000"/>
            <a:headEnd/>
            <a:tailEnd/>
          </a:ln>
        </p:spPr>
      </p:pic>
      <p:sp>
        <p:nvSpPr>
          <p:cNvPr id="33799" name="Rectangle 7"/>
          <p:cNvSpPr>
            <a:spLocks noChangeArrowheads="1"/>
          </p:cNvSpPr>
          <p:nvPr/>
        </p:nvSpPr>
        <p:spPr bwMode="auto">
          <a:xfrm>
            <a:off x="0" y="6172200"/>
            <a:ext cx="9144000" cy="685800"/>
          </a:xfrm>
          <a:prstGeom prst="rect">
            <a:avLst/>
          </a:prstGeom>
          <a:solidFill>
            <a:schemeClr val="bg1"/>
          </a:solidFill>
          <a:ln w="9525">
            <a:noFill/>
            <a:miter lim="800000"/>
            <a:headEnd/>
            <a:tailEnd/>
          </a:ln>
        </p:spPr>
        <p:txBody>
          <a:bodyPr wrap="none" anchor="ctr">
            <a:prstTxWarp prst="textNoShape">
              <a:avLst/>
            </a:prstTxWarp>
          </a:bodyPr>
          <a:lstStyle/>
          <a:p>
            <a:endParaRPr lang="it-IT"/>
          </a:p>
        </p:txBody>
      </p:sp>
      <p:sp>
        <p:nvSpPr>
          <p:cNvPr id="211976" name="Text Box 8"/>
          <p:cNvSpPr txBox="1">
            <a:spLocks noChangeArrowheads="1"/>
          </p:cNvSpPr>
          <p:nvPr/>
        </p:nvSpPr>
        <p:spPr bwMode="auto">
          <a:xfrm>
            <a:off x="76200" y="3124200"/>
            <a:ext cx="928688" cy="457200"/>
          </a:xfrm>
          <a:prstGeom prst="rect">
            <a:avLst/>
          </a:prstGeom>
          <a:noFill/>
          <a:ln w="9525">
            <a:noFill/>
            <a:miter lim="800000"/>
            <a:headEnd/>
            <a:tailEnd/>
          </a:ln>
        </p:spPr>
        <p:txBody>
          <a:bodyPr wrap="none">
            <a:prstTxWarp prst="textNoShape">
              <a:avLst/>
            </a:prstTxWarp>
            <a:spAutoFit/>
          </a:bodyPr>
          <a:lstStyle/>
          <a:p>
            <a:r>
              <a:rPr lang="it-IT"/>
              <a:t>Amici</a:t>
            </a:r>
          </a:p>
        </p:txBody>
      </p:sp>
      <p:sp>
        <p:nvSpPr>
          <p:cNvPr id="211977" name="Text Box 9"/>
          <p:cNvSpPr txBox="1">
            <a:spLocks noChangeArrowheads="1"/>
          </p:cNvSpPr>
          <p:nvPr/>
        </p:nvSpPr>
        <p:spPr bwMode="auto">
          <a:xfrm>
            <a:off x="76200" y="6172200"/>
            <a:ext cx="1336675" cy="457200"/>
          </a:xfrm>
          <a:prstGeom prst="rect">
            <a:avLst/>
          </a:prstGeom>
          <a:noFill/>
          <a:ln w="9525">
            <a:noFill/>
            <a:miter lim="800000"/>
            <a:headEnd/>
            <a:tailEnd/>
          </a:ln>
        </p:spPr>
        <p:txBody>
          <a:bodyPr wrap="none">
            <a:prstTxWarp prst="textNoShape">
              <a:avLst/>
            </a:prstTxWarp>
            <a:spAutoFit/>
          </a:bodyPr>
          <a:lstStyle/>
          <a:p>
            <a:r>
              <a:rPr lang="it-IT"/>
              <a:t>X Factor</a:t>
            </a:r>
          </a:p>
        </p:txBody>
      </p:sp>
      <p:sp>
        <p:nvSpPr>
          <p:cNvPr id="211978" name="Text Box 10"/>
          <p:cNvSpPr txBox="1">
            <a:spLocks noChangeArrowheads="1"/>
          </p:cNvSpPr>
          <p:nvPr/>
        </p:nvSpPr>
        <p:spPr bwMode="auto">
          <a:xfrm>
            <a:off x="3768725" y="6172200"/>
            <a:ext cx="2494455" cy="369332"/>
          </a:xfrm>
          <a:prstGeom prst="rect">
            <a:avLst/>
          </a:prstGeom>
          <a:noFill/>
          <a:ln w="9525">
            <a:noFill/>
            <a:miter lim="800000"/>
            <a:headEnd/>
            <a:tailEnd/>
          </a:ln>
        </p:spPr>
        <p:txBody>
          <a:bodyPr wrap="none">
            <a:prstTxWarp prst="textNoShape">
              <a:avLst/>
            </a:prstTxWarp>
            <a:spAutoFit/>
          </a:bodyPr>
          <a:lstStyle/>
          <a:p>
            <a:r>
              <a:rPr lang="it-IT" dirty="0"/>
              <a:t>Ballando</a:t>
            </a:r>
            <a:r>
              <a:rPr lang="it-IT" dirty="0" smtClean="0"/>
              <a:t> sotto </a:t>
            </a:r>
            <a:r>
              <a:rPr lang="it-IT" dirty="0"/>
              <a:t>le stelle</a:t>
            </a:r>
          </a:p>
        </p:txBody>
      </p:sp>
      <p:sp>
        <p:nvSpPr>
          <p:cNvPr id="33803" name="Rectangle 11"/>
          <p:cNvSpPr>
            <a:spLocks noChangeArrowheads="1"/>
          </p:cNvSpPr>
          <p:nvPr/>
        </p:nvSpPr>
        <p:spPr bwMode="auto">
          <a:xfrm>
            <a:off x="0" y="533400"/>
            <a:ext cx="9144000" cy="304800"/>
          </a:xfrm>
          <a:prstGeom prst="rect">
            <a:avLst/>
          </a:prstGeom>
          <a:solidFill>
            <a:schemeClr val="bg1"/>
          </a:solidFill>
          <a:ln w="9525">
            <a:noFill/>
            <a:miter lim="800000"/>
            <a:headEnd/>
            <a:tailEnd/>
          </a:ln>
        </p:spPr>
        <p:txBody>
          <a:bodyPr wrap="none" anchor="ctr">
            <a:prstTxWarp prst="textNoShape">
              <a:avLst/>
            </a:prstTxWarp>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971"/>
                                        </p:tgtEl>
                                        <p:attrNameLst>
                                          <p:attrName>style.visibility</p:attrName>
                                        </p:attrNameLst>
                                      </p:cBhvr>
                                      <p:to>
                                        <p:strVal val="visible"/>
                                      </p:to>
                                    </p:set>
                                    <p:animEffect transition="in" filter="fade">
                                      <p:cBhvr>
                                        <p:cTn id="7" dur="2000"/>
                                        <p:tgtEl>
                                          <p:spTgt spid="2119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973"/>
                                        </p:tgtEl>
                                        <p:attrNameLst>
                                          <p:attrName>style.visibility</p:attrName>
                                        </p:attrNameLst>
                                      </p:cBhvr>
                                      <p:to>
                                        <p:strVal val="visible"/>
                                      </p:to>
                                    </p:set>
                                    <p:animEffect transition="in" filter="fade">
                                      <p:cBhvr>
                                        <p:cTn id="12" dur="2000"/>
                                        <p:tgtEl>
                                          <p:spTgt spid="2119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1976"/>
                                        </p:tgtEl>
                                        <p:attrNameLst>
                                          <p:attrName>style.visibility</p:attrName>
                                        </p:attrNameLst>
                                      </p:cBhvr>
                                      <p:to>
                                        <p:strVal val="visible"/>
                                      </p:to>
                                    </p:set>
                                    <p:animEffect transition="in" filter="fade">
                                      <p:cBhvr>
                                        <p:cTn id="17" dur="2000"/>
                                        <p:tgtEl>
                                          <p:spTgt spid="2119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1972"/>
                                        </p:tgtEl>
                                        <p:attrNameLst>
                                          <p:attrName>style.visibility</p:attrName>
                                        </p:attrNameLst>
                                      </p:cBhvr>
                                      <p:to>
                                        <p:strVal val="visible"/>
                                      </p:to>
                                    </p:set>
                                    <p:animEffect transition="in" filter="fade">
                                      <p:cBhvr>
                                        <p:cTn id="22" dur="2000"/>
                                        <p:tgtEl>
                                          <p:spTgt spid="2119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1977"/>
                                        </p:tgtEl>
                                        <p:attrNameLst>
                                          <p:attrName>style.visibility</p:attrName>
                                        </p:attrNameLst>
                                      </p:cBhvr>
                                      <p:to>
                                        <p:strVal val="visible"/>
                                      </p:to>
                                    </p:set>
                                    <p:animEffect transition="in" filter="fade">
                                      <p:cBhvr>
                                        <p:cTn id="27" dur="2000"/>
                                        <p:tgtEl>
                                          <p:spTgt spid="2119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1974"/>
                                        </p:tgtEl>
                                        <p:attrNameLst>
                                          <p:attrName>style.visibility</p:attrName>
                                        </p:attrNameLst>
                                      </p:cBhvr>
                                      <p:to>
                                        <p:strVal val="visible"/>
                                      </p:to>
                                    </p:set>
                                    <p:animEffect transition="in" filter="fade">
                                      <p:cBhvr>
                                        <p:cTn id="32" dur="2000"/>
                                        <p:tgtEl>
                                          <p:spTgt spid="2119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1978"/>
                                        </p:tgtEl>
                                        <p:attrNameLst>
                                          <p:attrName>style.visibility</p:attrName>
                                        </p:attrNameLst>
                                      </p:cBhvr>
                                      <p:to>
                                        <p:strVal val="visible"/>
                                      </p:to>
                                    </p:set>
                                    <p:animEffect transition="in" filter="fade">
                                      <p:cBhvr>
                                        <p:cTn id="37" dur="2000"/>
                                        <p:tgtEl>
                                          <p:spTgt spid="211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6" grpId="0"/>
      <p:bldP spid="211977" grpId="0"/>
      <p:bldP spid="21197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asellaDiTesto 2"/>
          <p:cNvSpPr txBox="1"/>
          <p:nvPr/>
        </p:nvSpPr>
        <p:spPr>
          <a:xfrm>
            <a:off x="355601" y="546100"/>
            <a:ext cx="8057922" cy="954107"/>
          </a:xfrm>
          <a:prstGeom prst="rect">
            <a:avLst/>
          </a:prstGeom>
          <a:noFill/>
        </p:spPr>
        <p:txBody>
          <a:bodyPr wrap="square" rtlCol="0">
            <a:spAutoFit/>
          </a:bodyPr>
          <a:lstStyle/>
          <a:p>
            <a:r>
              <a:rPr lang="it-IT" sz="2800" dirty="0" smtClean="0"/>
              <a:t>Quello sui “</a:t>
            </a:r>
            <a:r>
              <a:rPr lang="it-IT" sz="2800" b="1" dirty="0" smtClean="0"/>
              <a:t>Beni Comuni</a:t>
            </a:r>
            <a:r>
              <a:rPr lang="it-IT" sz="2800" dirty="0" smtClean="0"/>
              <a:t>” è un tema che ha avuto recentemente un certo successo.</a:t>
            </a:r>
            <a:endParaRPr lang="it-IT" sz="2800" dirty="0"/>
          </a:p>
        </p:txBody>
      </p:sp>
      <p:sp>
        <p:nvSpPr>
          <p:cNvPr id="4" name="CasellaDiTesto 3"/>
          <p:cNvSpPr txBox="1"/>
          <p:nvPr/>
        </p:nvSpPr>
        <p:spPr>
          <a:xfrm>
            <a:off x="431800" y="1725831"/>
            <a:ext cx="8190075" cy="1815882"/>
          </a:xfrm>
          <a:prstGeom prst="rect">
            <a:avLst/>
          </a:prstGeom>
          <a:noFill/>
        </p:spPr>
        <p:txBody>
          <a:bodyPr wrap="square" rtlCol="0">
            <a:spAutoFit/>
          </a:bodyPr>
          <a:lstStyle/>
          <a:p>
            <a:r>
              <a:rPr lang="it-IT" sz="2800" dirty="0"/>
              <a:t>L’espressione “beni comuni”, e il corrispettivo inglese </a:t>
            </a:r>
            <a:r>
              <a:rPr lang="it-IT" sz="2800" b="1" i="1" dirty="0" err="1"/>
              <a:t>commons</a:t>
            </a:r>
            <a:r>
              <a:rPr lang="it-IT" sz="2800" dirty="0"/>
              <a:t>, sono ormai </a:t>
            </a:r>
            <a:r>
              <a:rPr lang="it-IT" sz="2800" dirty="0" smtClean="0"/>
              <a:t>onnipresenti, si trovano diversi libri recenti, , anche in italiano, che hanno avuto un certo successo</a:t>
            </a:r>
            <a:endParaRPr lang="it-IT" sz="2800" dirty="0"/>
          </a:p>
        </p:txBody>
      </p:sp>
      <p:sp>
        <p:nvSpPr>
          <p:cNvPr id="5" name="Rettangolo 4"/>
          <p:cNvSpPr/>
          <p:nvPr/>
        </p:nvSpPr>
        <p:spPr>
          <a:xfrm>
            <a:off x="457201" y="5396012"/>
            <a:ext cx="8470900" cy="400110"/>
          </a:xfrm>
          <a:prstGeom prst="rect">
            <a:avLst/>
          </a:prstGeom>
        </p:spPr>
        <p:txBody>
          <a:bodyPr wrap="square">
            <a:spAutoFit/>
          </a:bodyPr>
          <a:lstStyle/>
          <a:p>
            <a:r>
              <a:rPr lang="it-IT" sz="2000" b="1" dirty="0"/>
              <a:t>Mattei, U. </a:t>
            </a:r>
            <a:r>
              <a:rPr lang="it-IT" sz="2000" dirty="0"/>
              <a:t>(2011), </a:t>
            </a:r>
            <a:r>
              <a:rPr lang="it-IT" sz="2000" i="1" dirty="0"/>
              <a:t>Beni comuni. Un manifesto</a:t>
            </a:r>
            <a:r>
              <a:rPr lang="it-IT" sz="2000" dirty="0"/>
              <a:t>, Laterza, Roma-Bari.</a:t>
            </a:r>
          </a:p>
        </p:txBody>
      </p:sp>
      <p:sp>
        <p:nvSpPr>
          <p:cNvPr id="6" name="Rettangolo 5"/>
          <p:cNvSpPr/>
          <p:nvPr/>
        </p:nvSpPr>
        <p:spPr>
          <a:xfrm>
            <a:off x="431800" y="4688126"/>
            <a:ext cx="8265513" cy="707886"/>
          </a:xfrm>
          <a:prstGeom prst="rect">
            <a:avLst/>
          </a:prstGeom>
        </p:spPr>
        <p:txBody>
          <a:bodyPr wrap="square">
            <a:spAutoFit/>
          </a:bodyPr>
          <a:lstStyle/>
          <a:p>
            <a:r>
              <a:rPr lang="en-US" sz="2000" b="1" dirty="0" err="1"/>
              <a:t>Ostrom</a:t>
            </a:r>
            <a:r>
              <a:rPr lang="en-US" sz="2000" b="1" dirty="0"/>
              <a:t>, E. </a:t>
            </a:r>
            <a:r>
              <a:rPr lang="en-US" sz="2000" dirty="0"/>
              <a:t>(1990), </a:t>
            </a:r>
            <a:r>
              <a:rPr lang="en-US" sz="2000" i="1" dirty="0"/>
              <a:t>Governing the Commons</a:t>
            </a:r>
            <a:r>
              <a:rPr lang="en-US" sz="2000" dirty="0"/>
              <a:t>, Cambridge University Press, New York</a:t>
            </a:r>
            <a:r>
              <a:rPr lang="en-US" sz="2000" dirty="0" smtClean="0"/>
              <a:t>., </a:t>
            </a:r>
            <a:r>
              <a:rPr lang="it-IT" sz="2000" i="1" dirty="0" smtClean="0"/>
              <a:t>Governare i beni collettivi</a:t>
            </a:r>
            <a:r>
              <a:rPr lang="it-IT" sz="2000" dirty="0" smtClean="0"/>
              <a:t>, Marsilio, Venezia, 2006.</a:t>
            </a:r>
          </a:p>
        </p:txBody>
      </p:sp>
      <p:sp>
        <p:nvSpPr>
          <p:cNvPr id="7" name="Rettangolo 6"/>
          <p:cNvSpPr/>
          <p:nvPr/>
        </p:nvSpPr>
        <p:spPr>
          <a:xfrm>
            <a:off x="431799" y="5796122"/>
            <a:ext cx="7561013" cy="400110"/>
          </a:xfrm>
          <a:prstGeom prst="rect">
            <a:avLst/>
          </a:prstGeom>
        </p:spPr>
        <p:txBody>
          <a:bodyPr wrap="square">
            <a:spAutoFit/>
          </a:bodyPr>
          <a:lstStyle/>
          <a:p>
            <a:r>
              <a:rPr lang="it-IT" sz="2000" b="1" dirty="0"/>
              <a:t>Vitale, E. </a:t>
            </a:r>
            <a:r>
              <a:rPr lang="it-IT" sz="2000" dirty="0"/>
              <a:t>(2013), </a:t>
            </a:r>
            <a:r>
              <a:rPr lang="it-IT" sz="2000" i="1" dirty="0"/>
              <a:t>Contro i beni comuni</a:t>
            </a:r>
            <a:r>
              <a:rPr lang="it-IT" sz="2000" dirty="0"/>
              <a:t>, Laterza, Roma-Bari.</a:t>
            </a:r>
          </a:p>
        </p:txBody>
      </p:sp>
    </p:spTree>
    <p:extLst>
      <p:ext uri="{BB962C8B-B14F-4D97-AF65-F5344CB8AC3E}">
        <p14:creationId xmlns="" xmlns:p14="http://schemas.microsoft.com/office/powerpoint/2010/main" xmlns:mv="urn:schemas-microsoft-com:mac:vml" xmlns:mc="http://schemas.openxmlformats.org/markup-compatibility/2006" val="890301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magine 8" descr="Presa diretta.jpeg"/>
          <p:cNvPicPr>
            <a:picLocks noChangeAspect="1"/>
          </p:cNvPicPr>
          <p:nvPr/>
        </p:nvPicPr>
        <p:blipFill>
          <a:blip r:embed="rId2"/>
          <a:srcRect/>
          <a:stretch>
            <a:fillRect/>
          </a:stretch>
        </p:blipFill>
        <p:spPr bwMode="auto">
          <a:xfrm>
            <a:off x="5334000" y="2362200"/>
            <a:ext cx="3810000" cy="2133600"/>
          </a:xfrm>
          <a:prstGeom prst="rect">
            <a:avLst/>
          </a:prstGeom>
          <a:noFill/>
          <a:ln w="9525">
            <a:noFill/>
            <a:miter lim="800000"/>
            <a:headEnd/>
            <a:tailEnd/>
          </a:ln>
        </p:spPr>
      </p:pic>
      <p:pic>
        <p:nvPicPr>
          <p:cNvPr id="25602" name="Immagine 5" descr="MilenaGabanelli.jpg"/>
          <p:cNvPicPr>
            <a:picLocks noChangeAspect="1"/>
          </p:cNvPicPr>
          <p:nvPr/>
        </p:nvPicPr>
        <p:blipFill>
          <a:blip r:embed="rId3"/>
          <a:srcRect/>
          <a:stretch>
            <a:fillRect/>
          </a:stretch>
        </p:blipFill>
        <p:spPr bwMode="auto">
          <a:xfrm>
            <a:off x="6037263" y="0"/>
            <a:ext cx="3106737" cy="2362200"/>
          </a:xfrm>
          <a:prstGeom prst="rect">
            <a:avLst/>
          </a:prstGeom>
          <a:noFill/>
          <a:ln w="9525">
            <a:noFill/>
            <a:miter lim="800000"/>
            <a:headEnd/>
            <a:tailEnd/>
          </a:ln>
        </p:spPr>
      </p:pic>
      <p:pic>
        <p:nvPicPr>
          <p:cNvPr id="25603" name="Immagine 6" descr="QUarto grado.jpeg"/>
          <p:cNvPicPr>
            <a:picLocks noChangeAspect="1"/>
          </p:cNvPicPr>
          <p:nvPr/>
        </p:nvPicPr>
        <p:blipFill>
          <a:blip r:embed="rId4"/>
          <a:srcRect/>
          <a:stretch>
            <a:fillRect/>
          </a:stretch>
        </p:blipFill>
        <p:spPr bwMode="auto">
          <a:xfrm>
            <a:off x="4587875" y="4200525"/>
            <a:ext cx="4556125" cy="2657475"/>
          </a:xfrm>
          <a:prstGeom prst="rect">
            <a:avLst/>
          </a:prstGeom>
          <a:noFill/>
          <a:ln w="9525">
            <a:noFill/>
            <a:miter lim="800000"/>
            <a:headEnd/>
            <a:tailEnd/>
          </a:ln>
        </p:spPr>
      </p:pic>
      <p:pic>
        <p:nvPicPr>
          <p:cNvPr id="25604" name="Immagine 7" descr="Sciarrelli.jpeg"/>
          <p:cNvPicPr>
            <a:picLocks noChangeAspect="1"/>
          </p:cNvPicPr>
          <p:nvPr/>
        </p:nvPicPr>
        <p:blipFill>
          <a:blip r:embed="rId5"/>
          <a:srcRect/>
          <a:stretch>
            <a:fillRect/>
          </a:stretch>
        </p:blipFill>
        <p:spPr bwMode="auto">
          <a:xfrm>
            <a:off x="-1588" y="4200525"/>
            <a:ext cx="4589463" cy="2660650"/>
          </a:xfrm>
          <a:prstGeom prst="rect">
            <a:avLst/>
          </a:prstGeom>
          <a:noFill/>
          <a:ln w="9525">
            <a:noFill/>
            <a:miter lim="800000"/>
            <a:headEnd/>
            <a:tailEnd/>
          </a:ln>
        </p:spPr>
      </p:pic>
      <p:pic>
        <p:nvPicPr>
          <p:cNvPr id="25605" name="Immagine 4" descr="Ballarò.jpeg"/>
          <p:cNvPicPr>
            <a:picLocks noChangeAspect="1"/>
          </p:cNvPicPr>
          <p:nvPr/>
        </p:nvPicPr>
        <p:blipFill>
          <a:blip r:embed="rId6"/>
          <a:srcRect/>
          <a:stretch>
            <a:fillRect/>
          </a:stretch>
        </p:blipFill>
        <p:spPr bwMode="auto">
          <a:xfrm>
            <a:off x="0" y="0"/>
            <a:ext cx="3154363" cy="2362200"/>
          </a:xfrm>
          <a:prstGeom prst="rect">
            <a:avLst/>
          </a:prstGeom>
          <a:noFill/>
          <a:ln w="9525">
            <a:noFill/>
            <a:miter lim="800000"/>
            <a:headEnd/>
            <a:tailEnd/>
          </a:ln>
        </p:spPr>
      </p:pic>
      <p:pic>
        <p:nvPicPr>
          <p:cNvPr id="25606" name="Immagine 9" descr="Unknown.jpeg"/>
          <p:cNvPicPr>
            <a:picLocks noChangeAspect="1"/>
          </p:cNvPicPr>
          <p:nvPr/>
        </p:nvPicPr>
        <p:blipFill>
          <a:blip r:embed="rId7"/>
          <a:srcRect/>
          <a:stretch>
            <a:fillRect/>
          </a:stretch>
        </p:blipFill>
        <p:spPr bwMode="auto">
          <a:xfrm>
            <a:off x="3143250" y="0"/>
            <a:ext cx="2884488" cy="2362200"/>
          </a:xfrm>
          <a:prstGeom prst="rect">
            <a:avLst/>
          </a:prstGeom>
          <a:noFill/>
          <a:ln w="9525">
            <a:noFill/>
            <a:miter lim="800000"/>
            <a:headEnd/>
            <a:tailEnd/>
          </a:ln>
        </p:spPr>
      </p:pic>
      <p:sp>
        <p:nvSpPr>
          <p:cNvPr id="25607" name="CasellaDiTesto 10"/>
          <p:cNvSpPr txBox="1">
            <a:spLocks noChangeArrowheads="1"/>
          </p:cNvSpPr>
          <p:nvPr/>
        </p:nvSpPr>
        <p:spPr bwMode="auto">
          <a:xfrm>
            <a:off x="152400" y="2438400"/>
            <a:ext cx="5181600" cy="1616075"/>
          </a:xfrm>
          <a:prstGeom prst="rect">
            <a:avLst/>
          </a:prstGeom>
          <a:noFill/>
          <a:ln w="9525">
            <a:noFill/>
            <a:miter lim="800000"/>
            <a:headEnd/>
            <a:tailEnd/>
          </a:ln>
        </p:spPr>
        <p:txBody>
          <a:bodyPr>
            <a:prstTxWarp prst="textNoShape">
              <a:avLst/>
            </a:prstTxWarp>
            <a:spAutoFit/>
          </a:bodyPr>
          <a:lstStyle/>
          <a:p>
            <a:pPr eaLnBrk="0" hangingPunct="0"/>
            <a:r>
              <a:rPr lang="it-IT" sz="2000"/>
              <a:t>Grande ruolo delle trasmissioni TV,</a:t>
            </a:r>
          </a:p>
          <a:p>
            <a:pPr eaLnBrk="0" hangingPunct="0"/>
            <a:r>
              <a:rPr lang="it-IT" sz="2000"/>
              <a:t>di informazione, commento e impegno sociale:</a:t>
            </a:r>
          </a:p>
          <a:p>
            <a:pPr eaLnBrk="0" hangingPunct="0"/>
            <a:r>
              <a:rPr lang="it-IT" sz="2000"/>
              <a:t>alimento del populismo e giustizialismo,</a:t>
            </a:r>
          </a:p>
          <a:p>
            <a:pPr eaLnBrk="0" hangingPunct="0"/>
            <a:r>
              <a:rPr lang="it-IT" sz="2000"/>
              <a:t>molta approssimazione, molto conformismo</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304800" y="304800"/>
            <a:ext cx="7772400" cy="381000"/>
          </a:xfrm>
        </p:spPr>
        <p:txBody>
          <a:bodyPr>
            <a:normAutofit fontScale="90000"/>
          </a:bodyPr>
          <a:lstStyle/>
          <a:p>
            <a:pPr algn="l" eaLnBrk="1" hangingPunct="1"/>
            <a:r>
              <a:rPr lang="it-IT" sz="3200" b="1"/>
              <a:t>Gli elementi comuni di questi prodotti</a:t>
            </a:r>
          </a:p>
        </p:txBody>
      </p:sp>
      <p:sp>
        <p:nvSpPr>
          <p:cNvPr id="221187" name="Rectangle 3"/>
          <p:cNvSpPr>
            <a:spLocks noGrp="1" noChangeArrowheads="1"/>
          </p:cNvSpPr>
          <p:nvPr>
            <p:ph type="subTitle" idx="1"/>
          </p:nvPr>
        </p:nvSpPr>
        <p:spPr>
          <a:xfrm>
            <a:off x="76200" y="914400"/>
            <a:ext cx="9067800" cy="1295400"/>
          </a:xfrm>
        </p:spPr>
        <p:txBody>
          <a:bodyPr/>
          <a:lstStyle/>
          <a:p>
            <a:pPr algn="l" eaLnBrk="1" hangingPunct="1"/>
            <a:r>
              <a:rPr lang="it-IT" sz="2400" dirty="0">
                <a:solidFill>
                  <a:schemeClr val="tx1"/>
                </a:solidFill>
              </a:rPr>
              <a:t>1. Cercare </a:t>
            </a:r>
            <a:r>
              <a:rPr lang="it-IT" sz="2400" b="1" dirty="0">
                <a:solidFill>
                  <a:schemeClr val="tx1"/>
                </a:solidFill>
              </a:rPr>
              <a:t>successo</a:t>
            </a:r>
            <a:r>
              <a:rPr lang="it-IT" sz="2400" dirty="0">
                <a:solidFill>
                  <a:schemeClr val="tx1"/>
                </a:solidFill>
              </a:rPr>
              <a:t> e popolarità </a:t>
            </a:r>
            <a:r>
              <a:rPr lang="it-IT" sz="2400" b="1" dirty="0">
                <a:solidFill>
                  <a:schemeClr val="tx1"/>
                </a:solidFill>
              </a:rPr>
              <a:t>mettendosi in mostra</a:t>
            </a:r>
            <a:r>
              <a:rPr lang="it-IT" sz="2400" dirty="0">
                <a:solidFill>
                  <a:schemeClr val="tx1"/>
                </a:solidFill>
              </a:rPr>
              <a:t> con una qualche </a:t>
            </a:r>
            <a:r>
              <a:rPr lang="it-IT" sz="2400" b="1" dirty="0">
                <a:solidFill>
                  <a:schemeClr val="tx1"/>
                </a:solidFill>
              </a:rPr>
              <a:t>prestazione</a:t>
            </a:r>
            <a:r>
              <a:rPr lang="it-IT" sz="2400" dirty="0">
                <a:solidFill>
                  <a:schemeClr val="tx1"/>
                </a:solidFill>
              </a:rPr>
              <a:t> ma anche con elementi curiosi della propria personalità </a:t>
            </a:r>
            <a:r>
              <a:rPr lang="it-IT" sz="1800" dirty="0">
                <a:solidFill>
                  <a:schemeClr val="tx1"/>
                </a:solidFill>
              </a:rPr>
              <a:t>(il narcisismo come </a:t>
            </a:r>
            <a:r>
              <a:rPr lang="it-IT" sz="1800" dirty="0" smtClean="0">
                <a:solidFill>
                  <a:schemeClr val="tx1"/>
                </a:solidFill>
              </a:rPr>
              <a:t>spettacolo, </a:t>
            </a:r>
            <a:r>
              <a:rPr lang="it-IT" sz="1800" dirty="0">
                <a:solidFill>
                  <a:schemeClr val="tx1"/>
                </a:solidFill>
              </a:rPr>
              <a:t>lo spettacolo del narcisismo)</a:t>
            </a:r>
            <a:r>
              <a:rPr lang="it-IT" sz="2400" dirty="0">
                <a:solidFill>
                  <a:schemeClr val="tx1"/>
                </a:solidFill>
              </a:rPr>
              <a:t>;</a:t>
            </a:r>
          </a:p>
        </p:txBody>
      </p:sp>
      <p:sp>
        <p:nvSpPr>
          <p:cNvPr id="221188" name="Rectangle 4"/>
          <p:cNvSpPr>
            <a:spLocks noChangeArrowheads="1"/>
          </p:cNvSpPr>
          <p:nvPr/>
        </p:nvSpPr>
        <p:spPr bwMode="auto">
          <a:xfrm>
            <a:off x="76200" y="2209800"/>
            <a:ext cx="8915400" cy="990600"/>
          </a:xfrm>
          <a:prstGeom prst="rect">
            <a:avLst/>
          </a:prstGeom>
          <a:noFill/>
          <a:ln w="9525">
            <a:noFill/>
            <a:miter lim="800000"/>
            <a:headEnd/>
            <a:tailEnd/>
          </a:ln>
        </p:spPr>
        <p:txBody>
          <a:bodyPr>
            <a:prstTxWarp prst="textNoShape">
              <a:avLst/>
            </a:prstTxWarp>
          </a:bodyPr>
          <a:lstStyle/>
          <a:p>
            <a:pPr eaLnBrk="1" hangingPunct="1">
              <a:spcBef>
                <a:spcPct val="20000"/>
              </a:spcBef>
            </a:pPr>
            <a:r>
              <a:rPr lang="it-IT" sz="2000" dirty="0"/>
              <a:t>2. Essere </a:t>
            </a:r>
            <a:r>
              <a:rPr lang="it-IT" sz="2000" b="1" dirty="0"/>
              <a:t>valutati da una giuria di esperti</a:t>
            </a:r>
            <a:r>
              <a:rPr lang="it-IT" sz="2000" dirty="0"/>
              <a:t> (ove si confondono competenze vere e presunte, la spettacolarizzazione del fare processi);</a:t>
            </a:r>
          </a:p>
        </p:txBody>
      </p:sp>
      <p:sp>
        <p:nvSpPr>
          <p:cNvPr id="221189" name="Rectangle 5"/>
          <p:cNvSpPr>
            <a:spLocks noChangeArrowheads="1"/>
          </p:cNvSpPr>
          <p:nvPr/>
        </p:nvSpPr>
        <p:spPr bwMode="auto">
          <a:xfrm>
            <a:off x="152400" y="3200400"/>
            <a:ext cx="8534400" cy="838200"/>
          </a:xfrm>
          <a:prstGeom prst="rect">
            <a:avLst/>
          </a:prstGeom>
          <a:noFill/>
          <a:ln w="9525">
            <a:noFill/>
            <a:miter lim="800000"/>
            <a:headEnd/>
            <a:tailEnd/>
          </a:ln>
        </p:spPr>
        <p:txBody>
          <a:bodyPr>
            <a:prstTxWarp prst="textNoShape">
              <a:avLst/>
            </a:prstTxWarp>
          </a:bodyPr>
          <a:lstStyle/>
          <a:p>
            <a:pPr eaLnBrk="1" hangingPunct="1">
              <a:spcBef>
                <a:spcPct val="20000"/>
              </a:spcBef>
            </a:pPr>
            <a:r>
              <a:rPr lang="it-IT" sz="2000" dirty="0"/>
              <a:t>3. Possibilità di </a:t>
            </a:r>
            <a:r>
              <a:rPr lang="it-IT" sz="2000" b="1" dirty="0"/>
              <a:t>votare da casa</a:t>
            </a:r>
            <a:r>
              <a:rPr lang="it-IT" sz="2000" dirty="0"/>
              <a:t> per scegliere il preferito ma anche per punire l’antipatico, il perdente;</a:t>
            </a:r>
          </a:p>
        </p:txBody>
      </p:sp>
      <p:sp>
        <p:nvSpPr>
          <p:cNvPr id="221190" name="Rectangle 6"/>
          <p:cNvSpPr>
            <a:spLocks noChangeArrowheads="1"/>
          </p:cNvSpPr>
          <p:nvPr/>
        </p:nvSpPr>
        <p:spPr bwMode="auto">
          <a:xfrm>
            <a:off x="152400" y="4165600"/>
            <a:ext cx="8610600" cy="1219200"/>
          </a:xfrm>
          <a:prstGeom prst="rect">
            <a:avLst/>
          </a:prstGeom>
          <a:noFill/>
          <a:ln w="9525">
            <a:noFill/>
            <a:miter lim="800000"/>
            <a:headEnd/>
            <a:tailEnd/>
          </a:ln>
        </p:spPr>
        <p:txBody>
          <a:bodyPr>
            <a:prstTxWarp prst="textNoShape">
              <a:avLst/>
            </a:prstTxWarp>
          </a:bodyPr>
          <a:lstStyle/>
          <a:p>
            <a:pPr eaLnBrk="1" hangingPunct="1">
              <a:spcBef>
                <a:spcPct val="20000"/>
              </a:spcBef>
            </a:pPr>
            <a:r>
              <a:rPr lang="it-IT" sz="2000" dirty="0"/>
              <a:t>4. Provare così l’</a:t>
            </a:r>
            <a:r>
              <a:rPr lang="it-IT" sz="2000" b="1" dirty="0"/>
              <a:t>ebrezza</a:t>
            </a:r>
            <a:r>
              <a:rPr lang="it-IT" sz="2000" dirty="0"/>
              <a:t> di contare qualcosa, poter </a:t>
            </a:r>
            <a:r>
              <a:rPr lang="it-IT" sz="2000" b="1" dirty="0"/>
              <a:t>decidere</a:t>
            </a:r>
            <a:r>
              <a:rPr lang="it-IT" sz="2000" dirty="0"/>
              <a:t> il destino di qualcuno, </a:t>
            </a:r>
            <a:r>
              <a:rPr lang="it-IT" sz="2000" b="1" dirty="0"/>
              <a:t>essere e stare in pubblico</a:t>
            </a:r>
            <a:r>
              <a:rPr lang="it-IT" sz="2000" dirty="0"/>
              <a:t>, con il proprio potere di decidere ed essendo partecipi d un rito.</a:t>
            </a:r>
          </a:p>
        </p:txBody>
      </p:sp>
      <p:sp>
        <p:nvSpPr>
          <p:cNvPr id="221191" name="Rectangle 7"/>
          <p:cNvSpPr>
            <a:spLocks noChangeArrowheads="1"/>
          </p:cNvSpPr>
          <p:nvPr/>
        </p:nvSpPr>
        <p:spPr bwMode="auto">
          <a:xfrm>
            <a:off x="381000" y="5867400"/>
            <a:ext cx="8458200" cy="304800"/>
          </a:xfrm>
          <a:prstGeom prst="rect">
            <a:avLst/>
          </a:prstGeom>
          <a:noFill/>
          <a:ln w="9525">
            <a:noFill/>
            <a:miter lim="800000"/>
            <a:headEnd/>
            <a:tailEnd/>
          </a:ln>
        </p:spPr>
        <p:txBody>
          <a:bodyPr>
            <a:prstTxWarp prst="textNoShape">
              <a:avLst/>
            </a:prstTxWarp>
          </a:bodyPr>
          <a:lstStyle/>
          <a:p>
            <a:pPr eaLnBrk="1" hangingPunct="1">
              <a:spcBef>
                <a:spcPct val="20000"/>
              </a:spcBef>
            </a:pPr>
            <a:r>
              <a:rPr lang="it-IT" sz="2400" b="1" dirty="0"/>
              <a:t>Lo spettacolo come mondo vitale dello spazio pubblico</a:t>
            </a:r>
          </a:p>
        </p:txBody>
      </p:sp>
      <p:sp>
        <p:nvSpPr>
          <p:cNvPr id="10" name="Rectangle 7"/>
          <p:cNvSpPr>
            <a:spLocks noChangeArrowheads="1"/>
          </p:cNvSpPr>
          <p:nvPr/>
        </p:nvSpPr>
        <p:spPr bwMode="auto">
          <a:xfrm>
            <a:off x="152400" y="5384800"/>
            <a:ext cx="8382000" cy="457200"/>
          </a:xfrm>
          <a:prstGeom prst="rect">
            <a:avLst/>
          </a:prstGeom>
          <a:noFill/>
          <a:ln w="9525">
            <a:noFill/>
            <a:miter lim="800000"/>
            <a:headEnd/>
            <a:tailEnd/>
          </a:ln>
        </p:spPr>
        <p:txBody>
          <a:bodyPr>
            <a:prstTxWarp prst="textNoShape">
              <a:avLst/>
            </a:prstTxWarp>
          </a:bodyPr>
          <a:lstStyle/>
          <a:p>
            <a:pPr eaLnBrk="1" hangingPunct="1">
              <a:spcBef>
                <a:spcPct val="20000"/>
              </a:spcBef>
            </a:pPr>
            <a:r>
              <a:rPr lang="it-IT" sz="2000" dirty="0"/>
              <a:t>5. Un modo per sublimare la </a:t>
            </a:r>
            <a:r>
              <a:rPr lang="it-IT" sz="2000" b="1" dirty="0"/>
              <a:t>mobilità sociale</a:t>
            </a:r>
            <a:r>
              <a:rPr lang="it-IT" sz="2000" dirty="0"/>
              <a:t>;</a:t>
            </a:r>
            <a:endParaRPr lang="it-IT"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1187">
                                            <p:txEl>
                                              <p:pRg st="0" end="0"/>
                                            </p:txEl>
                                          </p:spTgt>
                                        </p:tgtEl>
                                        <p:attrNameLst>
                                          <p:attrName>style.visibility</p:attrName>
                                        </p:attrNameLst>
                                      </p:cBhvr>
                                      <p:to>
                                        <p:strVal val="visible"/>
                                      </p:to>
                                    </p:set>
                                    <p:animEffect transition="in" filter="fade">
                                      <p:cBhvr>
                                        <p:cTn id="7" dur="2000"/>
                                        <p:tgtEl>
                                          <p:spTgt spid="221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1188"/>
                                        </p:tgtEl>
                                        <p:attrNameLst>
                                          <p:attrName>style.visibility</p:attrName>
                                        </p:attrNameLst>
                                      </p:cBhvr>
                                      <p:to>
                                        <p:strVal val="visible"/>
                                      </p:to>
                                    </p:set>
                                    <p:animEffect transition="in" filter="fade">
                                      <p:cBhvr>
                                        <p:cTn id="12" dur="2000"/>
                                        <p:tgtEl>
                                          <p:spTgt spid="2211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1189"/>
                                        </p:tgtEl>
                                        <p:attrNameLst>
                                          <p:attrName>style.visibility</p:attrName>
                                        </p:attrNameLst>
                                      </p:cBhvr>
                                      <p:to>
                                        <p:strVal val="visible"/>
                                      </p:to>
                                    </p:set>
                                    <p:animEffect transition="in" filter="fade">
                                      <p:cBhvr>
                                        <p:cTn id="17" dur="2000"/>
                                        <p:tgtEl>
                                          <p:spTgt spid="2211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1190"/>
                                        </p:tgtEl>
                                        <p:attrNameLst>
                                          <p:attrName>style.visibility</p:attrName>
                                        </p:attrNameLst>
                                      </p:cBhvr>
                                      <p:to>
                                        <p:strVal val="visible"/>
                                      </p:to>
                                    </p:set>
                                    <p:animEffect transition="in" filter="fade">
                                      <p:cBhvr>
                                        <p:cTn id="22" dur="2000"/>
                                        <p:tgtEl>
                                          <p:spTgt spid="2211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1191"/>
                                        </p:tgtEl>
                                        <p:attrNameLst>
                                          <p:attrName>style.visibility</p:attrName>
                                        </p:attrNameLst>
                                      </p:cBhvr>
                                      <p:to>
                                        <p:strVal val="visible"/>
                                      </p:to>
                                    </p:set>
                                    <p:animEffect transition="in" filter="fade">
                                      <p:cBhvr>
                                        <p:cTn id="32" dur="2000"/>
                                        <p:tgtEl>
                                          <p:spTgt spid="22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build="p"/>
      <p:bldP spid="221188" grpId="0"/>
      <p:bldP spid="221189" grpId="0"/>
      <p:bldP spid="221190" grpId="0"/>
      <p:bldP spid="221191"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57200" y="228600"/>
            <a:ext cx="8474075" cy="641350"/>
          </a:xfrm>
          <a:prstGeom prst="rect">
            <a:avLst/>
          </a:prstGeom>
          <a:noFill/>
          <a:ln w="9525">
            <a:noFill/>
            <a:miter lim="800000"/>
            <a:headEnd/>
            <a:tailEnd/>
          </a:ln>
        </p:spPr>
        <p:txBody>
          <a:bodyPr>
            <a:prstTxWarp prst="textNoShape">
              <a:avLst/>
            </a:prstTxWarp>
            <a:spAutoFit/>
          </a:bodyPr>
          <a:lstStyle/>
          <a:p>
            <a:r>
              <a:rPr lang="it-IT" sz="3600" b="1" dirty="0">
                <a:latin typeface="Trebuchet MS" charset="0"/>
              </a:rPr>
              <a:t>Tornare a riflettere sul soggetto</a:t>
            </a:r>
          </a:p>
        </p:txBody>
      </p:sp>
      <p:sp>
        <p:nvSpPr>
          <p:cNvPr id="26627" name="Text Box 3"/>
          <p:cNvSpPr txBox="1">
            <a:spLocks noChangeArrowheads="1"/>
          </p:cNvSpPr>
          <p:nvPr/>
        </p:nvSpPr>
        <p:spPr bwMode="auto">
          <a:xfrm>
            <a:off x="228600" y="1066800"/>
            <a:ext cx="8474075" cy="2536825"/>
          </a:xfrm>
          <a:prstGeom prst="rect">
            <a:avLst/>
          </a:prstGeom>
          <a:noFill/>
          <a:ln w="9525">
            <a:noFill/>
            <a:miter lim="800000"/>
            <a:headEnd/>
            <a:tailEnd/>
          </a:ln>
        </p:spPr>
        <p:txBody>
          <a:bodyPr>
            <a:prstTxWarp prst="textNoShape">
              <a:avLst/>
            </a:prstTxWarp>
            <a:spAutoFit/>
          </a:bodyPr>
          <a:lstStyle/>
          <a:p>
            <a:pPr algn="just"/>
            <a:r>
              <a:rPr lang="it-IT" sz="1600">
                <a:latin typeface="Trebuchet MS" charset="0"/>
              </a:rPr>
              <a:t>E’ evidente che nel mutamento culturale che viviamo sono cruciali le capacità di ripensare in modo più idoneo il soggetto e le differenze: emerge con forza la necessità di </a:t>
            </a:r>
            <a:r>
              <a:rPr lang="it-IT" sz="1600" b="1">
                <a:latin typeface="Trebuchet MS" charset="0"/>
              </a:rPr>
              <a:t>ripensare ai “modelli di soggetto”</a:t>
            </a:r>
            <a:r>
              <a:rPr lang="it-IT" sz="1600">
                <a:latin typeface="Trebuchet MS" charset="0"/>
              </a:rPr>
              <a:t> che di fatto adottiamo (Hall, 2006, p.126) .</a:t>
            </a:r>
          </a:p>
          <a:p>
            <a:pPr algn="just"/>
            <a:endParaRPr lang="it-IT" sz="1600" b="1">
              <a:latin typeface="Trebuchet MS" charset="0"/>
            </a:endParaRPr>
          </a:p>
          <a:p>
            <a:pPr algn="just"/>
            <a:r>
              <a:rPr lang="it-IT" sz="1600">
                <a:latin typeface="Trebuchet MS" charset="0"/>
              </a:rPr>
              <a:t>Da più parti è evidente la opportunità di pensare ad un </a:t>
            </a:r>
            <a:r>
              <a:rPr lang="it-IT" sz="1600" b="1">
                <a:latin typeface="Trebuchet MS" charset="0"/>
              </a:rPr>
              <a:t>soggetto situato, frantumato, incompleto, composto da se molteplici</a:t>
            </a:r>
            <a:r>
              <a:rPr lang="it-IT" sz="1600">
                <a:latin typeface="Trebuchet MS" charset="0"/>
              </a:rPr>
              <a:t> (Hall, 2006, p.126)</a:t>
            </a:r>
          </a:p>
          <a:p>
            <a:pPr algn="just"/>
            <a:endParaRPr lang="it-IT" sz="1600">
              <a:latin typeface="Trebuchet MS" charset="0"/>
            </a:endParaRPr>
          </a:p>
          <a:p>
            <a:r>
              <a:rPr lang="it-IT" sz="1600">
                <a:latin typeface="Trebuchet MS" charset="0"/>
              </a:rPr>
              <a:t>“</a:t>
            </a:r>
            <a:r>
              <a:rPr lang="it-IT" sz="1600" i="1">
                <a:solidFill>
                  <a:srgbClr val="0000FF"/>
                </a:solidFill>
                <a:latin typeface="Trebuchet MS" charset="0"/>
              </a:rPr>
              <a:t>va superata l’idea di un </a:t>
            </a:r>
            <a:r>
              <a:rPr lang="it-IT" sz="1600" b="1" i="1">
                <a:solidFill>
                  <a:srgbClr val="0000FF"/>
                </a:solidFill>
                <a:latin typeface="Trebuchet MS" charset="0"/>
              </a:rPr>
              <a:t>soggetto padrone delle proprie rappresentazioni, volizioni e decisioni</a:t>
            </a:r>
            <a:r>
              <a:rPr lang="it-IT" sz="1600">
                <a:latin typeface="Trebuchet MS" charset="0"/>
              </a:rPr>
              <a:t>” (Nancy, 2008,  p.24).</a:t>
            </a:r>
          </a:p>
          <a:p>
            <a:pPr algn="just"/>
            <a:endParaRPr lang="it-IT" sz="1600">
              <a:latin typeface="Trebuchet MS" charset="0"/>
            </a:endParaRPr>
          </a:p>
        </p:txBody>
      </p:sp>
      <p:sp>
        <p:nvSpPr>
          <p:cNvPr id="26628" name="Text Box 4"/>
          <p:cNvSpPr txBox="1">
            <a:spLocks noChangeArrowheads="1"/>
          </p:cNvSpPr>
          <p:nvPr/>
        </p:nvSpPr>
        <p:spPr bwMode="auto">
          <a:xfrm>
            <a:off x="381000" y="4419600"/>
            <a:ext cx="8474075" cy="1006475"/>
          </a:xfrm>
          <a:prstGeom prst="rect">
            <a:avLst/>
          </a:prstGeom>
          <a:noFill/>
          <a:ln w="9525">
            <a:noFill/>
            <a:miter lim="800000"/>
            <a:headEnd/>
            <a:tailEnd/>
          </a:ln>
        </p:spPr>
        <p:txBody>
          <a:bodyPr>
            <a:prstTxWarp prst="textNoShape">
              <a:avLst/>
            </a:prstTxWarp>
            <a:spAutoFit/>
          </a:bodyPr>
          <a:lstStyle/>
          <a:p>
            <a:r>
              <a:rPr lang="it-IT" sz="2000">
                <a:solidFill>
                  <a:srgbClr val="FF0000"/>
                </a:solidFill>
                <a:latin typeface="Trebuchet MS" charset="0"/>
              </a:rPr>
              <a:t>Le soggettività vanno ripensate nei loro contenuti, profili e confini, tenendo conto della loro costitutiva pluralità, come pure del senso del limite: </a:t>
            </a:r>
            <a:r>
              <a:rPr lang="it-IT" sz="2000">
                <a:latin typeface="Trebuchet MS" charset="0"/>
              </a:rPr>
              <a:t>Abramo più che Ulisse, ………. o altro ancora.</a:t>
            </a:r>
          </a:p>
        </p:txBody>
      </p:sp>
      <p:grpSp>
        <p:nvGrpSpPr>
          <p:cNvPr id="2" name="Group 13"/>
          <p:cNvGrpSpPr>
            <a:grpSpLocks/>
          </p:cNvGrpSpPr>
          <p:nvPr/>
        </p:nvGrpSpPr>
        <p:grpSpPr bwMode="auto">
          <a:xfrm>
            <a:off x="-152400" y="5638800"/>
            <a:ext cx="9372600" cy="1219200"/>
            <a:chOff x="-96" y="3552"/>
            <a:chExt cx="5904" cy="768"/>
          </a:xfrm>
        </p:grpSpPr>
        <p:pic>
          <p:nvPicPr>
            <p:cNvPr id="26630" name="Picture 6"/>
            <p:cNvPicPr>
              <a:picLocks noChangeAspect="1" noChangeArrowheads="1"/>
            </p:cNvPicPr>
            <p:nvPr/>
          </p:nvPicPr>
          <p:blipFill>
            <a:blip r:embed="rId3"/>
            <a:srcRect/>
            <a:stretch>
              <a:fillRect/>
            </a:stretch>
          </p:blipFill>
          <p:spPr bwMode="auto">
            <a:xfrm>
              <a:off x="2832" y="3618"/>
              <a:ext cx="864" cy="702"/>
            </a:xfrm>
            <a:prstGeom prst="rect">
              <a:avLst/>
            </a:prstGeom>
            <a:noFill/>
            <a:ln w="9525">
              <a:noFill/>
              <a:miter lim="800000"/>
              <a:headEnd/>
              <a:tailEnd/>
            </a:ln>
          </p:spPr>
        </p:pic>
        <p:pic>
          <p:nvPicPr>
            <p:cNvPr id="26631" name="Picture 7"/>
            <p:cNvPicPr>
              <a:picLocks noChangeAspect="1" noChangeArrowheads="1"/>
            </p:cNvPicPr>
            <p:nvPr/>
          </p:nvPicPr>
          <p:blipFill>
            <a:blip r:embed="rId4"/>
            <a:srcRect/>
            <a:stretch>
              <a:fillRect/>
            </a:stretch>
          </p:blipFill>
          <p:spPr bwMode="auto">
            <a:xfrm>
              <a:off x="3696" y="3618"/>
              <a:ext cx="864" cy="702"/>
            </a:xfrm>
            <a:prstGeom prst="rect">
              <a:avLst/>
            </a:prstGeom>
            <a:noFill/>
            <a:ln w="9525">
              <a:noFill/>
              <a:miter lim="800000"/>
              <a:headEnd/>
              <a:tailEnd/>
            </a:ln>
          </p:spPr>
        </p:pic>
        <p:pic>
          <p:nvPicPr>
            <p:cNvPr id="26632" name="Picture 9"/>
            <p:cNvPicPr>
              <a:picLocks noChangeAspect="1" noChangeArrowheads="1"/>
            </p:cNvPicPr>
            <p:nvPr/>
          </p:nvPicPr>
          <p:blipFill>
            <a:blip r:embed="rId5"/>
            <a:srcRect/>
            <a:stretch>
              <a:fillRect/>
            </a:stretch>
          </p:blipFill>
          <p:spPr bwMode="auto">
            <a:xfrm>
              <a:off x="0" y="3657"/>
              <a:ext cx="864" cy="663"/>
            </a:xfrm>
            <a:prstGeom prst="rect">
              <a:avLst/>
            </a:prstGeom>
            <a:noFill/>
            <a:ln w="9525">
              <a:noFill/>
              <a:miter lim="800000"/>
              <a:headEnd/>
              <a:tailEnd/>
            </a:ln>
          </p:spPr>
        </p:pic>
        <p:pic>
          <p:nvPicPr>
            <p:cNvPr id="26633" name="Picture 2"/>
            <p:cNvPicPr>
              <a:picLocks noChangeAspect="1" noChangeArrowheads="1"/>
            </p:cNvPicPr>
            <p:nvPr/>
          </p:nvPicPr>
          <p:blipFill>
            <a:blip r:embed="rId6"/>
            <a:srcRect/>
            <a:stretch>
              <a:fillRect/>
            </a:stretch>
          </p:blipFill>
          <p:spPr bwMode="auto">
            <a:xfrm>
              <a:off x="1776" y="3638"/>
              <a:ext cx="1056" cy="682"/>
            </a:xfrm>
            <a:prstGeom prst="rect">
              <a:avLst/>
            </a:prstGeom>
            <a:noFill/>
            <a:ln w="9525">
              <a:noFill/>
              <a:miter lim="800000"/>
              <a:headEnd/>
              <a:tailEnd/>
            </a:ln>
          </p:spPr>
        </p:pic>
        <p:pic>
          <p:nvPicPr>
            <p:cNvPr id="26634" name="Picture 3" descr="sportello sociale"/>
            <p:cNvPicPr>
              <a:picLocks noChangeAspect="1" noChangeArrowheads="1"/>
            </p:cNvPicPr>
            <p:nvPr/>
          </p:nvPicPr>
          <p:blipFill>
            <a:blip r:embed="rId7"/>
            <a:srcRect/>
            <a:stretch>
              <a:fillRect/>
            </a:stretch>
          </p:blipFill>
          <p:spPr bwMode="auto">
            <a:xfrm>
              <a:off x="4560" y="3596"/>
              <a:ext cx="1200" cy="724"/>
            </a:xfrm>
            <a:prstGeom prst="rect">
              <a:avLst/>
            </a:prstGeom>
            <a:noFill/>
            <a:ln w="3175">
              <a:noFill/>
              <a:miter lim="800000"/>
              <a:headEnd/>
              <a:tailEnd/>
            </a:ln>
          </p:spPr>
        </p:pic>
        <p:pic>
          <p:nvPicPr>
            <p:cNvPr id="26635" name="Picture 4"/>
            <p:cNvPicPr>
              <a:picLocks noChangeAspect="1" noChangeArrowheads="1"/>
            </p:cNvPicPr>
            <p:nvPr/>
          </p:nvPicPr>
          <p:blipFill>
            <a:blip r:embed="rId8"/>
            <a:srcRect/>
            <a:stretch>
              <a:fillRect/>
            </a:stretch>
          </p:blipFill>
          <p:spPr bwMode="auto">
            <a:xfrm>
              <a:off x="864" y="3636"/>
              <a:ext cx="912" cy="684"/>
            </a:xfrm>
            <a:prstGeom prst="rect">
              <a:avLst/>
            </a:prstGeom>
            <a:noFill/>
            <a:ln w="9525">
              <a:noFill/>
              <a:miter lim="800000"/>
              <a:headEnd/>
              <a:tailEnd/>
            </a:ln>
          </p:spPr>
        </p:pic>
        <p:sp>
          <p:nvSpPr>
            <p:cNvPr id="26636" name="Rectangle 12"/>
            <p:cNvSpPr>
              <a:spLocks noChangeArrowheads="1"/>
            </p:cNvSpPr>
            <p:nvPr/>
          </p:nvSpPr>
          <p:spPr bwMode="auto">
            <a:xfrm>
              <a:off x="-96" y="3552"/>
              <a:ext cx="5904" cy="144"/>
            </a:xfrm>
            <a:prstGeom prst="rect">
              <a:avLst/>
            </a:prstGeom>
            <a:solidFill>
              <a:schemeClr val="bg1"/>
            </a:solidFill>
            <a:ln w="9525">
              <a:noFill/>
              <a:miter lim="800000"/>
              <a:headEnd/>
              <a:tailEnd/>
            </a:ln>
          </p:spPr>
          <p:txBody>
            <a:bodyPr wrap="none" anchor="ctr">
              <a:prstTxWarp prst="textNoShape">
                <a:avLst/>
              </a:prstTxWarp>
            </a:bodyPr>
            <a:lstStyle/>
            <a:p>
              <a:endParaRPr lang="it-IT"/>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228600" y="381000"/>
            <a:ext cx="8474075" cy="4789488"/>
          </a:xfrm>
          <a:prstGeom prst="rect">
            <a:avLst/>
          </a:prstGeom>
          <a:noFill/>
          <a:ln w="9525">
            <a:noFill/>
            <a:miter lim="800000"/>
            <a:headEnd/>
            <a:tailEnd/>
          </a:ln>
        </p:spPr>
        <p:txBody>
          <a:bodyPr>
            <a:prstTxWarp prst="textNoShape">
              <a:avLst/>
            </a:prstTxWarp>
            <a:spAutoFit/>
          </a:bodyPr>
          <a:lstStyle/>
          <a:p>
            <a:pPr algn="just"/>
            <a:r>
              <a:rPr lang="it-IT" sz="2800" b="1" dirty="0">
                <a:latin typeface="Trebuchet MS" charset="0"/>
              </a:rPr>
              <a:t>Superare la concezione unitarista</a:t>
            </a:r>
            <a:r>
              <a:rPr lang="it-IT" sz="2800" dirty="0">
                <a:latin typeface="Trebuchet MS" charset="0"/>
              </a:rPr>
              <a:t> espressione di una </a:t>
            </a:r>
            <a:r>
              <a:rPr lang="it-IT" sz="2800" b="1" dirty="0">
                <a:latin typeface="Trebuchet MS" charset="0"/>
              </a:rPr>
              <a:t>visione isotropica della società</a:t>
            </a:r>
          </a:p>
          <a:p>
            <a:pPr algn="just"/>
            <a:r>
              <a:rPr lang="it-IT" sz="2800" dirty="0">
                <a:latin typeface="Trebuchet MS" charset="0"/>
              </a:rPr>
              <a:t> </a:t>
            </a:r>
          </a:p>
          <a:p>
            <a:r>
              <a:rPr lang="it-IT" sz="2800" dirty="0">
                <a:latin typeface="Trebuchet MS" charset="0"/>
              </a:rPr>
              <a:t>“</a:t>
            </a:r>
            <a:r>
              <a:rPr lang="it-IT" sz="2800" i="1" dirty="0">
                <a:latin typeface="Trebuchet MS" charset="0"/>
              </a:rPr>
              <a:t>Incontriamo (e incarniamo) soggettività disseminate, ibride, frammentate, migranti, che tuttavia pongono istanze di responsabilità, di coerenza, di funzionalità: per questi aspetti le politiche democratiche sono richiamate ad inventare strategie politiche via via meno identitarie ed omogenee, e sempre più acentriche, eterogenee, reticolari</a:t>
            </a:r>
            <a:r>
              <a:rPr lang="it-IT" sz="2800" dirty="0">
                <a:latin typeface="Trebuchet MS" charset="0"/>
              </a:rPr>
              <a:t>” (Borrelli, 2010).</a:t>
            </a:r>
          </a:p>
        </p:txBody>
      </p:sp>
      <p:sp>
        <p:nvSpPr>
          <p:cNvPr id="28675" name="Rectangle 3"/>
          <p:cNvSpPr>
            <a:spLocks noChangeArrowheads="1"/>
          </p:cNvSpPr>
          <p:nvPr/>
        </p:nvSpPr>
        <p:spPr bwMode="auto">
          <a:xfrm>
            <a:off x="13047663" y="5888038"/>
            <a:ext cx="169862" cy="457200"/>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2" name="Group 15"/>
          <p:cNvGrpSpPr>
            <a:grpSpLocks/>
          </p:cNvGrpSpPr>
          <p:nvPr/>
        </p:nvGrpSpPr>
        <p:grpSpPr bwMode="auto">
          <a:xfrm>
            <a:off x="0" y="5791200"/>
            <a:ext cx="9144000" cy="1066800"/>
            <a:chOff x="0" y="3648"/>
            <a:chExt cx="5760" cy="672"/>
          </a:xfrm>
        </p:grpSpPr>
        <p:pic>
          <p:nvPicPr>
            <p:cNvPr id="28677" name="Picture 2" descr="donne8 Nidi"/>
            <p:cNvPicPr>
              <a:picLocks noChangeAspect="1" noChangeArrowheads="1"/>
            </p:cNvPicPr>
            <p:nvPr/>
          </p:nvPicPr>
          <p:blipFill>
            <a:blip r:embed="rId3"/>
            <a:srcRect/>
            <a:stretch>
              <a:fillRect/>
            </a:stretch>
          </p:blipFill>
          <p:spPr bwMode="auto">
            <a:xfrm>
              <a:off x="4896" y="3695"/>
              <a:ext cx="864" cy="625"/>
            </a:xfrm>
            <a:prstGeom prst="rect">
              <a:avLst/>
            </a:prstGeom>
            <a:noFill/>
            <a:ln w="3175">
              <a:noFill/>
              <a:miter lim="800000"/>
              <a:headEnd/>
              <a:tailEnd/>
            </a:ln>
          </p:spPr>
        </p:pic>
        <p:pic>
          <p:nvPicPr>
            <p:cNvPr id="28678" name="Picture 5" descr="donne14 Nidi"/>
            <p:cNvPicPr>
              <a:picLocks noChangeAspect="1" noChangeArrowheads="1"/>
            </p:cNvPicPr>
            <p:nvPr/>
          </p:nvPicPr>
          <p:blipFill>
            <a:blip r:embed="rId4"/>
            <a:srcRect/>
            <a:stretch>
              <a:fillRect/>
            </a:stretch>
          </p:blipFill>
          <p:spPr bwMode="auto">
            <a:xfrm>
              <a:off x="2880" y="3696"/>
              <a:ext cx="960" cy="624"/>
            </a:xfrm>
            <a:prstGeom prst="rect">
              <a:avLst/>
            </a:prstGeom>
            <a:noFill/>
            <a:ln w="3175">
              <a:noFill/>
              <a:miter lim="800000"/>
              <a:headEnd/>
              <a:tailEnd/>
            </a:ln>
          </p:spPr>
        </p:pic>
        <p:pic>
          <p:nvPicPr>
            <p:cNvPr id="28679" name="Picture 5"/>
            <p:cNvPicPr>
              <a:picLocks noChangeAspect="1" noChangeArrowheads="1"/>
            </p:cNvPicPr>
            <p:nvPr/>
          </p:nvPicPr>
          <p:blipFill>
            <a:blip r:embed="rId5"/>
            <a:srcRect/>
            <a:stretch>
              <a:fillRect/>
            </a:stretch>
          </p:blipFill>
          <p:spPr bwMode="auto">
            <a:xfrm>
              <a:off x="3792" y="3691"/>
              <a:ext cx="1104" cy="629"/>
            </a:xfrm>
            <a:prstGeom prst="rect">
              <a:avLst/>
            </a:prstGeom>
            <a:noFill/>
            <a:ln w="9525">
              <a:noFill/>
              <a:miter lim="800000"/>
              <a:headEnd/>
              <a:tailEnd/>
            </a:ln>
          </p:spPr>
        </p:pic>
        <p:pic>
          <p:nvPicPr>
            <p:cNvPr id="28680" name="Picture 3"/>
            <p:cNvPicPr>
              <a:picLocks noChangeAspect="1" noChangeArrowheads="1"/>
            </p:cNvPicPr>
            <p:nvPr/>
          </p:nvPicPr>
          <p:blipFill>
            <a:blip r:embed="rId6"/>
            <a:srcRect/>
            <a:stretch>
              <a:fillRect/>
            </a:stretch>
          </p:blipFill>
          <p:spPr bwMode="auto">
            <a:xfrm>
              <a:off x="1920" y="3696"/>
              <a:ext cx="1008" cy="624"/>
            </a:xfrm>
            <a:prstGeom prst="rect">
              <a:avLst/>
            </a:prstGeom>
            <a:noFill/>
            <a:ln w="9525">
              <a:noFill/>
              <a:miter lim="800000"/>
              <a:headEnd/>
              <a:tailEnd/>
            </a:ln>
          </p:spPr>
        </p:pic>
        <p:pic>
          <p:nvPicPr>
            <p:cNvPr id="28681" name="Picture 4"/>
            <p:cNvPicPr>
              <a:picLocks noChangeAspect="1" noChangeArrowheads="1"/>
            </p:cNvPicPr>
            <p:nvPr/>
          </p:nvPicPr>
          <p:blipFill>
            <a:blip r:embed="rId7"/>
            <a:srcRect/>
            <a:stretch>
              <a:fillRect/>
            </a:stretch>
          </p:blipFill>
          <p:spPr bwMode="auto">
            <a:xfrm>
              <a:off x="0" y="3684"/>
              <a:ext cx="1056" cy="636"/>
            </a:xfrm>
            <a:prstGeom prst="rect">
              <a:avLst/>
            </a:prstGeom>
            <a:noFill/>
            <a:ln w="9525">
              <a:noFill/>
              <a:miter lim="800000"/>
              <a:headEnd/>
              <a:tailEnd/>
            </a:ln>
          </p:spPr>
        </p:pic>
        <p:pic>
          <p:nvPicPr>
            <p:cNvPr id="28682" name="Picture 6" descr="donne15"/>
            <p:cNvPicPr>
              <a:picLocks noChangeAspect="1" noChangeArrowheads="1"/>
            </p:cNvPicPr>
            <p:nvPr/>
          </p:nvPicPr>
          <p:blipFill>
            <a:blip r:embed="rId8"/>
            <a:srcRect/>
            <a:stretch>
              <a:fillRect/>
            </a:stretch>
          </p:blipFill>
          <p:spPr bwMode="auto">
            <a:xfrm>
              <a:off x="1008" y="3672"/>
              <a:ext cx="912" cy="648"/>
            </a:xfrm>
            <a:prstGeom prst="rect">
              <a:avLst/>
            </a:prstGeom>
            <a:noFill/>
            <a:ln w="9525">
              <a:noFill/>
              <a:miter lim="800000"/>
              <a:headEnd/>
              <a:tailEnd/>
            </a:ln>
          </p:spPr>
        </p:pic>
        <p:sp>
          <p:nvSpPr>
            <p:cNvPr id="28683" name="Rectangle 13"/>
            <p:cNvSpPr>
              <a:spLocks noChangeArrowheads="1"/>
            </p:cNvSpPr>
            <p:nvPr/>
          </p:nvSpPr>
          <p:spPr bwMode="auto">
            <a:xfrm>
              <a:off x="0" y="3648"/>
              <a:ext cx="5760" cy="48"/>
            </a:xfrm>
            <a:prstGeom prst="rect">
              <a:avLst/>
            </a:prstGeom>
            <a:solidFill>
              <a:schemeClr val="bg1"/>
            </a:solidFill>
            <a:ln w="9525">
              <a:noFill/>
              <a:miter lim="800000"/>
              <a:headEnd/>
              <a:tailEnd/>
            </a:ln>
          </p:spPr>
          <p:txBody>
            <a:bodyPr wrap="none" anchor="ctr">
              <a:prstTxWarp prst="textNoShape">
                <a:avLst/>
              </a:prstTxWarp>
            </a:bodyPr>
            <a:lstStyle/>
            <a:p>
              <a:endParaRPr lang="it-IT"/>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spect="1" noChangeArrowheads="1"/>
          </p:cNvPicPr>
          <p:nvPr/>
        </p:nvPicPr>
        <p:blipFill>
          <a:blip r:embed="rId3"/>
          <a:srcRect/>
          <a:stretch>
            <a:fillRect/>
          </a:stretch>
        </p:blipFill>
        <p:spPr bwMode="auto">
          <a:xfrm>
            <a:off x="1676400" y="5791200"/>
            <a:ext cx="792163" cy="1066800"/>
          </a:xfrm>
          <a:prstGeom prst="rect">
            <a:avLst/>
          </a:prstGeom>
          <a:noFill/>
          <a:ln w="9525">
            <a:noFill/>
            <a:miter lim="800000"/>
            <a:headEnd/>
            <a:tailEnd/>
          </a:ln>
        </p:spPr>
      </p:pic>
      <p:grpSp>
        <p:nvGrpSpPr>
          <p:cNvPr id="2" name="Group 10"/>
          <p:cNvGrpSpPr>
            <a:grpSpLocks/>
          </p:cNvGrpSpPr>
          <p:nvPr/>
        </p:nvGrpSpPr>
        <p:grpSpPr bwMode="auto">
          <a:xfrm>
            <a:off x="-228600" y="5791200"/>
            <a:ext cx="9677400" cy="1066800"/>
            <a:chOff x="-144" y="3648"/>
            <a:chExt cx="6096" cy="672"/>
          </a:xfrm>
        </p:grpSpPr>
        <p:pic>
          <p:nvPicPr>
            <p:cNvPr id="30726" name="Picture 2"/>
            <p:cNvPicPr>
              <a:picLocks noChangeAspect="1" noChangeArrowheads="1"/>
            </p:cNvPicPr>
            <p:nvPr/>
          </p:nvPicPr>
          <p:blipFill>
            <a:blip r:embed="rId4"/>
            <a:srcRect/>
            <a:stretch>
              <a:fillRect/>
            </a:stretch>
          </p:blipFill>
          <p:spPr bwMode="auto">
            <a:xfrm>
              <a:off x="1152" y="3648"/>
              <a:ext cx="1296" cy="672"/>
            </a:xfrm>
            <a:prstGeom prst="rect">
              <a:avLst/>
            </a:prstGeom>
            <a:noFill/>
            <a:ln w="9525">
              <a:noFill/>
              <a:miter lim="800000"/>
              <a:headEnd/>
              <a:tailEnd/>
            </a:ln>
          </p:spPr>
        </p:pic>
        <p:pic>
          <p:nvPicPr>
            <p:cNvPr id="30727" name="Picture 3"/>
            <p:cNvPicPr>
              <a:picLocks noChangeAspect="1" noChangeArrowheads="1"/>
            </p:cNvPicPr>
            <p:nvPr/>
          </p:nvPicPr>
          <p:blipFill>
            <a:blip r:embed="rId5"/>
            <a:srcRect/>
            <a:stretch>
              <a:fillRect/>
            </a:stretch>
          </p:blipFill>
          <p:spPr bwMode="auto">
            <a:xfrm>
              <a:off x="4896" y="3648"/>
              <a:ext cx="1056" cy="672"/>
            </a:xfrm>
            <a:prstGeom prst="rect">
              <a:avLst/>
            </a:prstGeom>
            <a:noFill/>
            <a:ln w="9525">
              <a:noFill/>
              <a:miter lim="800000"/>
              <a:headEnd/>
              <a:tailEnd/>
            </a:ln>
          </p:spPr>
        </p:pic>
        <p:pic>
          <p:nvPicPr>
            <p:cNvPr id="30728" name="Picture 4"/>
            <p:cNvPicPr>
              <a:picLocks noChangeAspect="1" noChangeArrowheads="1"/>
            </p:cNvPicPr>
            <p:nvPr/>
          </p:nvPicPr>
          <p:blipFill>
            <a:blip r:embed="rId6"/>
            <a:srcRect/>
            <a:stretch>
              <a:fillRect/>
            </a:stretch>
          </p:blipFill>
          <p:spPr bwMode="auto">
            <a:xfrm>
              <a:off x="3840" y="3648"/>
              <a:ext cx="1104" cy="672"/>
            </a:xfrm>
            <a:prstGeom prst="rect">
              <a:avLst/>
            </a:prstGeom>
            <a:noFill/>
            <a:ln w="9525">
              <a:noFill/>
              <a:miter lim="800000"/>
              <a:headEnd/>
              <a:tailEnd/>
            </a:ln>
          </p:spPr>
        </p:pic>
        <p:pic>
          <p:nvPicPr>
            <p:cNvPr id="30729" name="Picture 5"/>
            <p:cNvPicPr>
              <a:picLocks noChangeAspect="1" noChangeArrowheads="1"/>
            </p:cNvPicPr>
            <p:nvPr/>
          </p:nvPicPr>
          <p:blipFill>
            <a:blip r:embed="rId7"/>
            <a:srcRect/>
            <a:stretch>
              <a:fillRect/>
            </a:stretch>
          </p:blipFill>
          <p:spPr bwMode="auto">
            <a:xfrm>
              <a:off x="2256" y="3648"/>
              <a:ext cx="1152" cy="672"/>
            </a:xfrm>
            <a:prstGeom prst="rect">
              <a:avLst/>
            </a:prstGeom>
            <a:noFill/>
            <a:ln w="9525">
              <a:noFill/>
              <a:miter lim="800000"/>
              <a:headEnd/>
              <a:tailEnd/>
            </a:ln>
          </p:spPr>
        </p:pic>
        <p:pic>
          <p:nvPicPr>
            <p:cNvPr id="30730" name="Picture 6"/>
            <p:cNvPicPr>
              <a:picLocks noChangeAspect="1" noChangeArrowheads="1"/>
            </p:cNvPicPr>
            <p:nvPr/>
          </p:nvPicPr>
          <p:blipFill>
            <a:blip r:embed="rId8"/>
            <a:srcRect/>
            <a:stretch>
              <a:fillRect/>
            </a:stretch>
          </p:blipFill>
          <p:spPr bwMode="auto">
            <a:xfrm>
              <a:off x="-144" y="3648"/>
              <a:ext cx="1200" cy="672"/>
            </a:xfrm>
            <a:prstGeom prst="rect">
              <a:avLst/>
            </a:prstGeom>
            <a:noFill/>
            <a:ln w="9525">
              <a:noFill/>
              <a:miter lim="800000"/>
              <a:headEnd/>
              <a:tailEnd/>
            </a:ln>
          </p:spPr>
        </p:pic>
        <p:pic>
          <p:nvPicPr>
            <p:cNvPr id="30731" name="Picture 8"/>
            <p:cNvPicPr>
              <a:picLocks noChangeAspect="1" noChangeArrowheads="1"/>
            </p:cNvPicPr>
            <p:nvPr/>
          </p:nvPicPr>
          <p:blipFill>
            <a:blip r:embed="rId9"/>
            <a:srcRect/>
            <a:stretch>
              <a:fillRect/>
            </a:stretch>
          </p:blipFill>
          <p:spPr bwMode="auto">
            <a:xfrm>
              <a:off x="3264" y="3648"/>
              <a:ext cx="864" cy="672"/>
            </a:xfrm>
            <a:prstGeom prst="rect">
              <a:avLst/>
            </a:prstGeom>
            <a:noFill/>
            <a:ln w="9525">
              <a:noFill/>
              <a:miter lim="800000"/>
              <a:headEnd/>
              <a:tailEnd/>
            </a:ln>
          </p:spPr>
        </p:pic>
      </p:grpSp>
      <p:sp>
        <p:nvSpPr>
          <p:cNvPr id="30724" name="Text Box 10"/>
          <p:cNvSpPr txBox="1">
            <a:spLocks noChangeArrowheads="1"/>
          </p:cNvSpPr>
          <p:nvPr/>
        </p:nvSpPr>
        <p:spPr bwMode="auto">
          <a:xfrm>
            <a:off x="304800" y="1676400"/>
            <a:ext cx="8474075" cy="3503613"/>
          </a:xfrm>
          <a:prstGeom prst="rect">
            <a:avLst/>
          </a:prstGeom>
          <a:noFill/>
          <a:ln w="9525">
            <a:noFill/>
            <a:miter lim="800000"/>
            <a:headEnd/>
            <a:tailEnd/>
          </a:ln>
        </p:spPr>
        <p:txBody>
          <a:bodyPr>
            <a:prstTxWarp prst="textNoShape">
              <a:avLst/>
            </a:prstTxWarp>
            <a:spAutoFit/>
          </a:bodyPr>
          <a:lstStyle/>
          <a:p>
            <a:r>
              <a:rPr lang="it-IT" sz="3200">
                <a:latin typeface="Trebuchet MS" charset="0"/>
              </a:rPr>
              <a:t>Un </a:t>
            </a:r>
            <a:r>
              <a:rPr lang="it-IT" sz="3200" b="1">
                <a:latin typeface="Trebuchet MS" charset="0"/>
              </a:rPr>
              <a:t>rinnovato sguardo al soggetto</a:t>
            </a:r>
            <a:r>
              <a:rPr lang="it-IT" sz="3200">
                <a:latin typeface="Trebuchet MS" charset="0"/>
              </a:rPr>
              <a:t> deve cercare di tener conto anche delle </a:t>
            </a:r>
            <a:r>
              <a:rPr lang="it-IT" sz="3200" b="1">
                <a:latin typeface="Trebuchet MS" charset="0"/>
              </a:rPr>
              <a:t>reti intergenerazionali</a:t>
            </a:r>
            <a:r>
              <a:rPr lang="it-IT" sz="3200">
                <a:latin typeface="Trebuchet MS" charset="0"/>
              </a:rPr>
              <a:t>, facendo tesoro di categorie come capitale sociale, habitus, senza negare la trasmissione della vita psichica tra le generazioni ne le componenti geniche del patrimonio intergenerazionale. </a:t>
            </a:r>
          </a:p>
        </p:txBody>
      </p:sp>
      <p:sp>
        <p:nvSpPr>
          <p:cNvPr id="30725" name="Text Box 13"/>
          <p:cNvSpPr txBox="1">
            <a:spLocks noChangeArrowheads="1"/>
          </p:cNvSpPr>
          <p:nvPr/>
        </p:nvSpPr>
        <p:spPr bwMode="auto">
          <a:xfrm>
            <a:off x="381000" y="76200"/>
            <a:ext cx="7156450" cy="823913"/>
          </a:xfrm>
          <a:prstGeom prst="rect">
            <a:avLst/>
          </a:prstGeom>
          <a:noFill/>
          <a:ln w="9525">
            <a:noFill/>
            <a:miter lim="800000"/>
            <a:headEnd/>
            <a:tailEnd/>
          </a:ln>
        </p:spPr>
        <p:txBody>
          <a:bodyPr wrap="none">
            <a:prstTxWarp prst="textNoShape">
              <a:avLst/>
            </a:prstTxWarp>
            <a:spAutoFit/>
          </a:bodyPr>
          <a:lstStyle/>
          <a:p>
            <a:r>
              <a:rPr lang="it-IT" sz="4800" b="1">
                <a:latin typeface="Trebuchet MS" charset="0"/>
              </a:rPr>
              <a:t>Io….siamo un gruppo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ext Box 1026"/>
          <p:cNvSpPr txBox="1">
            <a:spLocks noChangeArrowheads="1"/>
          </p:cNvSpPr>
          <p:nvPr/>
        </p:nvSpPr>
        <p:spPr bwMode="auto">
          <a:xfrm>
            <a:off x="228600" y="4495800"/>
            <a:ext cx="8610600" cy="1798638"/>
          </a:xfrm>
          <a:prstGeom prst="rect">
            <a:avLst/>
          </a:prstGeom>
          <a:noFill/>
          <a:ln w="9525">
            <a:noFill/>
            <a:miter lim="800000"/>
            <a:headEnd/>
            <a:tailEnd/>
          </a:ln>
        </p:spPr>
        <p:txBody>
          <a:bodyPr>
            <a:prstTxWarp prst="textNoShape">
              <a:avLst/>
            </a:prstTxWarp>
            <a:spAutoFit/>
          </a:bodyPr>
          <a:lstStyle/>
          <a:p>
            <a:pPr algn="ctr" eaLnBrk="0" hangingPunct="0"/>
            <a:r>
              <a:rPr lang="it-IT" sz="4000" b="1" dirty="0">
                <a:ea typeface="ＭＳ Ｐゴシック" pitchFamily="84" charset="-128"/>
                <a:cs typeface="ＭＳ Ｐゴシック" pitchFamily="84" charset="-128"/>
              </a:rPr>
              <a:t>Dire </a:t>
            </a:r>
            <a:r>
              <a:rPr lang="it-IT" sz="7200" b="1" dirty="0">
                <a:solidFill>
                  <a:srgbClr val="FF0606"/>
                </a:solidFill>
                <a:ea typeface="ＭＳ Ｐゴシック" pitchFamily="84" charset="-128"/>
                <a:cs typeface="ＭＳ Ｐゴシック" pitchFamily="84" charset="-128"/>
              </a:rPr>
              <a:t>noi</a:t>
            </a:r>
            <a:r>
              <a:rPr lang="it-IT" sz="4000" b="1" dirty="0">
                <a:ea typeface="ＭＳ Ｐゴシック" pitchFamily="84" charset="-128"/>
                <a:cs typeface="ＭＳ Ｐゴシック" pitchFamily="84" charset="-128"/>
              </a:rPr>
              <a:t> </a:t>
            </a:r>
            <a:r>
              <a:rPr lang="it-IT" sz="4000" b="1" dirty="0" smtClean="0">
                <a:ea typeface="ＭＳ Ｐゴシック" pitchFamily="84" charset="-128"/>
                <a:cs typeface="ＭＳ Ｐゴシック" pitchFamily="84" charset="-128"/>
              </a:rPr>
              <a:t>mi/ci </a:t>
            </a:r>
            <a:r>
              <a:rPr lang="it-IT" sz="4000" b="1" dirty="0">
                <a:ea typeface="ＭＳ Ｐゴシック" pitchFamily="84" charset="-128"/>
                <a:cs typeface="ＭＳ Ｐゴシック" pitchFamily="84" charset="-128"/>
              </a:rPr>
              <a:t>suggerisce un progetto di convivenza </a:t>
            </a:r>
            <a:r>
              <a:rPr lang="it-IT" sz="4000" b="1" dirty="0" err="1">
                <a:ea typeface="ＭＳ Ｐゴシック" pitchFamily="84" charset="-128"/>
                <a:cs typeface="ＭＳ Ｐゴシック" pitchFamily="84" charset="-128"/>
              </a:rPr>
              <a:t>civile…</a:t>
            </a:r>
            <a:r>
              <a:rPr lang="it-IT" sz="4000" b="1" dirty="0">
                <a:ea typeface="ＭＳ Ｐゴシック" pitchFamily="84" charset="-128"/>
                <a:cs typeface="ＭＳ Ｐゴシック" pitchFamily="84" charset="-128"/>
              </a:rPr>
              <a:t>.</a:t>
            </a:r>
          </a:p>
        </p:txBody>
      </p:sp>
      <p:sp>
        <p:nvSpPr>
          <p:cNvPr id="318467" name="Text Box 1027"/>
          <p:cNvSpPr txBox="1">
            <a:spLocks noChangeArrowheads="1"/>
          </p:cNvSpPr>
          <p:nvPr/>
        </p:nvSpPr>
        <p:spPr bwMode="auto">
          <a:xfrm>
            <a:off x="381000" y="304800"/>
            <a:ext cx="8610600" cy="1077218"/>
          </a:xfrm>
          <a:prstGeom prst="rect">
            <a:avLst/>
          </a:prstGeom>
          <a:noFill/>
          <a:ln w="9525">
            <a:noFill/>
            <a:miter lim="800000"/>
            <a:headEnd/>
            <a:tailEnd/>
          </a:ln>
        </p:spPr>
        <p:txBody>
          <a:bodyPr>
            <a:prstTxWarp prst="textNoShape">
              <a:avLst/>
            </a:prstTxWarp>
            <a:spAutoFit/>
          </a:bodyPr>
          <a:lstStyle/>
          <a:p>
            <a:pPr eaLnBrk="0" hangingPunct="0"/>
            <a:r>
              <a:rPr lang="it-IT" sz="3200" b="1" dirty="0" err="1">
                <a:ea typeface="ＭＳ Ｐゴシック" pitchFamily="84" charset="-128"/>
                <a:cs typeface="ＭＳ Ｐゴシック" pitchFamily="84" charset="-128"/>
              </a:rPr>
              <a:t>….come</a:t>
            </a:r>
            <a:r>
              <a:rPr lang="it-IT" sz="3200" b="1" dirty="0">
                <a:ea typeface="ＭＳ Ｐゴシック" pitchFamily="84" charset="-128"/>
                <a:cs typeface="ＭＳ Ｐゴシック" pitchFamily="84" charset="-128"/>
              </a:rPr>
              <a:t> tornare a </a:t>
            </a:r>
            <a:r>
              <a:rPr lang="it-IT" sz="3200" b="1" dirty="0" smtClean="0">
                <a:ea typeface="ＭＳ Ｐゴシック" pitchFamily="84" charset="-128"/>
                <a:cs typeface="ＭＳ Ｐゴシック" pitchFamily="84" charset="-128"/>
              </a:rPr>
              <a:t>dire, </a:t>
            </a:r>
            <a:r>
              <a:rPr lang="it-IT" sz="3200" b="1" dirty="0" err="1" smtClean="0">
                <a:ea typeface="ＭＳ Ｐゴシック" pitchFamily="84" charset="-128"/>
                <a:cs typeface="ＭＳ Ｐゴシック" pitchFamily="84" charset="-128"/>
              </a:rPr>
              <a:t>risignificare</a:t>
            </a:r>
            <a:endParaRPr lang="it-IT" sz="3200" b="1" dirty="0" smtClean="0">
              <a:ea typeface="ＭＳ Ｐゴシック" pitchFamily="84" charset="-128"/>
              <a:cs typeface="ＭＳ Ｐゴシック" pitchFamily="84" charset="-128"/>
            </a:endParaRPr>
          </a:p>
          <a:p>
            <a:pPr eaLnBrk="0" hangingPunct="0"/>
            <a:r>
              <a:rPr lang="it-IT" sz="3200" b="1" dirty="0" smtClean="0">
                <a:ea typeface="ＭＳ Ｐゴシック" pitchFamily="84" charset="-128"/>
                <a:cs typeface="ＭＳ Ｐゴシック" pitchFamily="84" charset="-128"/>
              </a:rPr>
              <a:t>                                                 </a:t>
            </a:r>
            <a:r>
              <a:rPr lang="it-IT" sz="3200" b="1" dirty="0">
                <a:ea typeface="ＭＳ Ｐゴシック" pitchFamily="84" charset="-128"/>
                <a:cs typeface="ＭＳ Ｐゴシック" pitchFamily="84" charset="-128"/>
              </a:rPr>
              <a:t>“io”,   “noi” ?</a:t>
            </a:r>
            <a:r>
              <a:rPr lang="it-IT" sz="3200" b="1" i="1" dirty="0">
                <a:ea typeface="ＭＳ Ｐゴシック" pitchFamily="84" charset="-128"/>
                <a:cs typeface="ＭＳ Ｐゴシック" pitchFamily="84" charset="-128"/>
              </a:rPr>
              <a:t>       </a:t>
            </a:r>
            <a:endParaRPr lang="it-IT" sz="3200" b="1" dirty="0">
              <a:ea typeface="ＭＳ Ｐゴシック" pitchFamily="84" charset="-128"/>
              <a:cs typeface="ＭＳ Ｐゴシック" pitchFamily="84" charset="-128"/>
            </a:endParaRPr>
          </a:p>
        </p:txBody>
      </p:sp>
      <p:sp>
        <p:nvSpPr>
          <p:cNvPr id="318468" name="Text Box 1028"/>
          <p:cNvSpPr txBox="1">
            <a:spLocks noChangeArrowheads="1"/>
          </p:cNvSpPr>
          <p:nvPr/>
        </p:nvSpPr>
        <p:spPr bwMode="auto">
          <a:xfrm>
            <a:off x="381000" y="1066800"/>
            <a:ext cx="8610600" cy="3138488"/>
          </a:xfrm>
          <a:prstGeom prst="rect">
            <a:avLst/>
          </a:prstGeom>
          <a:noFill/>
          <a:ln w="9525">
            <a:noFill/>
            <a:miter lim="800000"/>
            <a:headEnd/>
            <a:tailEnd/>
          </a:ln>
        </p:spPr>
        <p:txBody>
          <a:bodyPr>
            <a:prstTxWarp prst="textNoShape">
              <a:avLst/>
            </a:prstTxWarp>
            <a:spAutoFit/>
          </a:bodyPr>
          <a:lstStyle/>
          <a:p>
            <a:pPr eaLnBrk="0" hangingPunct="0"/>
            <a:r>
              <a:rPr lang="it-IT" sz="3200" b="1">
                <a:ea typeface="ＭＳ Ｐゴシック" pitchFamily="84" charset="-128"/>
                <a:cs typeface="ＭＳ Ｐゴシック" pitchFamily="84" charset="-128"/>
              </a:rPr>
              <a:t>…dire </a:t>
            </a:r>
            <a:r>
              <a:rPr lang="it-IT" sz="7200" b="1">
                <a:solidFill>
                  <a:srgbClr val="FF0606"/>
                </a:solidFill>
                <a:ea typeface="ＭＳ Ｐゴシック" pitchFamily="84" charset="-128"/>
                <a:cs typeface="ＭＳ Ｐゴシック" pitchFamily="84" charset="-128"/>
              </a:rPr>
              <a:t>io</a:t>
            </a:r>
            <a:r>
              <a:rPr lang="it-IT" sz="3200" b="1">
                <a:ea typeface="ＭＳ Ｐゴシック" pitchFamily="84" charset="-128"/>
                <a:cs typeface="ＭＳ Ｐゴシック" pitchFamily="84" charset="-128"/>
              </a:rPr>
              <a:t> significa poter adottare, utilizzare una visione dell’esistenza, </a:t>
            </a:r>
          </a:p>
          <a:p>
            <a:pPr eaLnBrk="0" hangingPunct="0"/>
            <a:r>
              <a:rPr lang="it-IT" sz="3200" b="1">
                <a:ea typeface="ＭＳ Ｐゴシック" pitchFamily="84" charset="-128"/>
                <a:cs typeface="ＭＳ Ｐゴシック" pitchFamily="84" charset="-128"/>
              </a:rPr>
              <a:t>del mondo e della vita che mi da delle coordinate abbastanza ferme, chiare, rassicuranti………..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8467"/>
                                        </p:tgtEl>
                                        <p:attrNameLst>
                                          <p:attrName>style.visibility</p:attrName>
                                        </p:attrNameLst>
                                      </p:cBhvr>
                                      <p:to>
                                        <p:strVal val="visible"/>
                                      </p:to>
                                    </p:set>
                                    <p:animEffect transition="in" filter="fade">
                                      <p:cBhvr>
                                        <p:cTn id="7" dur="2000"/>
                                        <p:tgtEl>
                                          <p:spTgt spid="3184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8468"/>
                                        </p:tgtEl>
                                        <p:attrNameLst>
                                          <p:attrName>style.visibility</p:attrName>
                                        </p:attrNameLst>
                                      </p:cBhvr>
                                      <p:to>
                                        <p:strVal val="visible"/>
                                      </p:to>
                                    </p:set>
                                    <p:animEffect transition="in" filter="fade">
                                      <p:cBhvr>
                                        <p:cTn id="12" dur="2000"/>
                                        <p:tgtEl>
                                          <p:spTgt spid="3184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8466"/>
                                        </p:tgtEl>
                                        <p:attrNameLst>
                                          <p:attrName>style.visibility</p:attrName>
                                        </p:attrNameLst>
                                      </p:cBhvr>
                                      <p:to>
                                        <p:strVal val="visible"/>
                                      </p:to>
                                    </p:set>
                                    <p:animEffect transition="in" filter="fade">
                                      <p:cBhvr>
                                        <p:cTn id="17" dur="2000"/>
                                        <p:tgtEl>
                                          <p:spTgt spid="318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6" grpId="0"/>
      <p:bldP spid="318467" grpId="0"/>
      <p:bldP spid="31846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228600" y="381000"/>
            <a:ext cx="9067800" cy="457200"/>
          </a:xfrm>
          <a:prstGeom prst="rect">
            <a:avLst/>
          </a:prstGeom>
          <a:noFill/>
          <a:ln w="9525">
            <a:noFill/>
            <a:miter lim="800000"/>
            <a:headEnd/>
            <a:tailEnd/>
          </a:ln>
        </p:spPr>
        <p:txBody>
          <a:bodyPr>
            <a:prstTxWarp prst="textNoShape">
              <a:avLst/>
            </a:prstTxWarp>
            <a:spAutoFit/>
          </a:bodyPr>
          <a:lstStyle/>
          <a:p>
            <a:r>
              <a:rPr lang="it-IT">
                <a:latin typeface="Trebuchet MS" charset="0"/>
              </a:rPr>
              <a:t>In modi diversi sentiamo una grande esigenza non soddisfatta</a:t>
            </a:r>
          </a:p>
        </p:txBody>
      </p:sp>
      <p:sp>
        <p:nvSpPr>
          <p:cNvPr id="34820" name="Text Box 4"/>
          <p:cNvSpPr txBox="1">
            <a:spLocks noChangeArrowheads="1"/>
          </p:cNvSpPr>
          <p:nvPr/>
        </p:nvSpPr>
        <p:spPr bwMode="auto">
          <a:xfrm>
            <a:off x="304800" y="990600"/>
            <a:ext cx="8382000" cy="457200"/>
          </a:xfrm>
          <a:prstGeom prst="rect">
            <a:avLst/>
          </a:prstGeom>
          <a:noFill/>
          <a:ln w="9525">
            <a:noFill/>
            <a:miter lim="800000"/>
            <a:headEnd/>
            <a:tailEnd/>
          </a:ln>
        </p:spPr>
        <p:txBody>
          <a:bodyPr>
            <a:prstTxWarp prst="textNoShape">
              <a:avLst/>
            </a:prstTxWarp>
            <a:spAutoFit/>
          </a:bodyPr>
          <a:lstStyle/>
          <a:p>
            <a:r>
              <a:rPr lang="it-IT">
                <a:latin typeface="Trebuchet MS" charset="0"/>
              </a:rPr>
              <a:t>…..(ri)trovare un modo idoneo per dire:</a:t>
            </a:r>
          </a:p>
        </p:txBody>
      </p:sp>
      <p:sp>
        <p:nvSpPr>
          <p:cNvPr id="34821" name="Text Box 5"/>
          <p:cNvSpPr txBox="1">
            <a:spLocks noChangeArrowheads="1"/>
          </p:cNvSpPr>
          <p:nvPr/>
        </p:nvSpPr>
        <p:spPr bwMode="auto">
          <a:xfrm>
            <a:off x="381000" y="1752600"/>
            <a:ext cx="3854450" cy="457200"/>
          </a:xfrm>
          <a:prstGeom prst="rect">
            <a:avLst/>
          </a:prstGeom>
          <a:noFill/>
          <a:ln w="9525">
            <a:noFill/>
            <a:miter lim="800000"/>
            <a:headEnd/>
            <a:tailEnd/>
          </a:ln>
        </p:spPr>
        <p:txBody>
          <a:bodyPr>
            <a:prstTxWarp prst="textNoShape">
              <a:avLst/>
            </a:prstTxWarp>
            <a:spAutoFit/>
          </a:bodyPr>
          <a:lstStyle/>
          <a:p>
            <a:r>
              <a:rPr lang="it-IT">
                <a:latin typeface="Trebuchet MS" charset="0"/>
              </a:rPr>
              <a:t>Io, ………Noi,……..</a:t>
            </a:r>
          </a:p>
        </p:txBody>
      </p:sp>
      <p:sp>
        <p:nvSpPr>
          <p:cNvPr id="34825" name="Text Box 9"/>
          <p:cNvSpPr txBox="1">
            <a:spLocks noChangeArrowheads="1"/>
          </p:cNvSpPr>
          <p:nvPr/>
        </p:nvSpPr>
        <p:spPr bwMode="auto">
          <a:xfrm>
            <a:off x="304800" y="2514600"/>
            <a:ext cx="8458200" cy="1187450"/>
          </a:xfrm>
          <a:prstGeom prst="rect">
            <a:avLst/>
          </a:prstGeom>
          <a:noFill/>
          <a:ln w="9525">
            <a:noFill/>
            <a:miter lim="800000"/>
            <a:headEnd/>
            <a:tailEnd/>
          </a:ln>
        </p:spPr>
        <p:txBody>
          <a:bodyPr>
            <a:prstTxWarp prst="textNoShape">
              <a:avLst/>
            </a:prstTxWarp>
            <a:spAutoFit/>
          </a:bodyPr>
          <a:lstStyle/>
          <a:p>
            <a:r>
              <a:rPr lang="it-IT">
                <a:latin typeface="Trebuchet MS" charset="0"/>
              </a:rPr>
              <a:t>convivedo con incertezze, conflitti, afasia, contraddizioni, </a:t>
            </a:r>
          </a:p>
          <a:p>
            <a:r>
              <a:rPr lang="it-IT">
                <a:latin typeface="Trebuchet MS" charset="0"/>
              </a:rPr>
              <a:t>per condividere un modo per dire Io, Noi, dobbiamo maturare insieme modi di vivere e intendere:</a:t>
            </a:r>
          </a:p>
        </p:txBody>
      </p:sp>
      <p:sp>
        <p:nvSpPr>
          <p:cNvPr id="34826" name="Text Box 10"/>
          <p:cNvSpPr txBox="1">
            <a:spLocks noChangeArrowheads="1"/>
          </p:cNvSpPr>
          <p:nvPr/>
        </p:nvSpPr>
        <p:spPr bwMode="auto">
          <a:xfrm>
            <a:off x="304800" y="3810000"/>
            <a:ext cx="8686800" cy="457200"/>
          </a:xfrm>
          <a:prstGeom prst="rect">
            <a:avLst/>
          </a:prstGeom>
          <a:noFill/>
          <a:ln w="9525">
            <a:noFill/>
            <a:miter lim="800000"/>
            <a:headEnd/>
            <a:tailEnd/>
          </a:ln>
        </p:spPr>
        <p:txBody>
          <a:bodyPr>
            <a:prstTxWarp prst="textNoShape">
              <a:avLst/>
            </a:prstTxWarp>
            <a:spAutoFit/>
          </a:bodyPr>
          <a:lstStyle/>
          <a:p>
            <a:r>
              <a:rPr lang="it-IT" b="1">
                <a:latin typeface="Trebuchet MS" charset="0"/>
              </a:rPr>
              <a:t>la mutazione</a:t>
            </a:r>
            <a:r>
              <a:rPr lang="it-IT">
                <a:latin typeface="Trebuchet MS" charset="0"/>
              </a:rPr>
              <a:t> di cui siamo partecipi; </a:t>
            </a:r>
          </a:p>
        </p:txBody>
      </p:sp>
      <p:sp>
        <p:nvSpPr>
          <p:cNvPr id="34827" name="Text Box 11"/>
          <p:cNvSpPr txBox="1">
            <a:spLocks noChangeArrowheads="1"/>
          </p:cNvSpPr>
          <p:nvPr/>
        </p:nvSpPr>
        <p:spPr bwMode="auto">
          <a:xfrm>
            <a:off x="304800" y="4267200"/>
            <a:ext cx="8686800" cy="457200"/>
          </a:xfrm>
          <a:prstGeom prst="rect">
            <a:avLst/>
          </a:prstGeom>
          <a:noFill/>
          <a:ln w="9525">
            <a:noFill/>
            <a:miter lim="800000"/>
            <a:headEnd/>
            <a:tailEnd/>
          </a:ln>
        </p:spPr>
        <p:txBody>
          <a:bodyPr>
            <a:prstTxWarp prst="textNoShape">
              <a:avLst/>
            </a:prstTxWarp>
            <a:spAutoFit/>
          </a:bodyPr>
          <a:lstStyle/>
          <a:p>
            <a:r>
              <a:rPr lang="it-IT">
                <a:latin typeface="Trebuchet MS" charset="0"/>
              </a:rPr>
              <a:t>il senso di fare, stare in,      essere </a:t>
            </a:r>
            <a:r>
              <a:rPr lang="it-IT" b="1">
                <a:latin typeface="Trebuchet MS" charset="0"/>
              </a:rPr>
              <a:t>pubblico</a:t>
            </a:r>
            <a:r>
              <a:rPr lang="it-IT">
                <a:latin typeface="Trebuchet MS" charset="0"/>
              </a:rPr>
              <a:t>;</a:t>
            </a:r>
          </a:p>
        </p:txBody>
      </p:sp>
      <p:sp>
        <p:nvSpPr>
          <p:cNvPr id="34828" name="Text Box 12"/>
          <p:cNvSpPr txBox="1">
            <a:spLocks noChangeArrowheads="1"/>
          </p:cNvSpPr>
          <p:nvPr/>
        </p:nvSpPr>
        <p:spPr bwMode="auto">
          <a:xfrm>
            <a:off x="228600" y="5562600"/>
            <a:ext cx="8686800" cy="822325"/>
          </a:xfrm>
          <a:prstGeom prst="rect">
            <a:avLst/>
          </a:prstGeom>
          <a:noFill/>
          <a:ln w="9525">
            <a:noFill/>
            <a:miter lim="800000"/>
            <a:headEnd/>
            <a:tailEnd/>
          </a:ln>
        </p:spPr>
        <p:txBody>
          <a:bodyPr>
            <a:prstTxWarp prst="textNoShape">
              <a:avLst/>
            </a:prstTxWarp>
            <a:spAutoFit/>
          </a:bodyPr>
          <a:lstStyle/>
          <a:p>
            <a:r>
              <a:rPr lang="it-IT">
                <a:latin typeface="Trebuchet MS" charset="0"/>
              </a:rPr>
              <a:t>con la capacità di riattivare, reinventare…..con cura,…. </a:t>
            </a:r>
          </a:p>
          <a:p>
            <a:r>
              <a:rPr lang="it-IT" b="1">
                <a:latin typeface="Trebuchet MS" charset="0"/>
              </a:rPr>
              <a:t>il legame</a:t>
            </a:r>
            <a:endParaRPr lang="it-IT">
              <a:latin typeface="Trebuchet MS" charset="0"/>
            </a:endParaRPr>
          </a:p>
        </p:txBody>
      </p:sp>
      <p:sp>
        <p:nvSpPr>
          <p:cNvPr id="34829" name="Text Box 13"/>
          <p:cNvSpPr txBox="1">
            <a:spLocks noChangeArrowheads="1"/>
          </p:cNvSpPr>
          <p:nvPr/>
        </p:nvSpPr>
        <p:spPr bwMode="auto">
          <a:xfrm>
            <a:off x="304800" y="4724400"/>
            <a:ext cx="8686800" cy="457200"/>
          </a:xfrm>
          <a:prstGeom prst="rect">
            <a:avLst/>
          </a:prstGeom>
          <a:noFill/>
          <a:ln w="9525">
            <a:noFill/>
            <a:miter lim="800000"/>
            <a:headEnd/>
            <a:tailEnd/>
          </a:ln>
        </p:spPr>
        <p:txBody>
          <a:bodyPr>
            <a:prstTxWarp prst="textNoShape">
              <a:avLst/>
            </a:prstTxWarp>
            <a:spAutoFit/>
          </a:bodyPr>
          <a:lstStyle/>
          <a:p>
            <a:r>
              <a:rPr lang="it-IT">
                <a:latin typeface="Trebuchet MS" charset="0"/>
              </a:rPr>
              <a:t>Imparando un senso della </a:t>
            </a:r>
            <a:r>
              <a:rPr lang="it-IT" b="1">
                <a:latin typeface="Trebuchet MS" charset="0"/>
              </a:rPr>
              <a:t>prossimità</a:t>
            </a:r>
            <a:r>
              <a:rPr lang="it-IT">
                <a:latin typeface="Trebuchet MS" charset="0"/>
              </a:rPr>
              <a:t> idoneo all’oggi;</a:t>
            </a:r>
          </a:p>
        </p:txBody>
      </p:sp>
      <p:pic>
        <p:nvPicPr>
          <p:cNvPr id="45067" name="Picture 14" descr="Uomo che si interroga"/>
          <p:cNvPicPr>
            <a:picLocks noChangeAspect="1" noChangeArrowheads="1"/>
          </p:cNvPicPr>
          <p:nvPr/>
        </p:nvPicPr>
        <p:blipFill>
          <a:blip r:embed="rId3">
            <a:alphaModFix amt="40000"/>
          </a:blip>
          <a:srcRect/>
          <a:stretch>
            <a:fillRect/>
          </a:stretch>
        </p:blipFill>
        <p:spPr bwMode="auto">
          <a:xfrm>
            <a:off x="0" y="-241503"/>
            <a:ext cx="9144000" cy="7513280"/>
          </a:xfrm>
          <a:prstGeom prst="rect">
            <a:avLst/>
          </a:prstGeom>
          <a:noFill/>
          <a:ln w="9525">
            <a:noFill/>
            <a:miter lim="800000"/>
            <a:headEnd/>
            <a:tailEnd/>
          </a:ln>
        </p:spPr>
      </p:pic>
      <p:sp>
        <p:nvSpPr>
          <p:cNvPr id="45068" name="Rectangle 16"/>
          <p:cNvSpPr>
            <a:spLocks noChangeArrowheads="1"/>
          </p:cNvSpPr>
          <p:nvPr/>
        </p:nvSpPr>
        <p:spPr bwMode="auto">
          <a:xfrm>
            <a:off x="0" y="-241503"/>
            <a:ext cx="9144000" cy="105945"/>
          </a:xfrm>
          <a:prstGeom prst="rect">
            <a:avLst/>
          </a:prstGeom>
          <a:solidFill>
            <a:schemeClr val="bg1">
              <a:alpha val="39999"/>
            </a:schemeClr>
          </a:solidFill>
          <a:ln w="9525">
            <a:noFill/>
            <a:miter lim="800000"/>
            <a:headEnd/>
            <a:tailEnd/>
          </a:ln>
        </p:spPr>
        <p:txBody>
          <a:bodyPr wrap="none" anchor="ctr">
            <a:prstTxWarp prst="textNoShape">
              <a:avLst/>
            </a:prstTxWarp>
          </a:bodyPr>
          <a:lstStyle/>
          <a:p>
            <a:endParaRPr lang="it-IT" sz="2000"/>
          </a:p>
        </p:txBody>
      </p:sp>
      <p:sp>
        <p:nvSpPr>
          <p:cNvPr id="45069" name="Rectangle 17"/>
          <p:cNvSpPr>
            <a:spLocks noChangeArrowheads="1"/>
          </p:cNvSpPr>
          <p:nvPr/>
        </p:nvSpPr>
        <p:spPr bwMode="auto">
          <a:xfrm>
            <a:off x="0" y="7174661"/>
            <a:ext cx="9029700" cy="105945"/>
          </a:xfrm>
          <a:prstGeom prst="rect">
            <a:avLst/>
          </a:prstGeom>
          <a:solidFill>
            <a:schemeClr val="bg1">
              <a:alpha val="39999"/>
            </a:schemeClr>
          </a:solidFill>
          <a:ln w="9525">
            <a:noFill/>
            <a:miter lim="800000"/>
            <a:headEnd/>
            <a:tailEnd/>
          </a:ln>
        </p:spPr>
        <p:txBody>
          <a:bodyPr wrap="none" anchor="ctr">
            <a:prstTxWarp prst="textNoShape">
              <a:avLst/>
            </a:prstTxWarp>
          </a:bodyPr>
          <a:lstStyle/>
          <a:p>
            <a:endParaRPr lang="it-IT" sz="2000"/>
          </a:p>
        </p:txBody>
      </p:sp>
      <p:sp>
        <p:nvSpPr>
          <p:cNvPr id="45070" name="Rectangle 19"/>
          <p:cNvSpPr>
            <a:spLocks noChangeArrowheads="1"/>
          </p:cNvSpPr>
          <p:nvPr/>
        </p:nvSpPr>
        <p:spPr bwMode="auto">
          <a:xfrm>
            <a:off x="0" y="-241503"/>
            <a:ext cx="114300" cy="7522109"/>
          </a:xfrm>
          <a:prstGeom prst="rect">
            <a:avLst/>
          </a:prstGeom>
          <a:solidFill>
            <a:schemeClr val="bg1">
              <a:alpha val="39999"/>
            </a:schemeClr>
          </a:solidFill>
          <a:ln w="9525">
            <a:noFill/>
            <a:miter lim="800000"/>
            <a:headEnd/>
            <a:tailEnd/>
          </a:ln>
        </p:spPr>
        <p:txBody>
          <a:bodyPr wrap="none" anchor="ctr">
            <a:prstTxWarp prst="textNoShape">
              <a:avLst/>
            </a:prstTxWarp>
          </a:bodyPr>
          <a:lstStyle/>
          <a:p>
            <a:endParaRPr lang="it-IT" sz="2000"/>
          </a:p>
        </p:txBody>
      </p:sp>
      <p:sp>
        <p:nvSpPr>
          <p:cNvPr id="45071" name="Rectangle 20"/>
          <p:cNvSpPr>
            <a:spLocks noChangeArrowheads="1"/>
          </p:cNvSpPr>
          <p:nvPr/>
        </p:nvSpPr>
        <p:spPr bwMode="auto">
          <a:xfrm>
            <a:off x="9029700" y="-241503"/>
            <a:ext cx="111919" cy="7418371"/>
          </a:xfrm>
          <a:prstGeom prst="rect">
            <a:avLst/>
          </a:prstGeom>
          <a:solidFill>
            <a:schemeClr val="bg1">
              <a:alpha val="39999"/>
            </a:schemeClr>
          </a:solidFill>
          <a:ln w="9525">
            <a:noFill/>
            <a:miter lim="800000"/>
            <a:headEnd/>
            <a:tailEnd/>
          </a:ln>
        </p:spPr>
        <p:txBody>
          <a:bodyPr wrap="none" anchor="ctr">
            <a:prstTxWarp prst="textNoShape">
              <a:avLst/>
            </a:prstTxWarp>
          </a:bodyPr>
          <a:lstStyle/>
          <a:p>
            <a:endParaRPr lang="it-IT"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2000"/>
                                        <p:tgtEl>
                                          <p:spTgt spid="348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1"/>
                                        </p:tgtEl>
                                        <p:attrNameLst>
                                          <p:attrName>style.visibility</p:attrName>
                                        </p:attrNameLst>
                                      </p:cBhvr>
                                      <p:to>
                                        <p:strVal val="visible"/>
                                      </p:to>
                                    </p:set>
                                    <p:animEffect transition="in" filter="fade">
                                      <p:cBhvr>
                                        <p:cTn id="12" dur="2000"/>
                                        <p:tgtEl>
                                          <p:spTgt spid="348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825"/>
                                        </p:tgtEl>
                                        <p:attrNameLst>
                                          <p:attrName>style.visibility</p:attrName>
                                        </p:attrNameLst>
                                      </p:cBhvr>
                                      <p:to>
                                        <p:strVal val="visible"/>
                                      </p:to>
                                    </p:set>
                                    <p:animEffect transition="in" filter="fade">
                                      <p:cBhvr>
                                        <p:cTn id="17" dur="2000"/>
                                        <p:tgtEl>
                                          <p:spTgt spid="348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826"/>
                                        </p:tgtEl>
                                        <p:attrNameLst>
                                          <p:attrName>style.visibility</p:attrName>
                                        </p:attrNameLst>
                                      </p:cBhvr>
                                      <p:to>
                                        <p:strVal val="visible"/>
                                      </p:to>
                                    </p:set>
                                    <p:animEffect transition="in" filter="fade">
                                      <p:cBhvr>
                                        <p:cTn id="22" dur="2000"/>
                                        <p:tgtEl>
                                          <p:spTgt spid="348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827"/>
                                        </p:tgtEl>
                                        <p:attrNameLst>
                                          <p:attrName>style.visibility</p:attrName>
                                        </p:attrNameLst>
                                      </p:cBhvr>
                                      <p:to>
                                        <p:strVal val="visible"/>
                                      </p:to>
                                    </p:set>
                                    <p:animEffect transition="in" filter="fade">
                                      <p:cBhvr>
                                        <p:cTn id="27" dur="2000"/>
                                        <p:tgtEl>
                                          <p:spTgt spid="348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829"/>
                                        </p:tgtEl>
                                        <p:attrNameLst>
                                          <p:attrName>style.visibility</p:attrName>
                                        </p:attrNameLst>
                                      </p:cBhvr>
                                      <p:to>
                                        <p:strVal val="visible"/>
                                      </p:to>
                                    </p:set>
                                    <p:animEffect transition="in" filter="fade">
                                      <p:cBhvr>
                                        <p:cTn id="32" dur="2000"/>
                                        <p:tgtEl>
                                          <p:spTgt spid="348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828"/>
                                        </p:tgtEl>
                                        <p:attrNameLst>
                                          <p:attrName>style.visibility</p:attrName>
                                        </p:attrNameLst>
                                      </p:cBhvr>
                                      <p:to>
                                        <p:strVal val="visible"/>
                                      </p:to>
                                    </p:set>
                                    <p:animEffect transition="in" filter="fade">
                                      <p:cBhvr>
                                        <p:cTn id="37" dur="2000"/>
                                        <p:tgtEl>
                                          <p:spTgt spid="34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1" grpId="0"/>
      <p:bldP spid="34825" grpId="0"/>
      <p:bldP spid="34826" grpId="0"/>
      <p:bldP spid="34827" grpId="0"/>
      <p:bldP spid="34828" grpId="0"/>
      <p:bldP spid="3482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406400" y="406400"/>
            <a:ext cx="5682716" cy="369332"/>
          </a:xfrm>
          <a:prstGeom prst="rect">
            <a:avLst/>
          </a:prstGeom>
          <a:noFill/>
        </p:spPr>
        <p:txBody>
          <a:bodyPr wrap="none" rtlCol="0">
            <a:spAutoFit/>
          </a:bodyPr>
          <a:lstStyle/>
          <a:p>
            <a:r>
              <a:rPr lang="it-IT" b="1" dirty="0" smtClean="0"/>
              <a:t>Terza parte: proposte per la didattica, contenuti e metodi</a:t>
            </a:r>
            <a:endParaRPr lang="it-IT" b="1" dirty="0"/>
          </a:p>
        </p:txBody>
      </p:sp>
      <p:sp>
        <p:nvSpPr>
          <p:cNvPr id="3" name="CasellaDiTesto 2"/>
          <p:cNvSpPr txBox="1"/>
          <p:nvPr/>
        </p:nvSpPr>
        <p:spPr>
          <a:xfrm>
            <a:off x="406400" y="1384300"/>
            <a:ext cx="2795958" cy="369332"/>
          </a:xfrm>
          <a:prstGeom prst="rect">
            <a:avLst/>
          </a:prstGeom>
          <a:noFill/>
        </p:spPr>
        <p:txBody>
          <a:bodyPr wrap="none" rtlCol="0">
            <a:spAutoFit/>
          </a:bodyPr>
          <a:lstStyle/>
          <a:p>
            <a:r>
              <a:rPr lang="it-IT" b="1" dirty="0" smtClean="0"/>
              <a:t>Perché siamo in </a:t>
            </a:r>
            <a:r>
              <a:rPr lang="it-IT" b="1" dirty="0" err="1" smtClean="0"/>
              <a:t>facebook</a:t>
            </a:r>
            <a:r>
              <a:rPr lang="it-IT" b="1" dirty="0" smtClean="0"/>
              <a:t> ?</a:t>
            </a:r>
            <a:endParaRPr lang="it-IT" b="1" dirty="0"/>
          </a:p>
        </p:txBody>
      </p:sp>
    </p:spTree>
    <p:extLst>
      <p:ext uri="{BB962C8B-B14F-4D97-AF65-F5344CB8AC3E}">
        <p14:creationId xmlns="" xmlns:p14="http://schemas.microsoft.com/office/powerpoint/2010/main" xmlns:mv="urn:schemas-microsoft-com:mac:vml" xmlns:mc="http://schemas.openxmlformats.org/markup-compatibility/2006" val="3922348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srcRect/>
          <a:stretch>
            <a:fillRect/>
          </a:stretch>
        </p:blipFill>
        <p:spPr bwMode="auto">
          <a:xfrm>
            <a:off x="0" y="0"/>
            <a:ext cx="9144000" cy="6934200"/>
          </a:xfrm>
          <a:prstGeom prst="rect">
            <a:avLst/>
          </a:prstGeom>
          <a:noFill/>
          <a:ln w="9525">
            <a:noFill/>
            <a:miter lim="800000"/>
            <a:headEnd/>
            <a:tailEnd/>
          </a:ln>
        </p:spPr>
      </p:pic>
      <p:sp>
        <p:nvSpPr>
          <p:cNvPr id="51203" name="Text Box 3"/>
          <p:cNvSpPr txBox="1">
            <a:spLocks noChangeArrowheads="1"/>
          </p:cNvSpPr>
          <p:nvPr/>
        </p:nvSpPr>
        <p:spPr bwMode="auto">
          <a:xfrm>
            <a:off x="5029200" y="444500"/>
            <a:ext cx="1465263" cy="823913"/>
          </a:xfrm>
          <a:prstGeom prst="rect">
            <a:avLst/>
          </a:prstGeom>
          <a:noFill/>
          <a:ln w="9525">
            <a:noFill/>
            <a:miter lim="800000"/>
            <a:headEnd/>
            <a:tailEnd/>
          </a:ln>
        </p:spPr>
        <p:txBody>
          <a:bodyPr wrap="none">
            <a:prstTxWarp prst="textNoShape">
              <a:avLst/>
            </a:prstTxWarp>
            <a:spAutoFit/>
          </a:bodyPr>
          <a:lstStyle/>
          <a:p>
            <a:r>
              <a:rPr lang="it-IT" sz="4800" b="1" i="1">
                <a:solidFill>
                  <a:schemeClr val="bg1"/>
                </a:solidFill>
                <a:latin typeface="Trebuchet MS" charset="0"/>
              </a:rPr>
              <a:t>Ciao</a:t>
            </a:r>
            <a:endParaRPr lang="it-IT">
              <a:solidFill>
                <a:schemeClr val="bg1"/>
              </a:solidFill>
              <a:latin typeface="Trebuchet MS" charset="0"/>
            </a:endParaRPr>
          </a:p>
        </p:txBody>
      </p:sp>
      <p:sp>
        <p:nvSpPr>
          <p:cNvPr id="51204" name="Rectangle 4"/>
          <p:cNvSpPr>
            <a:spLocks noChangeArrowheads="1"/>
          </p:cNvSpPr>
          <p:nvPr/>
        </p:nvSpPr>
        <p:spPr bwMode="auto">
          <a:xfrm>
            <a:off x="1071563" y="2057400"/>
            <a:ext cx="1595437" cy="579438"/>
          </a:xfrm>
          <a:prstGeom prst="rect">
            <a:avLst/>
          </a:prstGeom>
          <a:noFill/>
          <a:ln w="9525">
            <a:noFill/>
            <a:miter lim="800000"/>
            <a:headEnd/>
            <a:tailEnd/>
          </a:ln>
        </p:spPr>
        <p:txBody>
          <a:bodyPr>
            <a:prstTxWarp prst="textNoShape">
              <a:avLst/>
            </a:prstTxWarp>
            <a:spAutoFit/>
          </a:bodyPr>
          <a:lstStyle/>
          <a:p>
            <a:r>
              <a:rPr lang="it-IT" sz="900">
                <a:solidFill>
                  <a:schemeClr val="bg1"/>
                </a:solidFill>
                <a:latin typeface="Trebuchet MS" charset="0"/>
              </a:rPr>
              <a:t> </a:t>
            </a:r>
            <a:r>
              <a:rPr lang="it-IT" sz="3200" b="1" i="1">
                <a:solidFill>
                  <a:schemeClr val="bg1"/>
                </a:solidFill>
                <a:latin typeface="Trebuchet MS" charset="0"/>
              </a:rPr>
              <a:t>Grazie</a:t>
            </a:r>
          </a:p>
        </p:txBody>
      </p:sp>
      <p:sp>
        <p:nvSpPr>
          <p:cNvPr id="51205" name="Text Box 5"/>
          <p:cNvSpPr txBox="1">
            <a:spLocks noChangeArrowheads="1"/>
          </p:cNvSpPr>
          <p:nvPr/>
        </p:nvSpPr>
        <p:spPr bwMode="auto">
          <a:xfrm>
            <a:off x="974725" y="1008063"/>
            <a:ext cx="1038225" cy="579437"/>
          </a:xfrm>
          <a:prstGeom prst="rect">
            <a:avLst/>
          </a:prstGeom>
          <a:noFill/>
          <a:ln w="9525">
            <a:noFill/>
            <a:miter lim="800000"/>
            <a:headEnd/>
            <a:tailEnd/>
          </a:ln>
        </p:spPr>
        <p:txBody>
          <a:bodyPr wrap="none">
            <a:prstTxWarp prst="textNoShape">
              <a:avLst/>
            </a:prstTxWarp>
            <a:spAutoFit/>
          </a:bodyPr>
          <a:lstStyle/>
          <a:p>
            <a:r>
              <a:rPr lang="it-IT" sz="3200" b="1" i="1">
                <a:solidFill>
                  <a:schemeClr val="bg1"/>
                </a:solidFill>
                <a:latin typeface="Trebuchet MS" charset="0"/>
              </a:rPr>
              <a:t>Ciao</a:t>
            </a:r>
            <a:endParaRPr lang="it-IT" sz="4800" b="1" i="1">
              <a:solidFill>
                <a:schemeClr val="bg1"/>
              </a:solidFill>
              <a:latin typeface="Trebuchet MS" charset="0"/>
            </a:endParaRPr>
          </a:p>
        </p:txBody>
      </p:sp>
      <p:sp>
        <p:nvSpPr>
          <p:cNvPr id="51206" name="Text Box 6"/>
          <p:cNvSpPr txBox="1">
            <a:spLocks noChangeArrowheads="1"/>
          </p:cNvSpPr>
          <p:nvPr/>
        </p:nvSpPr>
        <p:spPr bwMode="auto">
          <a:xfrm>
            <a:off x="7924800" y="3276600"/>
            <a:ext cx="1143000" cy="579438"/>
          </a:xfrm>
          <a:prstGeom prst="rect">
            <a:avLst/>
          </a:prstGeom>
          <a:noFill/>
          <a:ln w="9525">
            <a:noFill/>
            <a:miter lim="800000"/>
            <a:headEnd/>
            <a:tailEnd/>
          </a:ln>
        </p:spPr>
        <p:txBody>
          <a:bodyPr>
            <a:prstTxWarp prst="textNoShape">
              <a:avLst/>
            </a:prstTxWarp>
            <a:spAutoFit/>
          </a:bodyPr>
          <a:lstStyle/>
          <a:p>
            <a:pPr>
              <a:spcBef>
                <a:spcPct val="50000"/>
              </a:spcBef>
            </a:pPr>
            <a:r>
              <a:rPr lang="it-IT" sz="3200" b="1" i="1">
                <a:solidFill>
                  <a:schemeClr val="bg1"/>
                </a:solidFill>
                <a:latin typeface="Trebuchet MS" charset="0"/>
              </a:rPr>
              <a:t>Ciao</a:t>
            </a:r>
          </a:p>
        </p:txBody>
      </p:sp>
      <p:sp>
        <p:nvSpPr>
          <p:cNvPr id="51207" name="Text Box 7"/>
          <p:cNvSpPr txBox="1">
            <a:spLocks noChangeArrowheads="1"/>
          </p:cNvSpPr>
          <p:nvPr/>
        </p:nvSpPr>
        <p:spPr bwMode="auto">
          <a:xfrm>
            <a:off x="914400" y="3278188"/>
            <a:ext cx="1465263" cy="823912"/>
          </a:xfrm>
          <a:prstGeom prst="rect">
            <a:avLst/>
          </a:prstGeom>
          <a:noFill/>
          <a:ln w="9525">
            <a:noFill/>
            <a:miter lim="800000"/>
            <a:headEnd/>
            <a:tailEnd/>
          </a:ln>
        </p:spPr>
        <p:txBody>
          <a:bodyPr wrap="none">
            <a:prstTxWarp prst="textNoShape">
              <a:avLst/>
            </a:prstTxWarp>
            <a:spAutoFit/>
          </a:bodyPr>
          <a:lstStyle/>
          <a:p>
            <a:r>
              <a:rPr lang="it-IT" sz="4800" b="1" i="1">
                <a:solidFill>
                  <a:schemeClr val="bg1"/>
                </a:solidFill>
                <a:latin typeface="Trebuchet MS" charset="0"/>
              </a:rPr>
              <a:t>Ciao</a:t>
            </a:r>
            <a:endParaRPr lang="it-IT" sz="3200" b="1" i="1">
              <a:solidFill>
                <a:schemeClr val="bg1"/>
              </a:solidFill>
              <a:latin typeface="Trebuchet MS" charset="0"/>
            </a:endParaRPr>
          </a:p>
        </p:txBody>
      </p:sp>
      <p:sp>
        <p:nvSpPr>
          <p:cNvPr id="51208" name="Text Box 8"/>
          <p:cNvSpPr txBox="1">
            <a:spLocks noChangeArrowheads="1"/>
          </p:cNvSpPr>
          <p:nvPr/>
        </p:nvSpPr>
        <p:spPr bwMode="auto">
          <a:xfrm>
            <a:off x="5699125" y="1693863"/>
            <a:ext cx="1455738" cy="579437"/>
          </a:xfrm>
          <a:prstGeom prst="rect">
            <a:avLst/>
          </a:prstGeom>
          <a:noFill/>
          <a:ln w="9525">
            <a:noFill/>
            <a:miter lim="800000"/>
            <a:headEnd/>
            <a:tailEnd/>
          </a:ln>
        </p:spPr>
        <p:txBody>
          <a:bodyPr wrap="none">
            <a:prstTxWarp prst="textNoShape">
              <a:avLst/>
            </a:prstTxWarp>
            <a:spAutoFit/>
          </a:bodyPr>
          <a:lstStyle/>
          <a:p>
            <a:r>
              <a:rPr lang="it-IT" sz="3200" b="1" i="1">
                <a:solidFill>
                  <a:schemeClr val="bg1"/>
                </a:solidFill>
                <a:latin typeface="Trebuchet MS" charset="0"/>
              </a:rPr>
              <a:t>Grazie</a:t>
            </a:r>
          </a:p>
        </p:txBody>
      </p:sp>
      <p:sp>
        <p:nvSpPr>
          <p:cNvPr id="51209" name="Text Box 9"/>
          <p:cNvSpPr txBox="1">
            <a:spLocks noChangeArrowheads="1"/>
          </p:cNvSpPr>
          <p:nvPr/>
        </p:nvSpPr>
        <p:spPr bwMode="auto">
          <a:xfrm>
            <a:off x="4648200" y="0"/>
            <a:ext cx="5943600" cy="396875"/>
          </a:xfrm>
          <a:prstGeom prst="rect">
            <a:avLst/>
          </a:prstGeom>
          <a:noFill/>
          <a:ln w="9525">
            <a:noFill/>
            <a:miter lim="800000"/>
            <a:headEnd/>
            <a:tailEnd/>
          </a:ln>
        </p:spPr>
        <p:txBody>
          <a:bodyPr>
            <a:prstTxWarp prst="textNoShape">
              <a:avLst/>
            </a:prstTxWarp>
            <a:spAutoFit/>
          </a:bodyPr>
          <a:lstStyle/>
          <a:p>
            <a:r>
              <a:rPr lang="it-IT" sz="2000" b="1" i="1">
                <a:solidFill>
                  <a:schemeClr val="bg1"/>
                </a:solidFill>
                <a:latin typeface="Trebuchet MS" charset="0"/>
              </a:rPr>
              <a:t>…funamboli in precario equilibrio….</a:t>
            </a:r>
          </a:p>
        </p:txBody>
      </p:sp>
      <p:sp>
        <p:nvSpPr>
          <p:cNvPr id="12" name="CasellaDiTesto 11"/>
          <p:cNvSpPr txBox="1"/>
          <p:nvPr/>
        </p:nvSpPr>
        <p:spPr>
          <a:xfrm>
            <a:off x="457200" y="5791200"/>
            <a:ext cx="2146300" cy="461963"/>
          </a:xfrm>
          <a:prstGeom prst="rect">
            <a:avLst/>
          </a:prstGeom>
          <a:noFill/>
        </p:spPr>
        <p:txBody>
          <a:bodyPr wrap="none">
            <a:spAutoFit/>
          </a:bodyPr>
          <a:lstStyle/>
          <a:p>
            <a:pPr>
              <a:defRPr/>
            </a:pPr>
            <a:r>
              <a:rPr lang="it-IT" dirty="0">
                <a:solidFill>
                  <a:schemeClr val="accent3"/>
                </a:solidFill>
              </a:rPr>
              <a:t>laino@unina.it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iterate type="wd">
                                    <p:tmPct val="100000"/>
                                  </p:iterate>
                                  <p:childTnLst>
                                    <p:set>
                                      <p:cBhvr>
                                        <p:cTn id="6" dur="300">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512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1" presetClass="entr" presetSubtype="0" fill="hold" grpId="0" nodeType="clickEffect">
                                  <p:stCondLst>
                                    <p:cond delay="0"/>
                                  </p:stCondLst>
                                  <p:childTnLst>
                                    <p:set>
                                      <p:cBhvr>
                                        <p:cTn id="14" dur="1000">
                                          <p:stCondLst>
                                            <p:cond delay="0"/>
                                          </p:stCondLst>
                                        </p:cTn>
                                        <p:tgtEl>
                                          <p:spTgt spid="51206"/>
                                        </p:tgtEl>
                                        <p:attrNameLst>
                                          <p:attrName>style.visibility</p:attrName>
                                        </p:attrNameLst>
                                      </p:cBhvr>
                                      <p:to>
                                        <p:strVal val="visible"/>
                                      </p:to>
                                    </p:set>
                                  </p:childTnLst>
                                  <p:subTnLst>
                                    <p:cmd type="evt" cmd="onstopaudio">
                                      <p:cBhvr>
                                        <p:cTn display="0" masterRel="sameClick">
                                          <p:stCondLst>
                                            <p:cond evt="begin" delay="0">
                                              <p:tn val="13"/>
                                            </p:cond>
                                          </p:stCondLst>
                                        </p:cTn>
                                        <p:tgtEl>
                                          <p:sldTgt/>
                                        </p:tgtEl>
                                      </p:cBhvr>
                                    </p:cmd>
                                  </p:sub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500">
                                          <p:stCondLst>
                                            <p:cond delay="0"/>
                                          </p:stCondLst>
                                        </p:cTn>
                                        <p:tgtEl>
                                          <p:spTgt spid="512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500">
                                          <p:stCondLst>
                                            <p:cond delay="0"/>
                                          </p:stCondLst>
                                        </p:cTn>
                                        <p:tgtEl>
                                          <p:spTgt spid="512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1" presetClass="entr" presetSubtype="0" fill="hold" grpId="0" nodeType="clickEffect">
                                  <p:stCondLst>
                                    <p:cond delay="0"/>
                                  </p:stCondLst>
                                  <p:childTnLst>
                                    <p:set>
                                      <p:cBhvr>
                                        <p:cTn id="26" dur="500">
                                          <p:stCondLst>
                                            <p:cond delay="0"/>
                                          </p:stCondLst>
                                        </p:cTn>
                                        <p:tgtEl>
                                          <p:spTgt spid="51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P spid="51204" grpId="0" autoUpdateAnimBg="0"/>
      <p:bldP spid="51205" grpId="0" autoUpdateAnimBg="0"/>
      <p:bldP spid="51206" grpId="0" autoUpdateAnimBg="0"/>
      <p:bldP spid="51207" grpId="0" autoUpdateAnimBg="0"/>
      <p:bldP spid="51208"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xmlns:mv="urn:schemas-microsoft-com:mac:vml" xmlns:mc="http://schemas.openxmlformats.org/markup-compatibility/2006" val="11155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CasellaDiTesto 3"/>
          <p:cNvSpPr txBox="1"/>
          <p:nvPr/>
        </p:nvSpPr>
        <p:spPr>
          <a:xfrm>
            <a:off x="406401" y="630892"/>
            <a:ext cx="7790674" cy="1077218"/>
          </a:xfrm>
          <a:prstGeom prst="rect">
            <a:avLst/>
          </a:prstGeom>
          <a:noFill/>
        </p:spPr>
        <p:txBody>
          <a:bodyPr wrap="square" rtlCol="0">
            <a:spAutoFit/>
          </a:bodyPr>
          <a:lstStyle/>
          <a:p>
            <a:r>
              <a:rPr lang="it-IT" sz="3200" dirty="0" smtClean="0"/>
              <a:t>A casa mia lo </a:t>
            </a:r>
            <a:r>
              <a:rPr lang="it-IT" sz="3200" dirty="0"/>
              <a:t>sciacquone</a:t>
            </a:r>
            <a:r>
              <a:rPr lang="it-IT" sz="3200" dirty="0" smtClean="0"/>
              <a:t> del bagno perde acqua</a:t>
            </a:r>
            <a:endParaRPr lang="it-IT" sz="3200" dirty="0"/>
          </a:p>
        </p:txBody>
      </p:sp>
      <p:sp>
        <p:nvSpPr>
          <p:cNvPr id="5" name="CasellaDiTesto 4"/>
          <p:cNvSpPr txBox="1"/>
          <p:nvPr/>
        </p:nvSpPr>
        <p:spPr>
          <a:xfrm>
            <a:off x="406400" y="2548716"/>
            <a:ext cx="8167315" cy="1077218"/>
          </a:xfrm>
          <a:prstGeom prst="rect">
            <a:avLst/>
          </a:prstGeom>
          <a:noFill/>
        </p:spPr>
        <p:txBody>
          <a:bodyPr wrap="square" rtlCol="0">
            <a:spAutoFit/>
          </a:bodyPr>
          <a:lstStyle/>
          <a:p>
            <a:r>
              <a:rPr lang="it-IT" sz="3200" dirty="0" smtClean="0"/>
              <a:t>Fabrizio non mette il diserbante chimico intorno alla sua casa in campagna</a:t>
            </a:r>
            <a:endParaRPr lang="it-IT" sz="3200" dirty="0"/>
          </a:p>
        </p:txBody>
      </p:sp>
    </p:spTree>
    <p:extLst>
      <p:ext uri="{BB962C8B-B14F-4D97-AF65-F5344CB8AC3E}">
        <p14:creationId xmlns="" xmlns:p14="http://schemas.microsoft.com/office/powerpoint/2010/main" xmlns:mv="urn:schemas-microsoft-com:mac:vml" xmlns:mc="http://schemas.openxmlformats.org/markup-compatibility/2006" val="1242648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xmlns:mv="urn:schemas-microsoft-com:mac:vml" xmlns:mc="http://schemas.openxmlformats.org/markup-compatibility/2006" val="2502226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xmlns:mv="urn:schemas-microsoft-com:mac:vml" xmlns:mc="http://schemas.openxmlformats.org/markup-compatibility/2006" val="1114514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xmlns:mv="urn:schemas-microsoft-com:mac:vml" xmlns:mc="http://schemas.openxmlformats.org/markup-compatibility/2006" val="754845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xmlns:mv="urn:schemas-microsoft-com:mac:vml" xmlns:mc="http://schemas.openxmlformats.org/markup-compatibility/2006" val="2741895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5900" y="644943"/>
            <a:ext cx="8674100" cy="2308324"/>
          </a:xfrm>
          <a:prstGeom prst="rect">
            <a:avLst/>
          </a:prstGeom>
        </p:spPr>
        <p:txBody>
          <a:bodyPr wrap="square">
            <a:spAutoFit/>
          </a:bodyPr>
          <a:lstStyle/>
          <a:p>
            <a:r>
              <a:rPr lang="it-IT" b="1" dirty="0" smtClean="0"/>
              <a:t>La </a:t>
            </a:r>
            <a:r>
              <a:rPr lang="it-IT" b="1" dirty="0"/>
              <a:t>cosiddetta “</a:t>
            </a:r>
            <a:r>
              <a:rPr lang="it-IT" b="1" i="1" dirty="0" err="1"/>
              <a:t>tragedy</a:t>
            </a:r>
            <a:r>
              <a:rPr lang="it-IT" b="1" i="1" dirty="0"/>
              <a:t> of the </a:t>
            </a:r>
            <a:r>
              <a:rPr lang="it-IT" b="1" i="1" dirty="0" err="1"/>
              <a:t>commons</a:t>
            </a:r>
            <a:r>
              <a:rPr lang="it-IT" b="1" dirty="0"/>
              <a:t>”, </a:t>
            </a:r>
            <a:r>
              <a:rPr lang="it-IT" dirty="0"/>
              <a:t>risalente a </a:t>
            </a:r>
            <a:r>
              <a:rPr lang="it-IT" b="1" dirty="0" err="1">
                <a:solidFill>
                  <a:srgbClr val="FF0000"/>
                </a:solidFill>
              </a:rPr>
              <a:t>Garrett</a:t>
            </a:r>
            <a:r>
              <a:rPr lang="it-IT" b="1" dirty="0">
                <a:solidFill>
                  <a:srgbClr val="FF0000"/>
                </a:solidFill>
              </a:rPr>
              <a:t> </a:t>
            </a:r>
            <a:r>
              <a:rPr lang="it-IT" b="1" dirty="0" err="1">
                <a:solidFill>
                  <a:srgbClr val="FF0000"/>
                </a:solidFill>
              </a:rPr>
              <a:t>Hardin</a:t>
            </a:r>
            <a:r>
              <a:rPr lang="it-IT" dirty="0"/>
              <a:t>. </a:t>
            </a:r>
            <a:endParaRPr lang="it-IT" dirty="0" smtClean="0"/>
          </a:p>
          <a:p>
            <a:r>
              <a:rPr lang="it-IT" dirty="0" smtClean="0"/>
              <a:t>Se un bene non appartiene a nessuno ma è liberamente accessibile, vi è una tendenza a </a:t>
            </a:r>
            <a:r>
              <a:rPr lang="it-IT" dirty="0" err="1" smtClean="0"/>
              <a:t>sovrasfruttarlo</a:t>
            </a:r>
            <a:r>
              <a:rPr lang="it-IT" dirty="0" smtClean="0"/>
              <a:t>. L’individuo che si appropria del bene comune, deteriorandolo, gode per intero del beneficio, mentre sostiene solo una piccola parte del costo (in quanto questo costo verrà socializzato). Poiché tutti ragionano nello stesso modo, il risultato è il saccheggio del bene. Analogamente, nessuno è incentivato a darsi da fare per migliorare il bene, poiché sosterrebbe un costo a fronte di un beneficio di cui non potrebbe appropriarsi che in parte.</a:t>
            </a:r>
            <a:endParaRPr lang="it-IT" dirty="0"/>
          </a:p>
        </p:txBody>
      </p:sp>
      <p:sp>
        <p:nvSpPr>
          <p:cNvPr id="3" name="Rettangolo 2"/>
          <p:cNvSpPr/>
          <p:nvPr/>
        </p:nvSpPr>
        <p:spPr>
          <a:xfrm>
            <a:off x="215900" y="3236436"/>
            <a:ext cx="8674100" cy="923330"/>
          </a:xfrm>
          <a:prstGeom prst="rect">
            <a:avLst/>
          </a:prstGeom>
        </p:spPr>
        <p:txBody>
          <a:bodyPr wrap="square">
            <a:spAutoFit/>
          </a:bodyPr>
          <a:lstStyle/>
          <a:p>
            <a:r>
              <a:rPr lang="it-IT" b="1" dirty="0" err="1"/>
              <a:t>Ciriacy-Wantrup</a:t>
            </a:r>
            <a:r>
              <a:rPr lang="it-IT" dirty="0"/>
              <a:t>, </a:t>
            </a:r>
            <a:r>
              <a:rPr lang="it-IT" dirty="0" smtClean="0"/>
              <a:t>negli </a:t>
            </a:r>
            <a:r>
              <a:rPr lang="it-IT" dirty="0"/>
              <a:t>anni Cinquanta osservava che vi sono nel mondo molti esempi di proprietà comuni che sfuggono al destino preconizzato da </a:t>
            </a:r>
            <a:r>
              <a:rPr lang="it-IT" dirty="0" err="1"/>
              <a:t>Hardin</a:t>
            </a:r>
            <a:r>
              <a:rPr lang="it-IT" dirty="0"/>
              <a:t>, come ad esempio le foreste e i pascoli alpini.</a:t>
            </a:r>
          </a:p>
        </p:txBody>
      </p:sp>
    </p:spTree>
    <p:extLst>
      <p:ext uri="{BB962C8B-B14F-4D97-AF65-F5344CB8AC3E}">
        <p14:creationId xmlns="" xmlns:p14="http://schemas.microsoft.com/office/powerpoint/2010/main" xmlns:mv="urn:schemas-microsoft-com:mac:vml" xmlns:mc="http://schemas.openxmlformats.org/markup-compatibility/2006" val="818152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73100" y="503534"/>
            <a:ext cx="7747000" cy="646331"/>
          </a:xfrm>
          <a:prstGeom prst="rect">
            <a:avLst/>
          </a:prstGeom>
        </p:spPr>
        <p:txBody>
          <a:bodyPr wrap="square">
            <a:spAutoFit/>
          </a:bodyPr>
          <a:lstStyle/>
          <a:p>
            <a:r>
              <a:rPr lang="it-IT" i="1" dirty="0" smtClean="0"/>
              <a:t>Il </a:t>
            </a:r>
            <a:r>
              <a:rPr lang="it-IT" i="1" dirty="0"/>
              <a:t>Signore Dio prese l'uomo e lo pose nel giardino di Eden, perché lo coltivasse e lo custodisse</a:t>
            </a:r>
            <a:r>
              <a:rPr lang="it-IT" dirty="0" smtClean="0"/>
              <a:t>. (Gen.2,15)</a:t>
            </a:r>
            <a:endParaRPr lang="it-IT" dirty="0"/>
          </a:p>
        </p:txBody>
      </p:sp>
      <p:sp>
        <p:nvSpPr>
          <p:cNvPr id="3" name="Rettangolo 2"/>
          <p:cNvSpPr/>
          <p:nvPr/>
        </p:nvSpPr>
        <p:spPr>
          <a:xfrm>
            <a:off x="673100" y="5672267"/>
            <a:ext cx="7937500" cy="369332"/>
          </a:xfrm>
          <a:prstGeom prst="rect">
            <a:avLst/>
          </a:prstGeom>
        </p:spPr>
        <p:txBody>
          <a:bodyPr wrap="square">
            <a:spAutoFit/>
          </a:bodyPr>
          <a:lstStyle/>
          <a:p>
            <a:r>
              <a:rPr lang="it-IT" dirty="0"/>
              <a:t>"Educare alla custodia del creato per sanare le ferite della terra"</a:t>
            </a:r>
          </a:p>
        </p:txBody>
      </p:sp>
      <p:sp>
        <p:nvSpPr>
          <p:cNvPr id="4" name="Rettangolo 3"/>
          <p:cNvSpPr/>
          <p:nvPr/>
        </p:nvSpPr>
        <p:spPr>
          <a:xfrm>
            <a:off x="673100" y="6152634"/>
            <a:ext cx="5186110" cy="369332"/>
          </a:xfrm>
          <a:prstGeom prst="rect">
            <a:avLst/>
          </a:prstGeom>
        </p:spPr>
        <p:txBody>
          <a:bodyPr wrap="none">
            <a:spAutoFit/>
          </a:bodyPr>
          <a:lstStyle/>
          <a:p>
            <a:r>
              <a:rPr lang="it-IT" dirty="0" smtClean="0"/>
              <a:t>16 Settembre  </a:t>
            </a:r>
            <a:r>
              <a:rPr lang="it-IT" dirty="0"/>
              <a:t>Giornata per la salvaguardia del creato</a:t>
            </a:r>
          </a:p>
        </p:txBody>
      </p:sp>
      <p:sp>
        <p:nvSpPr>
          <p:cNvPr id="5" name="Rettangolo 4"/>
          <p:cNvSpPr/>
          <p:nvPr/>
        </p:nvSpPr>
        <p:spPr>
          <a:xfrm>
            <a:off x="584200" y="1392367"/>
            <a:ext cx="6489700" cy="369332"/>
          </a:xfrm>
          <a:prstGeom prst="rect">
            <a:avLst/>
          </a:prstGeom>
        </p:spPr>
        <p:txBody>
          <a:bodyPr wrap="square">
            <a:spAutoFit/>
          </a:bodyPr>
          <a:lstStyle/>
          <a:p>
            <a:r>
              <a:rPr lang="it-IT" b="1" dirty="0" smtClean="0"/>
              <a:t>Curare, custodire, </a:t>
            </a:r>
            <a:endParaRPr lang="it-IT" b="1" dirty="0"/>
          </a:p>
        </p:txBody>
      </p:sp>
      <p:sp>
        <p:nvSpPr>
          <p:cNvPr id="6" name="Rettangolo 5"/>
          <p:cNvSpPr/>
          <p:nvPr/>
        </p:nvSpPr>
        <p:spPr>
          <a:xfrm>
            <a:off x="584200" y="1778002"/>
            <a:ext cx="8026400" cy="4001096"/>
          </a:xfrm>
          <a:prstGeom prst="rect">
            <a:avLst/>
          </a:prstGeom>
        </p:spPr>
        <p:txBody>
          <a:bodyPr wrap="square">
            <a:spAutoFit/>
          </a:bodyPr>
          <a:lstStyle/>
          <a:p>
            <a:r>
              <a:rPr lang="it-IT" sz="2000" dirty="0">
                <a:latin typeface="Arial"/>
                <a:cs typeface="Arial"/>
              </a:rPr>
              <a:t>Credere nella terra, nei suoi valori e nella sua bellezza, è rispettare il principio di appartenenza: a lei apparteniamo più di quanto lei appartenga a noi, e la terra va vissuta e tutelata, non soggiogata, è il nostro giardino e </a:t>
            </a:r>
            <a:r>
              <a:rPr lang="it-IT" sz="2000" dirty="0" smtClean="0">
                <a:latin typeface="Arial"/>
                <a:cs typeface="Arial"/>
              </a:rPr>
              <a:t>non </a:t>
            </a:r>
            <a:r>
              <a:rPr lang="it-IT" sz="2000" dirty="0">
                <a:latin typeface="Arial"/>
                <a:cs typeface="Arial"/>
              </a:rPr>
              <a:t>il nostro </a:t>
            </a:r>
            <a:r>
              <a:rPr lang="it-IT" sz="2000" i="1" dirty="0">
                <a:latin typeface="Arial"/>
                <a:cs typeface="Arial"/>
              </a:rPr>
              <a:t>fondo</a:t>
            </a:r>
            <a:r>
              <a:rPr lang="it-IT" sz="2000" dirty="0">
                <a:latin typeface="Arial"/>
                <a:cs typeface="Arial"/>
              </a:rPr>
              <a:t>, per dirla sempre con </a:t>
            </a:r>
            <a:r>
              <a:rPr lang="it-IT" sz="2000" dirty="0" err="1">
                <a:latin typeface="Arial"/>
                <a:cs typeface="Arial"/>
              </a:rPr>
              <a:t>Heidegger</a:t>
            </a:r>
            <a:r>
              <a:rPr lang="it-IT" sz="2000" dirty="0">
                <a:latin typeface="Arial"/>
                <a:cs typeface="Arial"/>
              </a:rPr>
              <a:t>. Le apparteniamo, ma siamo anche liberi di appartenerle o di soffocarla. Ma soffocando lei, soffochiamo le sue creature, a partire da noi. Se relegare vuol dire vincolare ma anche </a:t>
            </a:r>
            <a:r>
              <a:rPr lang="it-IT" sz="2000" dirty="0" err="1">
                <a:latin typeface="Arial"/>
                <a:cs typeface="Arial"/>
              </a:rPr>
              <a:t>costodire</a:t>
            </a:r>
            <a:r>
              <a:rPr lang="it-IT" sz="2000" dirty="0">
                <a:latin typeface="Arial"/>
                <a:cs typeface="Arial"/>
              </a:rPr>
              <a:t>, il giogo </a:t>
            </a:r>
            <a:r>
              <a:rPr lang="it-IT" sz="2000" dirty="0" err="1">
                <a:latin typeface="Arial"/>
                <a:cs typeface="Arial"/>
              </a:rPr>
              <a:t>piu</a:t>
            </a:r>
            <a:r>
              <a:rPr lang="it-IT" sz="2000" dirty="0">
                <a:latin typeface="Arial"/>
                <a:cs typeface="Arial"/>
              </a:rPr>
              <a:t>̀ grande, la religione </a:t>
            </a:r>
            <a:r>
              <a:rPr lang="it-IT" sz="2000" dirty="0" err="1">
                <a:latin typeface="Arial"/>
                <a:cs typeface="Arial"/>
              </a:rPr>
              <a:t>piu</a:t>
            </a:r>
            <a:r>
              <a:rPr lang="it-IT" sz="2000" dirty="0">
                <a:latin typeface="Arial"/>
                <a:cs typeface="Arial"/>
              </a:rPr>
              <a:t>̀ utile e originaria, il vincolo fondamentale rinviano a questo: </a:t>
            </a:r>
            <a:r>
              <a:rPr lang="it-IT" sz="2000" dirty="0" err="1">
                <a:latin typeface="Arial"/>
                <a:cs typeface="Arial"/>
              </a:rPr>
              <a:t>alll'accettazione</a:t>
            </a:r>
            <a:r>
              <a:rPr lang="it-IT" sz="2000" dirty="0">
                <a:latin typeface="Arial"/>
                <a:cs typeface="Arial"/>
              </a:rPr>
              <a:t> di essere figli della terra, e ora anche genitori, coloro che se ne prendono cura. </a:t>
            </a:r>
            <a:endParaRPr lang="it-IT" sz="2000" dirty="0" smtClean="0">
              <a:effectLst/>
              <a:latin typeface="Arial"/>
              <a:cs typeface="Arial"/>
            </a:endParaRPr>
          </a:p>
          <a:p>
            <a:r>
              <a:rPr lang="it-IT" dirty="0"/>
              <a:t>La terra merita di essere coltivata- il culto della terra è cultura e coltura- ma anche </a:t>
            </a:r>
            <a:r>
              <a:rPr lang="it-IT" b="1" dirty="0"/>
              <a:t>cantata </a:t>
            </a:r>
            <a:r>
              <a:rPr lang="it-IT" dirty="0"/>
              <a:t>e </a:t>
            </a:r>
            <a:r>
              <a:rPr lang="it-IT" b="1" dirty="0"/>
              <a:t>raccontata </a:t>
            </a:r>
            <a:endParaRPr lang="it-IT" dirty="0" smtClean="0">
              <a:effectLst/>
            </a:endParaRPr>
          </a:p>
          <a:p>
            <a:endParaRPr lang="it-IT" dirty="0">
              <a:latin typeface="+mj-lt"/>
            </a:endParaRPr>
          </a:p>
        </p:txBody>
      </p:sp>
    </p:spTree>
    <p:extLst>
      <p:ext uri="{BB962C8B-B14F-4D97-AF65-F5344CB8AC3E}">
        <p14:creationId xmlns="" xmlns:p14="http://schemas.microsoft.com/office/powerpoint/2010/main" xmlns:mv="urn:schemas-microsoft-com:mac:vml" xmlns:mc="http://schemas.openxmlformats.org/markup-compatibility/2006" val="1193645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1000" y="333802"/>
            <a:ext cx="8509000" cy="646331"/>
          </a:xfrm>
          <a:prstGeom prst="rect">
            <a:avLst/>
          </a:prstGeom>
        </p:spPr>
        <p:txBody>
          <a:bodyPr wrap="square">
            <a:spAutoFit/>
          </a:bodyPr>
          <a:lstStyle/>
          <a:p>
            <a:r>
              <a:rPr lang="it-IT" b="1" baseline="30000" dirty="0"/>
              <a:t>l'undicesimo vero comandamento </a:t>
            </a:r>
            <a:r>
              <a:rPr lang="it-IT" baseline="30000" dirty="0"/>
              <a:t>dovrebbe</a:t>
            </a:r>
          </a:p>
          <a:p>
            <a:r>
              <a:rPr lang="it-IT" baseline="30000" dirty="0"/>
              <a:t>2essere secondo Demetrio </a:t>
            </a:r>
            <a:r>
              <a:rPr lang="it-IT" i="1" baseline="30000" dirty="0"/>
              <a:t>'Non deturperai </a:t>
            </a:r>
            <a:r>
              <a:rPr lang="it-IT" i="1" baseline="30000" dirty="0" err="1"/>
              <a:t>nè</a:t>
            </a:r>
            <a:r>
              <a:rPr lang="it-IT" i="1" baseline="30000" dirty="0"/>
              <a:t> profanerai più la </a:t>
            </a:r>
            <a:r>
              <a:rPr lang="it-IT" i="1" baseline="30000" dirty="0" err="1"/>
              <a:t>terra'</a:t>
            </a:r>
            <a:r>
              <a:rPr lang="it-IT" i="1" baseline="30000" dirty="0"/>
              <a:t>. </a:t>
            </a:r>
            <a:r>
              <a:rPr lang="it-IT" baseline="30000" dirty="0"/>
              <a:t>Comandamento ecologico per eccellenza, ma vitale sia a livello spirituale che materiale (il che è la stessa cosa)</a:t>
            </a:r>
            <a:endParaRPr lang="it-IT" dirty="0"/>
          </a:p>
        </p:txBody>
      </p:sp>
      <p:sp>
        <p:nvSpPr>
          <p:cNvPr id="3" name="Rettangolo 2"/>
          <p:cNvSpPr/>
          <p:nvPr/>
        </p:nvSpPr>
        <p:spPr>
          <a:xfrm>
            <a:off x="533400" y="1435269"/>
            <a:ext cx="8077200" cy="646331"/>
          </a:xfrm>
          <a:prstGeom prst="rect">
            <a:avLst/>
          </a:prstGeom>
        </p:spPr>
        <p:txBody>
          <a:bodyPr wrap="square">
            <a:spAutoFit/>
          </a:bodyPr>
          <a:lstStyle/>
          <a:p>
            <a:r>
              <a:rPr lang="it-IT" baseline="30000" dirty="0"/>
              <a:t>Cura della terra, custodia, tutela e conservazione, ma soprattutto amore: questo è il futuro auspicato dall'autore, questa è vera religione a venire. Essere cittadini del mondo vuol dire questo, appartenergli e al tempo stesso essere responsabili del 'sua' salvezza, per garantire la nostra.</a:t>
            </a:r>
            <a:endParaRPr lang="it-IT" dirty="0"/>
          </a:p>
        </p:txBody>
      </p:sp>
      <p:sp>
        <p:nvSpPr>
          <p:cNvPr id="4" name="CasellaDiTesto 3"/>
          <p:cNvSpPr txBox="1"/>
          <p:nvPr/>
        </p:nvSpPr>
        <p:spPr>
          <a:xfrm>
            <a:off x="381001" y="2733834"/>
            <a:ext cx="8509000" cy="1200329"/>
          </a:xfrm>
          <a:prstGeom prst="rect">
            <a:avLst/>
          </a:prstGeom>
          <a:noFill/>
        </p:spPr>
        <p:txBody>
          <a:bodyPr wrap="square" rtlCol="0">
            <a:spAutoFit/>
          </a:bodyPr>
          <a:lstStyle/>
          <a:p>
            <a:r>
              <a:rPr lang="it-IT" dirty="0" smtClean="0"/>
              <a:t>Va detto però che esistono narrazioni, visioni, posizioni culturali e politiche, di tipo </a:t>
            </a:r>
            <a:r>
              <a:rPr lang="it-IT" dirty="0" err="1" smtClean="0"/>
              <a:t>oltransista</a:t>
            </a:r>
            <a:r>
              <a:rPr lang="it-IT" dirty="0" smtClean="0"/>
              <a:t> che forse meritano una critica, anche per il fatto che sembra che di fatto finiscono per sostenere condotte improprie, con un vincolismo che tende ad una visione bucolica della terra</a:t>
            </a:r>
            <a:endParaRPr lang="it-IT" dirty="0"/>
          </a:p>
        </p:txBody>
      </p:sp>
      <p:sp>
        <p:nvSpPr>
          <p:cNvPr id="5" name="Rettangolo 4"/>
          <p:cNvSpPr/>
          <p:nvPr/>
        </p:nvSpPr>
        <p:spPr>
          <a:xfrm>
            <a:off x="533400" y="4238943"/>
            <a:ext cx="8356600" cy="1384995"/>
          </a:xfrm>
          <a:prstGeom prst="rect">
            <a:avLst/>
          </a:prstGeom>
        </p:spPr>
        <p:txBody>
          <a:bodyPr wrap="square">
            <a:spAutoFit/>
          </a:bodyPr>
          <a:lstStyle/>
          <a:p>
            <a:r>
              <a:rPr lang="it-IT" baseline="30000" dirty="0"/>
              <a:t>L'amore per la terra e per i suoi enigmi, la passione e il terrore del mondo, hanno prodotto da sempre </a:t>
            </a:r>
            <a:r>
              <a:rPr lang="it-IT" b="1" i="1" baseline="30000" dirty="0"/>
              <a:t>cosmogonie</a:t>
            </a:r>
            <a:r>
              <a:rPr lang="it-IT" baseline="30000" dirty="0"/>
              <a:t>, da quella biblica a quella greca, miti per simbolizzare, capire, tranquillizzare anche l'angoscia dell'incomprensibile. E la terra stessa è diventata figura del mito, Gea o Gaia, Demetra, </a:t>
            </a:r>
            <a:r>
              <a:rPr lang="it-IT" baseline="30000" dirty="0" err="1"/>
              <a:t>Cibele</a:t>
            </a:r>
            <a:r>
              <a:rPr lang="it-IT" baseline="30000" dirty="0"/>
              <a:t> ecc. E da sempre all'uomo è stato additato il compito di prendersi cura della terra, come nel bel mito raccontato dal latino Igino</a:t>
            </a:r>
            <a:r>
              <a:rPr lang="it-IT" b="1" baseline="30000" dirty="0"/>
              <a:t>: </a:t>
            </a:r>
            <a:r>
              <a:rPr lang="it-IT" baseline="30000" dirty="0"/>
              <a:t>la Cura prega Giove di infondere lo spirito a una forma di fango da lei modellata. Giove accetta ma non le consente di dare il suo nome alla forma. Interviene la terra stessa rivendicando il proprio nome a sua volta, essendo la forma fatta di fango. Alla fine decide Saturno, che assegna a Giove lo spirito dopo la morte, alla terra il corpo, e alla Cura la forma in vita, ossia l'Humus Homo.</a:t>
            </a:r>
            <a:endParaRPr lang="it-IT" dirty="0"/>
          </a:p>
        </p:txBody>
      </p:sp>
    </p:spTree>
    <p:extLst>
      <p:ext uri="{BB962C8B-B14F-4D97-AF65-F5344CB8AC3E}">
        <p14:creationId xmlns="" xmlns:p14="http://schemas.microsoft.com/office/powerpoint/2010/main" xmlns:mv="urn:schemas-microsoft-com:mac:vml" xmlns:mc="http://schemas.openxmlformats.org/markup-compatibility/2006" val="497972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Opertina De Metrio.jpeg"/>
          <p:cNvPicPr>
            <a:picLocks noChangeAspect="1"/>
          </p:cNvPicPr>
          <p:nvPr/>
        </p:nvPicPr>
        <p:blipFill>
          <a:blip r:embed="rId2">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0" y="0"/>
            <a:ext cx="2273300" cy="3568700"/>
          </a:xfrm>
          <a:prstGeom prst="rect">
            <a:avLst/>
          </a:prstGeom>
        </p:spPr>
      </p:pic>
      <p:sp>
        <p:nvSpPr>
          <p:cNvPr id="3" name="Rettangolo 2"/>
          <p:cNvSpPr/>
          <p:nvPr/>
        </p:nvSpPr>
        <p:spPr>
          <a:xfrm>
            <a:off x="2286000" y="58846"/>
            <a:ext cx="6858000" cy="5078314"/>
          </a:xfrm>
          <a:prstGeom prst="rect">
            <a:avLst/>
          </a:prstGeom>
        </p:spPr>
        <p:txBody>
          <a:bodyPr wrap="square">
            <a:spAutoFit/>
          </a:bodyPr>
          <a:lstStyle/>
          <a:p>
            <a:r>
              <a:rPr lang="it-IT" dirty="0"/>
              <a:t>«Nella lode a Dio nel creato si incontrano ebraismo e cristianesimo, Corano e tradizioni religiose orientali, pensiero filosofico e religioni naturali», scrive Demetrio (p. 113). </a:t>
            </a:r>
            <a:endParaRPr lang="it-IT" dirty="0" smtClean="0"/>
          </a:p>
          <a:p>
            <a:endParaRPr lang="it-IT" dirty="0"/>
          </a:p>
          <a:p>
            <a:r>
              <a:rPr lang="it-IT" dirty="0" smtClean="0"/>
              <a:t>È </a:t>
            </a:r>
            <a:r>
              <a:rPr lang="it-IT" dirty="0"/>
              <a:t>una semplificazione. Per alcune religioni orientali, ad esempio, l’affermazione è inesatta perché </a:t>
            </a:r>
            <a:r>
              <a:rPr lang="it-IT" dirty="0" err="1"/>
              <a:t>semplicemete</a:t>
            </a:r>
            <a:r>
              <a:rPr lang="it-IT" dirty="0"/>
              <a:t> Dio non esiste, né il mondo si può considerare creato. Tale è, ad esempio, la prospettiva del buddhismo. Soprattutto, vi è un atteggiamento di fondo differente nei confronti della realtà naturale, che spiega il fatto che nell’Occidente ebraico-cristiano è nato il capitalismo, con la sua disposizione aggressiva nei confronti della natura, ed in Oriente no. </a:t>
            </a:r>
            <a:endParaRPr lang="it-IT" dirty="0" smtClean="0"/>
          </a:p>
          <a:p>
            <a:r>
              <a:rPr lang="it-IT" dirty="0" smtClean="0"/>
              <a:t>Demetrio </a:t>
            </a:r>
            <a:r>
              <a:rPr lang="it-IT" dirty="0"/>
              <a:t>è consapevole delle critiche avanzate dal pensiero ecologico alla tradizione religiosa ebraico-cristiana, ma gli sembrano </a:t>
            </a:r>
            <a:r>
              <a:rPr lang="it-IT" dirty="0" smtClean="0"/>
              <a:t>infondate.</a:t>
            </a:r>
          </a:p>
          <a:p>
            <a:endParaRPr lang="it-IT" dirty="0"/>
          </a:p>
          <a:p>
            <a:r>
              <a:rPr lang="it-IT" dirty="0" smtClean="0"/>
              <a:t>Sostiene </a:t>
            </a:r>
            <a:r>
              <a:rPr lang="it-IT" dirty="0"/>
              <a:t>che il mandato dato all’uomo di dominare la natura nel libro della </a:t>
            </a:r>
            <a:r>
              <a:rPr lang="it-IT" i="1" dirty="0"/>
              <a:t>Genesi</a:t>
            </a:r>
            <a:r>
              <a:rPr lang="it-IT" dirty="0"/>
              <a:t> non consiste in un dominio assoluto, ma nel custodirla e curarla. È la posizione degli ultimi papi, da Giovanni Paolo II all’attuale papa Francesco.</a:t>
            </a:r>
          </a:p>
        </p:txBody>
      </p:sp>
    </p:spTree>
    <p:extLst>
      <p:ext uri="{BB962C8B-B14F-4D97-AF65-F5344CB8AC3E}">
        <p14:creationId xmlns="" xmlns:p14="http://schemas.microsoft.com/office/powerpoint/2010/main" xmlns:mv="urn:schemas-microsoft-com:mac:vml" xmlns:mc="http://schemas.openxmlformats.org/markup-compatibility/2006" val="3164260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82600" y="568236"/>
            <a:ext cx="8343900" cy="2585323"/>
          </a:xfrm>
          <a:prstGeom prst="rect">
            <a:avLst/>
          </a:prstGeom>
        </p:spPr>
        <p:txBody>
          <a:bodyPr wrap="square">
            <a:spAutoFit/>
          </a:bodyPr>
          <a:lstStyle/>
          <a:p>
            <a:r>
              <a:rPr lang="it-IT" sz="5400" dirty="0"/>
              <a:t>«L’uomo è fatto per dominare la natura, questo è il suo compito divino</a:t>
            </a:r>
            <a:r>
              <a:rPr lang="it-IT" sz="5400" dirty="0" smtClean="0"/>
              <a:t>»</a:t>
            </a:r>
            <a:endParaRPr lang="it-IT" sz="5400" dirty="0"/>
          </a:p>
        </p:txBody>
      </p:sp>
      <p:sp>
        <p:nvSpPr>
          <p:cNvPr id="3" name="Rettangolo 2"/>
          <p:cNvSpPr/>
          <p:nvPr/>
        </p:nvSpPr>
        <p:spPr>
          <a:xfrm>
            <a:off x="317500" y="5964535"/>
            <a:ext cx="8356600" cy="646331"/>
          </a:xfrm>
          <a:prstGeom prst="rect">
            <a:avLst/>
          </a:prstGeom>
        </p:spPr>
        <p:txBody>
          <a:bodyPr wrap="square">
            <a:spAutoFit/>
          </a:bodyPr>
          <a:lstStyle/>
          <a:p>
            <a:r>
              <a:rPr lang="it-IT" dirty="0" err="1" smtClean="0"/>
              <a:t>J</a:t>
            </a:r>
            <a:r>
              <a:rPr lang="it-IT" dirty="0" smtClean="0"/>
              <a:t>. </a:t>
            </a:r>
            <a:r>
              <a:rPr lang="it-IT" dirty="0" err="1" smtClean="0"/>
              <a:t>Bergoglio</a:t>
            </a:r>
            <a:r>
              <a:rPr lang="it-IT" dirty="0" smtClean="0"/>
              <a:t>-A. </a:t>
            </a:r>
            <a:r>
              <a:rPr lang="it-IT" dirty="0" err="1" smtClean="0"/>
              <a:t>Skorka</a:t>
            </a:r>
            <a:r>
              <a:rPr lang="it-IT" dirty="0" smtClean="0"/>
              <a:t>, </a:t>
            </a:r>
            <a:r>
              <a:rPr lang="it-IT" i="1" dirty="0" smtClean="0"/>
              <a:t>Il cielo e la terra</a:t>
            </a:r>
            <a:r>
              <a:rPr lang="it-IT" dirty="0" smtClean="0"/>
              <a:t>, </a:t>
            </a:r>
          </a:p>
          <a:p>
            <a:r>
              <a:rPr lang="it-IT" dirty="0" smtClean="0"/>
              <a:t>La Biblioteca di </a:t>
            </a:r>
            <a:r>
              <a:rPr lang="it-IT" dirty="0" err="1" smtClean="0"/>
              <a:t>repubblica-L’Espresso</a:t>
            </a:r>
            <a:r>
              <a:rPr lang="it-IT" dirty="0" smtClean="0"/>
              <a:t>, Milano 2013, p. 24).</a:t>
            </a:r>
            <a:endParaRPr lang="it-IT" dirty="0"/>
          </a:p>
        </p:txBody>
      </p:sp>
    </p:spTree>
    <p:extLst>
      <p:ext uri="{BB962C8B-B14F-4D97-AF65-F5344CB8AC3E}">
        <p14:creationId xmlns="" xmlns:p14="http://schemas.microsoft.com/office/powerpoint/2010/main" xmlns:mv="urn:schemas-microsoft-com:mac:vml" xmlns:mc="http://schemas.openxmlformats.org/markup-compatibility/2006" val="135965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xmlns:mv="urn:schemas-microsoft-com:mac:vml" xmlns:mc="http://schemas.openxmlformats.org/markup-compatibility/2006" val="3287549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Immagine 3" descr="Ostrom 1.jpg"/>
          <p:cNvPicPr>
            <a:picLocks noChangeAspect="1"/>
          </p:cNvPicPr>
          <p:nvPr/>
        </p:nvPicPr>
        <p:blipFill>
          <a:blip r:embed="rId2">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20337" y="3402354"/>
            <a:ext cx="2303764" cy="3455646"/>
          </a:xfrm>
          <a:prstGeom prst="rect">
            <a:avLst/>
          </a:prstGeom>
          <a:ln>
            <a:solidFill>
              <a:schemeClr val="tx1"/>
            </a:solidFill>
          </a:ln>
        </p:spPr>
      </p:pic>
      <p:pic>
        <p:nvPicPr>
          <p:cNvPr id="2" name="Immagine 1" descr="Elionor OstromNobel_Prize_2009-Press_Conference_KVA-30.jpg"/>
          <p:cNvPicPr>
            <a:picLocks noChangeAspect="1"/>
          </p:cNvPicPr>
          <p:nvPr/>
        </p:nvPicPr>
        <p:blipFill>
          <a:blip r:embed="rId3">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1" y="0"/>
            <a:ext cx="2324100" cy="3455646"/>
          </a:xfrm>
          <a:prstGeom prst="rect">
            <a:avLst/>
          </a:prstGeom>
        </p:spPr>
      </p:pic>
      <p:sp>
        <p:nvSpPr>
          <p:cNvPr id="3" name="CasellaDiTesto 2"/>
          <p:cNvSpPr txBox="1"/>
          <p:nvPr/>
        </p:nvSpPr>
        <p:spPr>
          <a:xfrm>
            <a:off x="2514600" y="292099"/>
            <a:ext cx="6629400" cy="1477328"/>
          </a:xfrm>
          <a:prstGeom prst="rect">
            <a:avLst/>
          </a:prstGeom>
          <a:noFill/>
        </p:spPr>
        <p:txBody>
          <a:bodyPr wrap="square" rtlCol="0">
            <a:spAutoFit/>
          </a:bodyPr>
          <a:lstStyle/>
          <a:p>
            <a:r>
              <a:rPr lang="it-IT" sz="3600" b="1" dirty="0" err="1" smtClean="0"/>
              <a:t>Elinor</a:t>
            </a:r>
            <a:r>
              <a:rPr lang="it-IT" sz="3600" b="1" dirty="0" smtClean="0"/>
              <a:t> </a:t>
            </a:r>
            <a:r>
              <a:rPr lang="it-IT" sz="3600" b="1" dirty="0" err="1" smtClean="0"/>
              <a:t>Ostrom</a:t>
            </a:r>
            <a:r>
              <a:rPr lang="it-IT" dirty="0" smtClean="0"/>
              <a:t>, 1933-2012 Economista, </a:t>
            </a:r>
          </a:p>
          <a:p>
            <a:r>
              <a:rPr lang="it-IT" dirty="0" smtClean="0"/>
              <a:t>premio Nobel per l’economia nel 2009 </a:t>
            </a:r>
          </a:p>
          <a:p>
            <a:endParaRPr lang="it-IT" dirty="0"/>
          </a:p>
          <a:p>
            <a:r>
              <a:rPr lang="it-IT" i="1" dirty="0" smtClean="0"/>
              <a:t>Libro:  Governare </a:t>
            </a:r>
            <a:r>
              <a:rPr lang="it-IT" i="1" dirty="0"/>
              <a:t>i beni collettivi</a:t>
            </a:r>
            <a:r>
              <a:rPr lang="it-IT" dirty="0"/>
              <a:t>, Marsilio, Venezia, 2006.</a:t>
            </a:r>
          </a:p>
        </p:txBody>
      </p:sp>
      <p:sp>
        <p:nvSpPr>
          <p:cNvPr id="5" name="Rettangolo 4"/>
          <p:cNvSpPr/>
          <p:nvPr/>
        </p:nvSpPr>
        <p:spPr>
          <a:xfrm>
            <a:off x="2514600" y="1788096"/>
            <a:ext cx="6311900" cy="1107996"/>
          </a:xfrm>
          <a:prstGeom prst="rect">
            <a:avLst/>
          </a:prstGeom>
        </p:spPr>
        <p:txBody>
          <a:bodyPr wrap="square">
            <a:spAutoFit/>
          </a:bodyPr>
          <a:lstStyle/>
          <a:p>
            <a:r>
              <a:rPr lang="it-IT" dirty="0" smtClean="0"/>
              <a:t>“Ha </a:t>
            </a:r>
            <a:r>
              <a:rPr lang="it-IT" dirty="0"/>
              <a:t>dimostrato come la proprietà comune possa essere gestita con successo dalle associazioni e come le imprese funzionino da vere e proprie strutture per la risoluzione dei conflitti </a:t>
            </a:r>
            <a:r>
              <a:rPr lang="it-IT" dirty="0" smtClean="0"/>
              <a:t>interni”.</a:t>
            </a:r>
          </a:p>
          <a:p>
            <a:r>
              <a:rPr lang="it-IT" sz="1100" dirty="0" smtClean="0">
                <a:hlinkClick r:id="rId4"/>
              </a:rPr>
              <a:t>http://www.treccani.it/enciclopedia/elinor-ostrom/</a:t>
            </a:r>
            <a:r>
              <a:rPr lang="it-IT" sz="1100" dirty="0" smtClean="0"/>
              <a:t> </a:t>
            </a:r>
            <a:endParaRPr lang="it-IT" sz="1100" dirty="0"/>
          </a:p>
        </p:txBody>
      </p:sp>
      <p:sp>
        <p:nvSpPr>
          <p:cNvPr id="6" name="Rettangolo 5"/>
          <p:cNvSpPr/>
          <p:nvPr/>
        </p:nvSpPr>
        <p:spPr>
          <a:xfrm>
            <a:off x="2514600" y="4123923"/>
            <a:ext cx="6629400" cy="2308324"/>
          </a:xfrm>
          <a:prstGeom prst="rect">
            <a:avLst/>
          </a:prstGeom>
        </p:spPr>
        <p:txBody>
          <a:bodyPr wrap="square">
            <a:spAutoFit/>
          </a:bodyPr>
          <a:lstStyle/>
          <a:p>
            <a:r>
              <a:rPr lang="it-IT" dirty="0"/>
              <a:t>Uno dei dogmi fondativi della moderna economia è </a:t>
            </a:r>
            <a:r>
              <a:rPr lang="it-IT" dirty="0" smtClean="0"/>
              <a:t>l'impostazione </a:t>
            </a:r>
            <a:r>
              <a:rPr lang="it-IT" dirty="0"/>
              <a:t>per cui, se un bene non appartiene a nessuno ma è liberamente accessibile, vi è una tendenza a </a:t>
            </a:r>
            <a:r>
              <a:rPr lang="it-IT" dirty="0" err="1"/>
              <a:t>sovrasfruttarlo</a:t>
            </a:r>
            <a:r>
              <a:rPr lang="it-IT" dirty="0"/>
              <a:t>. Chi si appropria del bene comune, deteriorandolo, gode per intero del beneficio, mentre sostiene solo una piccola parte del costo. Il risultato è il saccheggio del bene. Il merito di </a:t>
            </a:r>
            <a:r>
              <a:rPr lang="it-IT" b="1" dirty="0" err="1"/>
              <a:t>Elinor</a:t>
            </a:r>
            <a:r>
              <a:rPr lang="it-IT" b="1" dirty="0"/>
              <a:t> </a:t>
            </a:r>
            <a:r>
              <a:rPr lang="it-IT" b="1" dirty="0" err="1"/>
              <a:t>Ostrom</a:t>
            </a:r>
            <a:r>
              <a:rPr lang="it-IT" b="1" dirty="0"/>
              <a:t>, </a:t>
            </a:r>
            <a:r>
              <a:rPr lang="it-IT" dirty="0" smtClean="0"/>
              <a:t>è </a:t>
            </a:r>
            <a:r>
              <a:rPr lang="it-IT" dirty="0"/>
              <a:t>di proporre una terza via tra Stato e privato, che si ispira ai beni delle comunità: non c’è un diritto di proprietà esclusivo ma una responsabilità collettiva marcata. </a:t>
            </a:r>
          </a:p>
        </p:txBody>
      </p:sp>
      <p:sp>
        <p:nvSpPr>
          <p:cNvPr id="7" name="Rettangolo 6"/>
          <p:cNvSpPr/>
          <p:nvPr/>
        </p:nvSpPr>
        <p:spPr>
          <a:xfrm>
            <a:off x="2514600" y="3194397"/>
            <a:ext cx="6400800" cy="929526"/>
          </a:xfrm>
          <a:prstGeom prst="rect">
            <a:avLst/>
          </a:prstGeom>
          <a:solidFill>
            <a:srgbClr val="FFFF00"/>
          </a:solidFill>
        </p:spPr>
        <p:txBody>
          <a:bodyPr wrap="square">
            <a:spAutoFit/>
          </a:bodyPr>
          <a:lstStyle/>
          <a:p>
            <a:r>
              <a:rPr lang="it-IT" dirty="0" smtClean="0"/>
              <a:t>Sviluppa </a:t>
            </a:r>
            <a:r>
              <a:rPr lang="it-IT" dirty="0"/>
              <a:t>una teoria </a:t>
            </a:r>
            <a:r>
              <a:rPr lang="it-IT" dirty="0" smtClean="0"/>
              <a:t> che </a:t>
            </a:r>
            <a:r>
              <a:rPr lang="it-IT" dirty="0"/>
              <a:t>identifica le condizioni che devono valere affinché una gestione “comunitaria” possa rimanere sostenibile nel lungo termine. </a:t>
            </a:r>
          </a:p>
        </p:txBody>
      </p:sp>
    </p:spTree>
    <p:extLst>
      <p:ext uri="{BB962C8B-B14F-4D97-AF65-F5344CB8AC3E}">
        <p14:creationId xmlns="" xmlns:p14="http://schemas.microsoft.com/office/powerpoint/2010/main" xmlns:mv="urn:schemas-microsoft-com:mac:vml" xmlns:mc="http://schemas.openxmlformats.org/markup-compatibility/2006" val="958185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304800" y="5410200"/>
            <a:ext cx="9906000" cy="1447800"/>
            <a:chOff x="-192" y="3408"/>
            <a:chExt cx="6240" cy="912"/>
          </a:xfrm>
        </p:grpSpPr>
        <p:pic>
          <p:nvPicPr>
            <p:cNvPr id="18437" name="Picture 2" descr="DSC02567"/>
            <p:cNvPicPr>
              <a:picLocks noChangeAspect="1" noChangeArrowheads="1"/>
            </p:cNvPicPr>
            <p:nvPr/>
          </p:nvPicPr>
          <p:blipFill>
            <a:blip r:embed="rId3"/>
            <a:srcRect/>
            <a:stretch>
              <a:fillRect/>
            </a:stretch>
          </p:blipFill>
          <p:spPr bwMode="auto">
            <a:xfrm>
              <a:off x="3504" y="3456"/>
              <a:ext cx="1152" cy="864"/>
            </a:xfrm>
            <a:prstGeom prst="rect">
              <a:avLst/>
            </a:prstGeom>
            <a:noFill/>
            <a:ln w="9525">
              <a:noFill/>
              <a:miter lim="800000"/>
              <a:headEnd/>
              <a:tailEnd/>
            </a:ln>
          </p:spPr>
        </p:pic>
        <p:pic>
          <p:nvPicPr>
            <p:cNvPr id="18438" name="Picture 4" descr="DSC_3145"/>
            <p:cNvPicPr>
              <a:picLocks noChangeAspect="1" noChangeArrowheads="1"/>
            </p:cNvPicPr>
            <p:nvPr/>
          </p:nvPicPr>
          <p:blipFill>
            <a:blip r:embed="rId4"/>
            <a:srcRect/>
            <a:stretch>
              <a:fillRect/>
            </a:stretch>
          </p:blipFill>
          <p:spPr bwMode="auto">
            <a:xfrm>
              <a:off x="1104" y="3450"/>
              <a:ext cx="1296" cy="870"/>
            </a:xfrm>
            <a:prstGeom prst="rect">
              <a:avLst/>
            </a:prstGeom>
            <a:noFill/>
            <a:ln w="9525">
              <a:noFill/>
              <a:miter lim="800000"/>
              <a:headEnd/>
              <a:tailEnd/>
            </a:ln>
          </p:spPr>
        </p:pic>
        <p:pic>
          <p:nvPicPr>
            <p:cNvPr id="18439" name="Picture 5" descr="S73F2602"/>
            <p:cNvPicPr>
              <a:picLocks noChangeAspect="1" noChangeArrowheads="1"/>
            </p:cNvPicPr>
            <p:nvPr/>
          </p:nvPicPr>
          <p:blipFill>
            <a:blip r:embed="rId5"/>
            <a:srcRect/>
            <a:stretch>
              <a:fillRect/>
            </a:stretch>
          </p:blipFill>
          <p:spPr bwMode="auto">
            <a:xfrm>
              <a:off x="4560" y="3424"/>
              <a:ext cx="1344" cy="896"/>
            </a:xfrm>
            <a:prstGeom prst="rect">
              <a:avLst/>
            </a:prstGeom>
            <a:noFill/>
            <a:ln w="9525">
              <a:noFill/>
              <a:miter lim="800000"/>
              <a:headEnd/>
              <a:tailEnd/>
            </a:ln>
          </p:spPr>
        </p:pic>
        <p:pic>
          <p:nvPicPr>
            <p:cNvPr id="18440" name="Picture 7" descr="Educativa al mare"/>
            <p:cNvPicPr>
              <a:picLocks noChangeAspect="1" noChangeArrowheads="1"/>
            </p:cNvPicPr>
            <p:nvPr/>
          </p:nvPicPr>
          <p:blipFill>
            <a:blip r:embed="rId6"/>
            <a:srcRect/>
            <a:stretch>
              <a:fillRect/>
            </a:stretch>
          </p:blipFill>
          <p:spPr bwMode="auto">
            <a:xfrm>
              <a:off x="0" y="3452"/>
              <a:ext cx="1152" cy="868"/>
            </a:xfrm>
            <a:prstGeom prst="rect">
              <a:avLst/>
            </a:prstGeom>
            <a:noFill/>
            <a:ln w="9525">
              <a:noFill/>
              <a:miter lim="800000"/>
              <a:headEnd/>
              <a:tailEnd/>
            </a:ln>
          </p:spPr>
        </p:pic>
        <p:pic>
          <p:nvPicPr>
            <p:cNvPr id="18441" name="Picture 9" descr="Immagine TIROCINIO 103"/>
            <p:cNvPicPr>
              <a:picLocks noChangeAspect="1" noChangeArrowheads="1"/>
            </p:cNvPicPr>
            <p:nvPr/>
          </p:nvPicPr>
          <p:blipFill>
            <a:blip r:embed="rId7"/>
            <a:srcRect/>
            <a:stretch>
              <a:fillRect/>
            </a:stretch>
          </p:blipFill>
          <p:spPr bwMode="auto">
            <a:xfrm>
              <a:off x="2400" y="3456"/>
              <a:ext cx="1152" cy="864"/>
            </a:xfrm>
            <a:prstGeom prst="rect">
              <a:avLst/>
            </a:prstGeom>
            <a:noFill/>
            <a:ln w="9525">
              <a:noFill/>
              <a:miter lim="800000"/>
              <a:headEnd/>
              <a:tailEnd/>
            </a:ln>
          </p:spPr>
        </p:pic>
        <p:sp>
          <p:nvSpPr>
            <p:cNvPr id="18442" name="Rectangle 10"/>
            <p:cNvSpPr>
              <a:spLocks noChangeArrowheads="1"/>
            </p:cNvSpPr>
            <p:nvPr/>
          </p:nvSpPr>
          <p:spPr bwMode="auto">
            <a:xfrm>
              <a:off x="-192" y="3408"/>
              <a:ext cx="6240" cy="48"/>
            </a:xfrm>
            <a:prstGeom prst="rect">
              <a:avLst/>
            </a:prstGeom>
            <a:solidFill>
              <a:schemeClr val="bg1"/>
            </a:solidFill>
            <a:ln w="9525">
              <a:noFill/>
              <a:miter lim="800000"/>
              <a:headEnd/>
              <a:tailEnd/>
            </a:ln>
          </p:spPr>
          <p:txBody>
            <a:bodyPr wrap="none" anchor="ctr">
              <a:prstTxWarp prst="textNoShape">
                <a:avLst/>
              </a:prstTxWarp>
            </a:bodyPr>
            <a:lstStyle/>
            <a:p>
              <a:endParaRPr lang="it-IT"/>
            </a:p>
          </p:txBody>
        </p:sp>
      </p:grpSp>
      <p:sp>
        <p:nvSpPr>
          <p:cNvPr id="18435" name="Text Box 12"/>
          <p:cNvSpPr txBox="1">
            <a:spLocks noChangeArrowheads="1"/>
          </p:cNvSpPr>
          <p:nvPr/>
        </p:nvSpPr>
        <p:spPr bwMode="auto">
          <a:xfrm>
            <a:off x="441325" y="76200"/>
            <a:ext cx="1654175" cy="457200"/>
          </a:xfrm>
          <a:prstGeom prst="rect">
            <a:avLst/>
          </a:prstGeom>
          <a:noFill/>
          <a:ln w="9525">
            <a:noFill/>
            <a:miter lim="800000"/>
            <a:headEnd/>
            <a:tailEnd/>
          </a:ln>
        </p:spPr>
        <p:txBody>
          <a:bodyPr wrap="none">
            <a:prstTxWarp prst="textNoShape">
              <a:avLst/>
            </a:prstTxWarp>
            <a:spAutoFit/>
          </a:bodyPr>
          <a:lstStyle/>
          <a:p>
            <a:r>
              <a:rPr lang="it-IT" b="1">
                <a:latin typeface="Trebuchet MS" charset="0"/>
              </a:rPr>
              <a:t>Mutazione</a:t>
            </a:r>
          </a:p>
        </p:txBody>
      </p:sp>
      <p:sp>
        <p:nvSpPr>
          <p:cNvPr id="18436" name="Text Box 13"/>
          <p:cNvSpPr txBox="1">
            <a:spLocks noChangeArrowheads="1"/>
          </p:cNvSpPr>
          <p:nvPr/>
        </p:nvSpPr>
        <p:spPr bwMode="auto">
          <a:xfrm>
            <a:off x="228600" y="636588"/>
            <a:ext cx="8763000" cy="4595812"/>
          </a:xfrm>
          <a:prstGeom prst="rect">
            <a:avLst/>
          </a:prstGeom>
          <a:noFill/>
          <a:ln w="9525">
            <a:noFill/>
            <a:miter lim="800000"/>
            <a:headEnd/>
            <a:tailEnd/>
          </a:ln>
        </p:spPr>
        <p:txBody>
          <a:bodyPr>
            <a:prstTxWarp prst="textNoShape">
              <a:avLst/>
            </a:prstTxWarp>
            <a:spAutoFit/>
          </a:bodyPr>
          <a:lstStyle/>
          <a:p>
            <a:pPr algn="just">
              <a:lnSpc>
                <a:spcPct val="140000"/>
              </a:lnSpc>
              <a:spcAft>
                <a:spcPts val="1200"/>
              </a:spcAft>
            </a:pPr>
            <a:r>
              <a:rPr lang="it-IT" sz="2000">
                <a:latin typeface="Trebuchet MS" charset="0"/>
              </a:rPr>
              <a:t>…. la </a:t>
            </a:r>
            <a:r>
              <a:rPr lang="it-IT" sz="2000" b="1">
                <a:latin typeface="Trebuchet MS" charset="0"/>
              </a:rPr>
              <a:t>transcalarità dei mutamenti</a:t>
            </a:r>
            <a:r>
              <a:rPr lang="it-IT" sz="2000">
                <a:latin typeface="Trebuchet MS" charset="0"/>
              </a:rPr>
              <a:t> di cui le persone fanno esperienza; </a:t>
            </a:r>
          </a:p>
          <a:p>
            <a:pPr algn="just">
              <a:lnSpc>
                <a:spcPct val="140000"/>
              </a:lnSpc>
              <a:spcAft>
                <a:spcPts val="1200"/>
              </a:spcAft>
            </a:pPr>
            <a:r>
              <a:rPr lang="it-IT" sz="2000">
                <a:latin typeface="Trebuchet MS" charset="0"/>
              </a:rPr>
              <a:t>… la crescita della </a:t>
            </a:r>
            <a:r>
              <a:rPr lang="it-IT" sz="2000" b="1">
                <a:latin typeface="Trebuchet MS" charset="0"/>
              </a:rPr>
              <a:t>mobilità</a:t>
            </a:r>
            <a:r>
              <a:rPr lang="it-IT" sz="2000">
                <a:latin typeface="Trebuchet MS" charset="0"/>
              </a:rPr>
              <a:t> e la riduzione della </a:t>
            </a:r>
            <a:r>
              <a:rPr lang="it-IT" sz="2000" b="1">
                <a:latin typeface="Trebuchet MS" charset="0"/>
              </a:rPr>
              <a:t>stanzialità </a:t>
            </a:r>
          </a:p>
          <a:p>
            <a:pPr algn="just">
              <a:lnSpc>
                <a:spcPct val="140000"/>
              </a:lnSpc>
              <a:spcAft>
                <a:spcPts val="1200"/>
              </a:spcAft>
            </a:pPr>
            <a:r>
              <a:rPr lang="it-IT" sz="2000" b="1">
                <a:latin typeface="Trebuchet MS" charset="0"/>
              </a:rPr>
              <a:t>… </a:t>
            </a:r>
            <a:r>
              <a:rPr lang="it-IT" sz="2000">
                <a:latin typeface="Trebuchet MS" charset="0"/>
              </a:rPr>
              <a:t>il cambiamento del senso della</a:t>
            </a:r>
            <a:r>
              <a:rPr lang="it-IT" sz="2000" b="1">
                <a:latin typeface="Trebuchet MS" charset="0"/>
              </a:rPr>
              <a:t> prossimità</a:t>
            </a:r>
            <a:r>
              <a:rPr lang="it-IT" sz="2000">
                <a:latin typeface="Trebuchet MS" charset="0"/>
              </a:rPr>
              <a:t>;</a:t>
            </a:r>
          </a:p>
          <a:p>
            <a:pPr algn="just">
              <a:lnSpc>
                <a:spcPct val="140000"/>
              </a:lnSpc>
              <a:spcAft>
                <a:spcPts val="1200"/>
              </a:spcAft>
            </a:pPr>
            <a:r>
              <a:rPr lang="it-IT" sz="2000">
                <a:latin typeface="Trebuchet MS" charset="0"/>
              </a:rPr>
              <a:t>… il </a:t>
            </a:r>
            <a:r>
              <a:rPr lang="it-IT" sz="2000" b="1">
                <a:latin typeface="Trebuchet MS" charset="0"/>
              </a:rPr>
              <a:t>controllo delle nascite</a:t>
            </a:r>
            <a:r>
              <a:rPr lang="it-IT" sz="2000">
                <a:latin typeface="Trebuchet MS" charset="0"/>
              </a:rPr>
              <a:t>;</a:t>
            </a:r>
          </a:p>
          <a:p>
            <a:pPr algn="just">
              <a:lnSpc>
                <a:spcPct val="140000"/>
              </a:lnSpc>
              <a:spcAft>
                <a:spcPts val="1200"/>
              </a:spcAft>
            </a:pPr>
            <a:r>
              <a:rPr lang="it-IT" sz="2000">
                <a:latin typeface="Trebuchet MS" charset="0"/>
              </a:rPr>
              <a:t>… </a:t>
            </a:r>
            <a:r>
              <a:rPr lang="it-IT" sz="2000" b="1">
                <a:latin typeface="Trebuchet MS" charset="0"/>
              </a:rPr>
              <a:t>l’innovazione nella ricerca</a:t>
            </a:r>
            <a:r>
              <a:rPr lang="it-IT" sz="2000">
                <a:latin typeface="Trebuchet MS" charset="0"/>
              </a:rPr>
              <a:t> biologica e biomedica;</a:t>
            </a:r>
          </a:p>
          <a:p>
            <a:pPr algn="just">
              <a:lnSpc>
                <a:spcPct val="140000"/>
              </a:lnSpc>
              <a:spcAft>
                <a:spcPts val="1200"/>
              </a:spcAft>
            </a:pPr>
            <a:r>
              <a:rPr lang="it-IT" sz="2000">
                <a:latin typeface="Trebuchet MS" charset="0"/>
              </a:rPr>
              <a:t>…. </a:t>
            </a:r>
            <a:r>
              <a:rPr lang="it-IT" sz="2000" b="1">
                <a:latin typeface="Trebuchet MS" charset="0"/>
              </a:rPr>
              <a:t>dimensione antropologica della crisi</a:t>
            </a:r>
            <a:r>
              <a:rPr lang="it-IT" sz="2000">
                <a:latin typeface="Trebuchet MS" charset="0"/>
              </a:rPr>
              <a:t>;</a:t>
            </a:r>
          </a:p>
          <a:p>
            <a:pPr algn="just">
              <a:lnSpc>
                <a:spcPct val="140000"/>
              </a:lnSpc>
              <a:spcAft>
                <a:spcPts val="1200"/>
              </a:spcAft>
            </a:pPr>
            <a:r>
              <a:rPr lang="it-IT" sz="2000">
                <a:latin typeface="Trebuchet MS" charset="0"/>
              </a:rPr>
              <a:t>… la trasformazione dei rapporti di coppia; </a:t>
            </a:r>
          </a:p>
          <a:p>
            <a:pPr algn="just">
              <a:lnSpc>
                <a:spcPct val="140000"/>
              </a:lnSpc>
              <a:spcAft>
                <a:spcPts val="1200"/>
              </a:spcAft>
            </a:pPr>
            <a:r>
              <a:rPr lang="it-IT" sz="2000" b="1">
                <a:latin typeface="Trebuchet MS" charset="0"/>
              </a:rPr>
              <a:t> </a:t>
            </a:r>
            <a:endParaRPr lang="it-IT" sz="20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5410200"/>
            <a:ext cx="9906000" cy="1447800"/>
            <a:chOff x="-192" y="3408"/>
            <a:chExt cx="6240" cy="912"/>
          </a:xfrm>
        </p:grpSpPr>
        <p:pic>
          <p:nvPicPr>
            <p:cNvPr id="22533" name="Picture 3" descr="DSC02567"/>
            <p:cNvPicPr>
              <a:picLocks noChangeAspect="1" noChangeArrowheads="1"/>
            </p:cNvPicPr>
            <p:nvPr/>
          </p:nvPicPr>
          <p:blipFill>
            <a:blip r:embed="rId3"/>
            <a:srcRect/>
            <a:stretch>
              <a:fillRect/>
            </a:stretch>
          </p:blipFill>
          <p:spPr bwMode="auto">
            <a:xfrm>
              <a:off x="3504" y="3456"/>
              <a:ext cx="1152" cy="864"/>
            </a:xfrm>
            <a:prstGeom prst="rect">
              <a:avLst/>
            </a:prstGeom>
            <a:noFill/>
            <a:ln w="9525">
              <a:noFill/>
              <a:miter lim="800000"/>
              <a:headEnd/>
              <a:tailEnd/>
            </a:ln>
          </p:spPr>
        </p:pic>
        <p:pic>
          <p:nvPicPr>
            <p:cNvPr id="22534" name="Picture 4" descr="DSC_3145"/>
            <p:cNvPicPr>
              <a:picLocks noChangeAspect="1" noChangeArrowheads="1"/>
            </p:cNvPicPr>
            <p:nvPr/>
          </p:nvPicPr>
          <p:blipFill>
            <a:blip r:embed="rId4"/>
            <a:srcRect/>
            <a:stretch>
              <a:fillRect/>
            </a:stretch>
          </p:blipFill>
          <p:spPr bwMode="auto">
            <a:xfrm>
              <a:off x="1104" y="3450"/>
              <a:ext cx="1296" cy="870"/>
            </a:xfrm>
            <a:prstGeom prst="rect">
              <a:avLst/>
            </a:prstGeom>
            <a:noFill/>
            <a:ln w="9525">
              <a:noFill/>
              <a:miter lim="800000"/>
              <a:headEnd/>
              <a:tailEnd/>
            </a:ln>
          </p:spPr>
        </p:pic>
        <p:pic>
          <p:nvPicPr>
            <p:cNvPr id="22535" name="Picture 5" descr="S73F2602"/>
            <p:cNvPicPr>
              <a:picLocks noChangeAspect="1" noChangeArrowheads="1"/>
            </p:cNvPicPr>
            <p:nvPr/>
          </p:nvPicPr>
          <p:blipFill>
            <a:blip r:embed="rId5"/>
            <a:srcRect/>
            <a:stretch>
              <a:fillRect/>
            </a:stretch>
          </p:blipFill>
          <p:spPr bwMode="auto">
            <a:xfrm>
              <a:off x="4560" y="3424"/>
              <a:ext cx="1344" cy="896"/>
            </a:xfrm>
            <a:prstGeom prst="rect">
              <a:avLst/>
            </a:prstGeom>
            <a:noFill/>
            <a:ln w="9525">
              <a:noFill/>
              <a:miter lim="800000"/>
              <a:headEnd/>
              <a:tailEnd/>
            </a:ln>
          </p:spPr>
        </p:pic>
        <p:pic>
          <p:nvPicPr>
            <p:cNvPr id="22536" name="Picture 6" descr="Educativa al mare"/>
            <p:cNvPicPr>
              <a:picLocks noChangeAspect="1" noChangeArrowheads="1"/>
            </p:cNvPicPr>
            <p:nvPr/>
          </p:nvPicPr>
          <p:blipFill>
            <a:blip r:embed="rId6"/>
            <a:srcRect/>
            <a:stretch>
              <a:fillRect/>
            </a:stretch>
          </p:blipFill>
          <p:spPr bwMode="auto">
            <a:xfrm>
              <a:off x="0" y="3452"/>
              <a:ext cx="1152" cy="868"/>
            </a:xfrm>
            <a:prstGeom prst="rect">
              <a:avLst/>
            </a:prstGeom>
            <a:noFill/>
            <a:ln w="9525">
              <a:noFill/>
              <a:miter lim="800000"/>
              <a:headEnd/>
              <a:tailEnd/>
            </a:ln>
          </p:spPr>
        </p:pic>
        <p:pic>
          <p:nvPicPr>
            <p:cNvPr id="22537" name="Picture 7" descr="Immagine TIROCINIO 103"/>
            <p:cNvPicPr>
              <a:picLocks noChangeAspect="1" noChangeArrowheads="1"/>
            </p:cNvPicPr>
            <p:nvPr/>
          </p:nvPicPr>
          <p:blipFill>
            <a:blip r:embed="rId7"/>
            <a:srcRect/>
            <a:stretch>
              <a:fillRect/>
            </a:stretch>
          </p:blipFill>
          <p:spPr bwMode="auto">
            <a:xfrm>
              <a:off x="2400" y="3456"/>
              <a:ext cx="1152" cy="864"/>
            </a:xfrm>
            <a:prstGeom prst="rect">
              <a:avLst/>
            </a:prstGeom>
            <a:noFill/>
            <a:ln w="9525">
              <a:noFill/>
              <a:miter lim="800000"/>
              <a:headEnd/>
              <a:tailEnd/>
            </a:ln>
          </p:spPr>
        </p:pic>
        <p:sp>
          <p:nvSpPr>
            <p:cNvPr id="22538" name="Rectangle 8"/>
            <p:cNvSpPr>
              <a:spLocks noChangeArrowheads="1"/>
            </p:cNvSpPr>
            <p:nvPr/>
          </p:nvSpPr>
          <p:spPr bwMode="auto">
            <a:xfrm>
              <a:off x="-192" y="3408"/>
              <a:ext cx="6240" cy="48"/>
            </a:xfrm>
            <a:prstGeom prst="rect">
              <a:avLst/>
            </a:prstGeom>
            <a:solidFill>
              <a:schemeClr val="bg1"/>
            </a:solidFill>
            <a:ln w="9525">
              <a:noFill/>
              <a:miter lim="800000"/>
              <a:headEnd/>
              <a:tailEnd/>
            </a:ln>
          </p:spPr>
          <p:txBody>
            <a:bodyPr wrap="none" anchor="ctr">
              <a:prstTxWarp prst="textNoShape">
                <a:avLst/>
              </a:prstTxWarp>
            </a:bodyPr>
            <a:lstStyle/>
            <a:p>
              <a:endParaRPr lang="it-IT"/>
            </a:p>
          </p:txBody>
        </p:sp>
      </p:grpSp>
      <p:sp>
        <p:nvSpPr>
          <p:cNvPr id="22531" name="Text Box 9"/>
          <p:cNvSpPr txBox="1">
            <a:spLocks noChangeArrowheads="1"/>
          </p:cNvSpPr>
          <p:nvPr/>
        </p:nvSpPr>
        <p:spPr bwMode="auto">
          <a:xfrm>
            <a:off x="441325" y="76200"/>
            <a:ext cx="1654175" cy="457200"/>
          </a:xfrm>
          <a:prstGeom prst="rect">
            <a:avLst/>
          </a:prstGeom>
          <a:noFill/>
          <a:ln w="9525">
            <a:noFill/>
            <a:miter lim="800000"/>
            <a:headEnd/>
            <a:tailEnd/>
          </a:ln>
        </p:spPr>
        <p:txBody>
          <a:bodyPr wrap="none">
            <a:prstTxWarp prst="textNoShape">
              <a:avLst/>
            </a:prstTxWarp>
            <a:spAutoFit/>
          </a:bodyPr>
          <a:lstStyle/>
          <a:p>
            <a:r>
              <a:rPr lang="it-IT" b="1">
                <a:latin typeface="Trebuchet MS" charset="0"/>
              </a:rPr>
              <a:t>Mutazione</a:t>
            </a:r>
          </a:p>
        </p:txBody>
      </p:sp>
      <p:sp>
        <p:nvSpPr>
          <p:cNvPr id="22532" name="Text Box 10"/>
          <p:cNvSpPr txBox="1">
            <a:spLocks noChangeArrowheads="1"/>
          </p:cNvSpPr>
          <p:nvPr/>
        </p:nvSpPr>
        <p:spPr bwMode="auto">
          <a:xfrm>
            <a:off x="228600" y="457200"/>
            <a:ext cx="8763000" cy="4854575"/>
          </a:xfrm>
          <a:prstGeom prst="rect">
            <a:avLst/>
          </a:prstGeom>
          <a:noFill/>
          <a:ln w="9525">
            <a:noFill/>
            <a:miter lim="800000"/>
            <a:headEnd/>
            <a:tailEnd/>
          </a:ln>
        </p:spPr>
        <p:txBody>
          <a:bodyPr>
            <a:prstTxWarp prst="textNoShape">
              <a:avLst/>
            </a:prstTxWarp>
            <a:spAutoFit/>
          </a:bodyPr>
          <a:lstStyle/>
          <a:p>
            <a:pPr algn="just">
              <a:lnSpc>
                <a:spcPct val="130000"/>
              </a:lnSpc>
            </a:pPr>
            <a:r>
              <a:rPr lang="it-IT" sz="2000" b="1">
                <a:latin typeface="Trebuchet MS" charset="0"/>
              </a:rPr>
              <a:t>……il riassetto geopolitico</a:t>
            </a:r>
            <a:r>
              <a:rPr lang="it-IT" sz="2000">
                <a:latin typeface="Trebuchet MS" charset="0"/>
              </a:rPr>
              <a:t> </a:t>
            </a:r>
            <a:r>
              <a:rPr lang="it-IT" sz="2000" b="1">
                <a:latin typeface="Trebuchet MS" charset="0"/>
              </a:rPr>
              <a:t>e sociale</a:t>
            </a:r>
            <a:r>
              <a:rPr lang="it-IT" sz="2000">
                <a:latin typeface="Trebuchet MS" charset="0"/>
              </a:rPr>
              <a:t> con la caduta del </a:t>
            </a:r>
            <a:r>
              <a:rPr lang="it-IT" sz="2000" b="1">
                <a:latin typeface="Trebuchet MS" charset="0"/>
              </a:rPr>
              <a:t>muro</a:t>
            </a:r>
            <a:r>
              <a:rPr lang="it-IT" sz="2000">
                <a:latin typeface="Trebuchet MS" charset="0"/>
              </a:rPr>
              <a:t> nel 1989;</a:t>
            </a:r>
          </a:p>
          <a:p>
            <a:pPr algn="just">
              <a:lnSpc>
                <a:spcPct val="130000"/>
              </a:lnSpc>
            </a:pPr>
            <a:r>
              <a:rPr lang="it-IT" sz="2000">
                <a:latin typeface="Trebuchet MS" charset="0"/>
              </a:rPr>
              <a:t>…il cambio della </a:t>
            </a:r>
            <a:r>
              <a:rPr lang="it-IT" sz="2000" b="1">
                <a:latin typeface="Trebuchet MS" charset="0"/>
              </a:rPr>
              <a:t>moneta </a:t>
            </a:r>
            <a:r>
              <a:rPr lang="it-IT" sz="2000">
                <a:latin typeface="Trebuchet MS" charset="0"/>
              </a:rPr>
              <a:t>e la devoluzione Europea;</a:t>
            </a:r>
          </a:p>
          <a:p>
            <a:pPr algn="just">
              <a:lnSpc>
                <a:spcPct val="130000"/>
              </a:lnSpc>
            </a:pPr>
            <a:r>
              <a:rPr lang="it-IT" sz="2000">
                <a:latin typeface="Trebuchet MS" charset="0"/>
              </a:rPr>
              <a:t>…..la pervasività dell’</a:t>
            </a:r>
            <a:r>
              <a:rPr lang="it-IT" sz="2000" b="1">
                <a:latin typeface="Trebuchet MS" charset="0"/>
              </a:rPr>
              <a:t>innovazione</a:t>
            </a:r>
            <a:r>
              <a:rPr lang="it-IT" sz="2000">
                <a:latin typeface="Trebuchet MS" charset="0"/>
              </a:rPr>
              <a:t> </a:t>
            </a:r>
            <a:r>
              <a:rPr lang="it-IT" sz="2000" b="1">
                <a:latin typeface="Trebuchet MS" charset="0"/>
              </a:rPr>
              <a:t>tecnologica</a:t>
            </a:r>
            <a:r>
              <a:rPr lang="it-IT" sz="2000">
                <a:latin typeface="Trebuchet MS" charset="0"/>
              </a:rPr>
              <a:t>; </a:t>
            </a:r>
          </a:p>
          <a:p>
            <a:pPr algn="just">
              <a:lnSpc>
                <a:spcPct val="130000"/>
              </a:lnSpc>
            </a:pPr>
            <a:r>
              <a:rPr lang="it-IT" sz="2000">
                <a:latin typeface="Trebuchet MS" charset="0"/>
              </a:rPr>
              <a:t>….la diffusione e l’accesso delle </a:t>
            </a:r>
            <a:r>
              <a:rPr lang="it-IT" sz="2000" b="1">
                <a:latin typeface="Trebuchet MS" charset="0"/>
              </a:rPr>
              <a:t>informazioni e delle comunicazioni </a:t>
            </a:r>
          </a:p>
          <a:p>
            <a:pPr algn="just">
              <a:lnSpc>
                <a:spcPct val="130000"/>
              </a:lnSpc>
            </a:pPr>
            <a:r>
              <a:rPr lang="it-IT" sz="2000" b="1">
                <a:latin typeface="Trebuchet MS" charset="0"/>
              </a:rPr>
              <a:t>                                                                             (TV oltre che rete)</a:t>
            </a:r>
            <a:r>
              <a:rPr lang="it-IT" sz="2000">
                <a:latin typeface="Trebuchet MS" charset="0"/>
              </a:rPr>
              <a:t>; </a:t>
            </a:r>
          </a:p>
          <a:p>
            <a:pPr algn="just">
              <a:lnSpc>
                <a:spcPct val="130000"/>
              </a:lnSpc>
            </a:pPr>
            <a:r>
              <a:rPr lang="it-IT" sz="2000">
                <a:latin typeface="Trebuchet MS" charset="0"/>
              </a:rPr>
              <a:t>….la </a:t>
            </a:r>
            <a:r>
              <a:rPr lang="it-IT" sz="2000" b="1">
                <a:latin typeface="Trebuchet MS" charset="0"/>
              </a:rPr>
              <a:t>crisi finanziaria</a:t>
            </a:r>
            <a:r>
              <a:rPr lang="it-IT" sz="2000">
                <a:latin typeface="Trebuchet MS" charset="0"/>
              </a:rPr>
              <a:t> del primo decennio del nuovo secolo </a:t>
            </a:r>
          </a:p>
          <a:p>
            <a:pPr algn="just">
              <a:lnSpc>
                <a:spcPct val="130000"/>
              </a:lnSpc>
            </a:pPr>
            <a:r>
              <a:rPr lang="it-IT" sz="2000">
                <a:latin typeface="Trebuchet MS" charset="0"/>
              </a:rPr>
              <a:t>…..gli attentati dell’</a:t>
            </a:r>
            <a:r>
              <a:rPr lang="it-IT" sz="2000" b="1">
                <a:latin typeface="Trebuchet MS" charset="0"/>
              </a:rPr>
              <a:t>undici settembre</a:t>
            </a:r>
            <a:r>
              <a:rPr lang="it-IT" sz="2000">
                <a:latin typeface="Trebuchet MS" charset="0"/>
              </a:rPr>
              <a:t> e i conflitti che ne sono scaturiti;</a:t>
            </a:r>
          </a:p>
          <a:p>
            <a:pPr algn="just">
              <a:lnSpc>
                <a:spcPct val="130000"/>
              </a:lnSpc>
            </a:pPr>
            <a:r>
              <a:rPr lang="it-IT" sz="2000">
                <a:latin typeface="Trebuchet MS" charset="0"/>
              </a:rPr>
              <a:t>… la pluralizzazione delle </a:t>
            </a:r>
            <a:r>
              <a:rPr lang="it-IT" sz="2000" b="1">
                <a:latin typeface="Trebuchet MS" charset="0"/>
              </a:rPr>
              <a:t>culture del tempo</a:t>
            </a:r>
            <a:r>
              <a:rPr lang="it-IT" sz="2000">
                <a:latin typeface="Trebuchet MS" charset="0"/>
              </a:rPr>
              <a:t>;</a:t>
            </a:r>
          </a:p>
          <a:p>
            <a:pPr algn="just">
              <a:lnSpc>
                <a:spcPct val="130000"/>
              </a:lnSpc>
            </a:pPr>
            <a:endParaRPr lang="it-IT" sz="2000">
              <a:latin typeface="Trebuchet MS" charset="0"/>
            </a:endParaRPr>
          </a:p>
          <a:p>
            <a:pPr algn="just">
              <a:lnSpc>
                <a:spcPct val="130000"/>
              </a:lnSpc>
            </a:pPr>
            <a:r>
              <a:rPr lang="it-IT" sz="2000">
                <a:solidFill>
                  <a:srgbClr val="3929E3"/>
                </a:solidFill>
                <a:latin typeface="Trebuchet MS" charset="0"/>
              </a:rPr>
              <a:t>Sono tutte fenomenologie che consentono di ipotizzare che siamo in </a:t>
            </a:r>
            <a:r>
              <a:rPr lang="it-IT" sz="2000" b="1">
                <a:solidFill>
                  <a:srgbClr val="3929E3"/>
                </a:solidFill>
                <a:latin typeface="Trebuchet MS" charset="0"/>
              </a:rPr>
              <a:t>un passaggio d’epoca</a:t>
            </a:r>
            <a:r>
              <a:rPr lang="it-IT" sz="2000">
                <a:solidFill>
                  <a:srgbClr val="3929E3"/>
                </a:solidFill>
                <a:latin typeface="Trebuchet MS" charset="0"/>
              </a:rPr>
              <a:t> che si riflette anche in una complessa mutazione culturale.</a:t>
            </a:r>
            <a:endParaRPr lang="it-IT" sz="20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12725" y="74613"/>
            <a:ext cx="2001838" cy="519112"/>
          </a:xfrm>
          <a:prstGeom prst="rect">
            <a:avLst/>
          </a:prstGeom>
          <a:noFill/>
          <a:ln w="9525">
            <a:noFill/>
            <a:miter lim="800000"/>
            <a:headEnd/>
            <a:tailEnd/>
          </a:ln>
        </p:spPr>
        <p:txBody>
          <a:bodyPr wrap="none">
            <a:prstTxWarp prst="textNoShape">
              <a:avLst/>
            </a:prstTxWarp>
            <a:spAutoFit/>
          </a:bodyPr>
          <a:lstStyle/>
          <a:p>
            <a:r>
              <a:rPr lang="it-IT" sz="2800" b="1"/>
              <a:t>Prossimità</a:t>
            </a:r>
          </a:p>
        </p:txBody>
      </p:sp>
      <p:pic>
        <p:nvPicPr>
          <p:cNvPr id="212995" name="Picture 3" descr="San_Gregorio_Armeno"/>
          <p:cNvPicPr>
            <a:picLocks noChangeAspect="1" noChangeArrowheads="1"/>
          </p:cNvPicPr>
          <p:nvPr/>
        </p:nvPicPr>
        <p:blipFill>
          <a:blip r:embed="rId3"/>
          <a:srcRect/>
          <a:stretch>
            <a:fillRect/>
          </a:stretch>
        </p:blipFill>
        <p:spPr bwMode="auto">
          <a:xfrm>
            <a:off x="0" y="838200"/>
            <a:ext cx="4492625" cy="6019800"/>
          </a:xfrm>
          <a:prstGeom prst="rect">
            <a:avLst/>
          </a:prstGeom>
          <a:noFill/>
          <a:ln w="9525">
            <a:noFill/>
            <a:miter lim="800000"/>
            <a:headEnd/>
            <a:tailEnd/>
          </a:ln>
        </p:spPr>
      </p:pic>
      <p:pic>
        <p:nvPicPr>
          <p:cNvPr id="212996" name="Picture 4" descr="scampia_326"/>
          <p:cNvPicPr>
            <a:picLocks noChangeAspect="1" noChangeArrowheads="1"/>
          </p:cNvPicPr>
          <p:nvPr/>
        </p:nvPicPr>
        <p:blipFill>
          <a:blip r:embed="rId4"/>
          <a:srcRect/>
          <a:stretch>
            <a:fillRect/>
          </a:stretch>
        </p:blipFill>
        <p:spPr bwMode="auto">
          <a:xfrm>
            <a:off x="4953000" y="781050"/>
            <a:ext cx="4191000" cy="3155950"/>
          </a:xfrm>
          <a:prstGeom prst="rect">
            <a:avLst/>
          </a:prstGeom>
          <a:noFill/>
          <a:ln w="9525">
            <a:noFill/>
            <a:miter lim="800000"/>
            <a:headEnd/>
            <a:tailEnd/>
          </a:ln>
        </p:spPr>
      </p:pic>
      <p:pic>
        <p:nvPicPr>
          <p:cNvPr id="212997" name="Picture 5" descr="Via Petrarca"/>
          <p:cNvPicPr>
            <a:picLocks noChangeAspect="1" noChangeArrowheads="1"/>
          </p:cNvPicPr>
          <p:nvPr/>
        </p:nvPicPr>
        <p:blipFill>
          <a:blip r:embed="rId5"/>
          <a:srcRect/>
          <a:stretch>
            <a:fillRect/>
          </a:stretch>
        </p:blipFill>
        <p:spPr bwMode="auto">
          <a:xfrm>
            <a:off x="4953000" y="4038600"/>
            <a:ext cx="4191000" cy="2806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995"/>
                                        </p:tgtEl>
                                        <p:attrNameLst>
                                          <p:attrName>style.visibility</p:attrName>
                                        </p:attrNameLst>
                                      </p:cBhvr>
                                      <p:to>
                                        <p:strVal val="visible"/>
                                      </p:to>
                                    </p:set>
                                    <p:animEffect transition="in" filter="fade">
                                      <p:cBhvr>
                                        <p:cTn id="7" dur="2000"/>
                                        <p:tgtEl>
                                          <p:spTgt spid="2129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996"/>
                                        </p:tgtEl>
                                        <p:attrNameLst>
                                          <p:attrName>style.visibility</p:attrName>
                                        </p:attrNameLst>
                                      </p:cBhvr>
                                      <p:to>
                                        <p:strVal val="visible"/>
                                      </p:to>
                                    </p:set>
                                    <p:animEffect transition="in" filter="fade">
                                      <p:cBhvr>
                                        <p:cTn id="12" dur="2000"/>
                                        <p:tgtEl>
                                          <p:spTgt spid="2129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997"/>
                                        </p:tgtEl>
                                        <p:attrNameLst>
                                          <p:attrName>style.visibility</p:attrName>
                                        </p:attrNameLst>
                                      </p:cBhvr>
                                      <p:to>
                                        <p:strVal val="visible"/>
                                      </p:to>
                                    </p:set>
                                    <p:animEffect transition="in" filter="fade">
                                      <p:cBhvr>
                                        <p:cTn id="17" dur="2000"/>
                                        <p:tgtEl>
                                          <p:spTgt spid="212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12725" y="74613"/>
            <a:ext cx="7319963" cy="519112"/>
          </a:xfrm>
          <a:prstGeom prst="rect">
            <a:avLst/>
          </a:prstGeom>
          <a:noFill/>
          <a:ln w="9525">
            <a:noFill/>
            <a:miter lim="800000"/>
            <a:headEnd/>
            <a:tailEnd/>
          </a:ln>
        </p:spPr>
        <p:txBody>
          <a:bodyPr wrap="none">
            <a:prstTxWarp prst="textNoShape">
              <a:avLst/>
            </a:prstTxWarp>
            <a:spAutoFit/>
          </a:bodyPr>
          <a:lstStyle/>
          <a:p>
            <a:r>
              <a:rPr lang="it-IT" sz="2800" b="1"/>
              <a:t>Prossimità: </a:t>
            </a:r>
            <a:r>
              <a:rPr lang="it-IT"/>
              <a:t>rilevanza della/e rete/i di cui si è parte</a:t>
            </a:r>
          </a:p>
        </p:txBody>
      </p:sp>
      <p:pic>
        <p:nvPicPr>
          <p:cNvPr id="216070" name="Picture 6" descr="Rete Social-network"/>
          <p:cNvPicPr>
            <a:picLocks noChangeAspect="1" noChangeArrowheads="1"/>
          </p:cNvPicPr>
          <p:nvPr/>
        </p:nvPicPr>
        <p:blipFill>
          <a:blip r:embed="rId3"/>
          <a:srcRect/>
          <a:stretch>
            <a:fillRect/>
          </a:stretch>
        </p:blipFill>
        <p:spPr bwMode="auto">
          <a:xfrm>
            <a:off x="228600" y="1295400"/>
            <a:ext cx="3505200" cy="2136775"/>
          </a:xfrm>
          <a:prstGeom prst="rect">
            <a:avLst/>
          </a:prstGeom>
          <a:noFill/>
          <a:ln w="9525">
            <a:noFill/>
            <a:miter lim="800000"/>
            <a:headEnd/>
            <a:tailEnd/>
          </a:ln>
        </p:spPr>
      </p:pic>
      <p:pic>
        <p:nvPicPr>
          <p:cNvPr id="216071" name="Picture 7" descr="Rete sciale ampia"/>
          <p:cNvPicPr>
            <a:picLocks noChangeAspect="1" noChangeArrowheads="1"/>
          </p:cNvPicPr>
          <p:nvPr/>
        </p:nvPicPr>
        <p:blipFill>
          <a:blip r:embed="rId4"/>
          <a:srcRect/>
          <a:stretch>
            <a:fillRect/>
          </a:stretch>
        </p:blipFill>
        <p:spPr bwMode="auto">
          <a:xfrm>
            <a:off x="4406900" y="1371600"/>
            <a:ext cx="4541838" cy="5334000"/>
          </a:xfrm>
          <a:prstGeom prst="rect">
            <a:avLst/>
          </a:prstGeom>
          <a:noFill/>
          <a:ln w="9525">
            <a:noFill/>
            <a:miter lim="800000"/>
            <a:headEnd/>
            <a:tailEnd/>
          </a:ln>
        </p:spPr>
      </p:pic>
      <p:sp>
        <p:nvSpPr>
          <p:cNvPr id="216073" name="Text Box 9"/>
          <p:cNvSpPr txBox="1">
            <a:spLocks noChangeArrowheads="1"/>
          </p:cNvSpPr>
          <p:nvPr/>
        </p:nvSpPr>
        <p:spPr bwMode="auto">
          <a:xfrm>
            <a:off x="228600" y="3733800"/>
            <a:ext cx="4267200" cy="2282825"/>
          </a:xfrm>
          <a:prstGeom prst="rect">
            <a:avLst/>
          </a:prstGeom>
          <a:noFill/>
          <a:ln w="9525">
            <a:noFill/>
            <a:miter lim="800000"/>
            <a:headEnd/>
            <a:tailEnd/>
          </a:ln>
        </p:spPr>
        <p:txBody>
          <a:bodyPr>
            <a:prstTxWarp prst="textNoShape">
              <a:avLst/>
            </a:prstTxWarp>
            <a:spAutoFit/>
          </a:bodyPr>
          <a:lstStyle/>
          <a:p>
            <a:r>
              <a:rPr lang="it-IT"/>
              <a:t>Effetto di concentrazione (gabbia).</a:t>
            </a:r>
          </a:p>
          <a:p>
            <a:endParaRPr lang="it-IT"/>
          </a:p>
          <a:p>
            <a:r>
              <a:rPr lang="it-IT"/>
              <a:t>Transcalarità dele reti abitate con doti e capitali (sociale, culturale, economico,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0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6071"/>
                                        </p:tgtEl>
                                        <p:attrNameLst>
                                          <p:attrName>style.visibility</p:attrName>
                                        </p:attrNameLst>
                                      </p:cBhvr>
                                      <p:to>
                                        <p:strVal val="visible"/>
                                      </p:to>
                                    </p:set>
                                    <p:animEffect transition="in" filter="fade">
                                      <p:cBhvr>
                                        <p:cTn id="11" dur="2000"/>
                                        <p:tgtEl>
                                          <p:spTgt spid="21607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6073"/>
                                        </p:tgtEl>
                                        <p:attrNameLst>
                                          <p:attrName>style.visibility</p:attrName>
                                        </p:attrNameLst>
                                      </p:cBhvr>
                                      <p:to>
                                        <p:strVal val="visible"/>
                                      </p:to>
                                    </p:set>
                                    <p:animEffect transition="in" filter="fade">
                                      <p:cBhvr>
                                        <p:cTn id="16" dur="2000"/>
                                        <p:tgtEl>
                                          <p:spTgt spid="216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04800" y="152400"/>
            <a:ext cx="8474075" cy="457200"/>
          </a:xfrm>
          <a:prstGeom prst="rect">
            <a:avLst/>
          </a:prstGeom>
          <a:noFill/>
          <a:ln w="9525">
            <a:noFill/>
            <a:miter lim="800000"/>
            <a:headEnd/>
            <a:tailEnd/>
          </a:ln>
        </p:spPr>
        <p:txBody>
          <a:bodyPr>
            <a:prstTxWarp prst="textNoShape">
              <a:avLst/>
            </a:prstTxWarp>
            <a:spAutoFit/>
          </a:bodyPr>
          <a:lstStyle/>
          <a:p>
            <a:pPr algn="just"/>
            <a:r>
              <a:rPr lang="it-IT" b="1">
                <a:latin typeface="Trebuchet MS" charset="0"/>
              </a:rPr>
              <a:t>La leucemia sociale</a:t>
            </a:r>
          </a:p>
        </p:txBody>
      </p:sp>
      <p:pic>
        <p:nvPicPr>
          <p:cNvPr id="41987" name="Picture 6" descr="COncertazione"/>
          <p:cNvPicPr>
            <a:picLocks noChangeAspect="1" noChangeArrowheads="1"/>
          </p:cNvPicPr>
          <p:nvPr/>
        </p:nvPicPr>
        <p:blipFill>
          <a:blip r:embed="rId3"/>
          <a:srcRect/>
          <a:stretch>
            <a:fillRect/>
          </a:stretch>
        </p:blipFill>
        <p:spPr bwMode="auto">
          <a:xfrm>
            <a:off x="5486400" y="3473450"/>
            <a:ext cx="3657600" cy="3384550"/>
          </a:xfrm>
          <a:prstGeom prst="rect">
            <a:avLst/>
          </a:prstGeom>
          <a:noFill/>
          <a:ln w="9525">
            <a:noFill/>
            <a:miter lim="800000"/>
            <a:headEnd/>
            <a:tailEnd/>
          </a:ln>
        </p:spPr>
      </p:pic>
      <p:sp>
        <p:nvSpPr>
          <p:cNvPr id="151559" name="Text Box 7"/>
          <p:cNvSpPr txBox="1">
            <a:spLocks noChangeArrowheads="1"/>
          </p:cNvSpPr>
          <p:nvPr/>
        </p:nvSpPr>
        <p:spPr bwMode="auto">
          <a:xfrm>
            <a:off x="441325" y="809625"/>
            <a:ext cx="8474075" cy="2647950"/>
          </a:xfrm>
          <a:prstGeom prst="rect">
            <a:avLst/>
          </a:prstGeom>
          <a:noFill/>
          <a:ln w="9525">
            <a:noFill/>
            <a:miter lim="800000"/>
            <a:headEnd/>
            <a:tailEnd/>
          </a:ln>
        </p:spPr>
        <p:txBody>
          <a:bodyPr>
            <a:prstTxWarp prst="textNoShape">
              <a:avLst/>
            </a:prstTxWarp>
            <a:spAutoFit/>
          </a:bodyPr>
          <a:lstStyle/>
          <a:p>
            <a:r>
              <a:rPr lang="it-IT"/>
              <a:t>Intenzione di realizzare un’aggregazione non contingente;</a:t>
            </a:r>
          </a:p>
          <a:p>
            <a:r>
              <a:rPr lang="it-IT"/>
              <a:t>Se si invitano 20 persone ritenute pertinenti,</a:t>
            </a:r>
          </a:p>
          <a:p>
            <a:r>
              <a:rPr lang="it-IT"/>
              <a:t>almeno 6 di queste persone, pur accogliendo con piacere l’invito, </a:t>
            </a:r>
          </a:p>
          <a:p>
            <a:r>
              <a:rPr lang="it-IT"/>
              <a:t>diranno che provano serie difficoltà per la presenza di altre 6 presenti nel gruppo di invitati, sino al punto da declinare l’offerta.</a:t>
            </a:r>
          </a:p>
        </p:txBody>
      </p:sp>
      <p:sp>
        <p:nvSpPr>
          <p:cNvPr id="7" name="Text Box 7"/>
          <p:cNvSpPr txBox="1">
            <a:spLocks noChangeArrowheads="1"/>
          </p:cNvSpPr>
          <p:nvPr/>
        </p:nvSpPr>
        <p:spPr bwMode="auto">
          <a:xfrm>
            <a:off x="381000" y="5200650"/>
            <a:ext cx="4724400" cy="1200150"/>
          </a:xfrm>
          <a:prstGeom prst="rect">
            <a:avLst/>
          </a:prstGeom>
          <a:noFill/>
          <a:ln w="9525">
            <a:noFill/>
            <a:miter lim="800000"/>
            <a:headEnd/>
            <a:tailEnd/>
          </a:ln>
        </p:spPr>
        <p:txBody>
          <a:bodyPr>
            <a:prstTxWarp prst="textNoShape">
              <a:avLst/>
            </a:prstTxWarp>
            <a:spAutoFit/>
          </a:bodyPr>
          <a:lstStyle/>
          <a:p>
            <a:r>
              <a:rPr lang="it-IT"/>
              <a:t>Spesso sembra che anche solo per fare una pizza con alcuni amici ci vuole un progetto !</a:t>
            </a:r>
          </a:p>
        </p:txBody>
      </p:sp>
      <p:sp>
        <p:nvSpPr>
          <p:cNvPr id="8" name="Text Box 7"/>
          <p:cNvSpPr txBox="1">
            <a:spLocks noChangeArrowheads="1"/>
          </p:cNvSpPr>
          <p:nvPr/>
        </p:nvSpPr>
        <p:spPr bwMode="auto">
          <a:xfrm>
            <a:off x="457200" y="4033838"/>
            <a:ext cx="4800600" cy="461962"/>
          </a:xfrm>
          <a:prstGeom prst="rect">
            <a:avLst/>
          </a:prstGeom>
          <a:noFill/>
          <a:ln w="9525">
            <a:noFill/>
            <a:miter lim="800000"/>
            <a:headEnd/>
            <a:tailEnd/>
          </a:ln>
        </p:spPr>
        <p:txBody>
          <a:bodyPr>
            <a:prstTxWarp prst="textNoShape">
              <a:avLst/>
            </a:prstTxWarp>
            <a:spAutoFit/>
          </a:bodyPr>
          <a:lstStyle/>
          <a:p>
            <a:r>
              <a:rPr lang="it-IT"/>
              <a:t>La sindrome del pranzo di nozze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559"/>
                                        </p:tgtEl>
                                        <p:attrNameLst>
                                          <p:attrName>style.visibility</p:attrName>
                                        </p:attrNameLst>
                                      </p:cBhvr>
                                      <p:to>
                                        <p:strVal val="visible"/>
                                      </p:to>
                                    </p:set>
                                    <p:animEffect transition="in" filter="fade">
                                      <p:cBhvr>
                                        <p:cTn id="7" dur="2000"/>
                                        <p:tgtEl>
                                          <p:spTgt spid="1515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9" grpId="0"/>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p:cNvSpPr>
            <a:spLocks noGrp="1"/>
          </p:cNvSpPr>
          <p:nvPr>
            <p:ph type="title"/>
          </p:nvPr>
        </p:nvSpPr>
        <p:spPr>
          <a:xfrm>
            <a:off x="152400" y="457200"/>
            <a:ext cx="8763000" cy="1143000"/>
          </a:xfrm>
        </p:spPr>
        <p:txBody>
          <a:bodyPr/>
          <a:lstStyle/>
          <a:p>
            <a:pPr algn="l"/>
            <a:r>
              <a:rPr lang="it-IT" sz="3200" smtClean="0"/>
              <a:t>Molti interventi avviano dispositivi per riattivare, riqualificare una buona mediazione sociale.</a:t>
            </a:r>
          </a:p>
        </p:txBody>
      </p:sp>
      <p:sp>
        <p:nvSpPr>
          <p:cNvPr id="4" name="Titolo 1"/>
          <p:cNvSpPr txBox="1">
            <a:spLocks/>
          </p:cNvSpPr>
          <p:nvPr/>
        </p:nvSpPr>
        <p:spPr bwMode="auto">
          <a:xfrm>
            <a:off x="228600" y="2514600"/>
            <a:ext cx="8763000" cy="1143000"/>
          </a:xfrm>
          <a:prstGeom prst="rect">
            <a:avLst/>
          </a:prstGeom>
          <a:noFill/>
          <a:ln w="9525">
            <a:noFill/>
            <a:miter lim="800000"/>
            <a:headEnd/>
            <a:tailEnd/>
          </a:ln>
        </p:spPr>
        <p:txBody>
          <a:bodyPr anchor="ctr">
            <a:prstTxWarp prst="textNoShape">
              <a:avLst/>
            </a:prstTxWarp>
          </a:bodyPr>
          <a:lstStyle/>
          <a:p>
            <a:pPr>
              <a:defRPr/>
            </a:pPr>
            <a:r>
              <a:rPr lang="it-IT" sz="3200" kern="0" dirty="0">
                <a:solidFill>
                  <a:schemeClr val="tx2"/>
                </a:solidFill>
                <a:latin typeface="+mj-lt"/>
                <a:ea typeface="+mj-ea"/>
                <a:cs typeface="+mj-cs"/>
              </a:rPr>
              <a:t>Dal portierato sociale, ai PAS, gli sportelli o le comunità, sono tutti strumenti per realizzare una migliore mediazione sociale.</a:t>
            </a:r>
          </a:p>
        </p:txBody>
      </p:sp>
      <p:sp>
        <p:nvSpPr>
          <p:cNvPr id="5" name="Titolo 1"/>
          <p:cNvSpPr txBox="1">
            <a:spLocks/>
          </p:cNvSpPr>
          <p:nvPr/>
        </p:nvSpPr>
        <p:spPr bwMode="auto">
          <a:xfrm>
            <a:off x="304800" y="4800600"/>
            <a:ext cx="8763000" cy="1143000"/>
          </a:xfrm>
          <a:prstGeom prst="rect">
            <a:avLst/>
          </a:prstGeom>
          <a:noFill/>
          <a:ln w="9525">
            <a:noFill/>
            <a:miter lim="800000"/>
            <a:headEnd/>
            <a:tailEnd/>
          </a:ln>
        </p:spPr>
        <p:txBody>
          <a:bodyPr anchor="ctr">
            <a:prstTxWarp prst="textNoShape">
              <a:avLst/>
            </a:prstTxWarp>
          </a:bodyPr>
          <a:lstStyle/>
          <a:p>
            <a:pPr>
              <a:defRPr/>
            </a:pPr>
            <a:r>
              <a:rPr lang="it-IT" sz="3200" kern="0" dirty="0">
                <a:solidFill>
                  <a:srgbClr val="0000FF"/>
                </a:solidFill>
                <a:latin typeface="+mj-lt"/>
                <a:ea typeface="+mj-ea"/>
                <a:cs typeface="+mj-cs"/>
              </a:rPr>
              <a:t>La qualità della vita (come della democrazia) di una città è data anche dalla qualità dei mediatori e della mediazione sociale.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nvSpPr>
        <p:spPr bwMode="auto">
          <a:xfrm>
            <a:off x="381000" y="1752600"/>
            <a:ext cx="6629400" cy="4667250"/>
          </a:xfrm>
          <a:prstGeom prst="rect">
            <a:avLst/>
          </a:prstGeom>
          <a:noFill/>
          <a:ln w="9525">
            <a:noFill/>
            <a:miter lim="800000"/>
            <a:headEnd/>
            <a:tailEnd/>
          </a:ln>
        </p:spPr>
        <p:txBody>
          <a:bodyPr>
            <a:prstTxWarp prst="textNoShape">
              <a:avLst/>
            </a:prstTxWarp>
            <a:spAutoFit/>
          </a:bodyPr>
          <a:lstStyle/>
          <a:p>
            <a:r>
              <a:rPr lang="it-IT" sz="2800">
                <a:latin typeface="Trebuchet MS" charset="0"/>
              </a:rPr>
              <a:t>“</a:t>
            </a:r>
            <a:r>
              <a:rPr lang="it-IT" sz="2800" i="1">
                <a:latin typeface="Trebuchet MS" charset="0"/>
              </a:rPr>
              <a:t>L’uomo afferma se stesso non soltanto discutendo e decidendo e deliberando – attività assolutamente fondamentali ma che non esauriscono la complessità della vita individuale e sociale – ma anche lavorando, costruendo, mangiando, amando, fruendo insomma di tutte quelle possibili forme di vita che appaiono a lui meritevoli di essere vissute</a:t>
            </a:r>
            <a:r>
              <a:rPr lang="it-IT" sz="2800">
                <a:latin typeface="Trebuchet MS" charset="0"/>
              </a:rPr>
              <a:t>” </a:t>
            </a:r>
          </a:p>
          <a:p>
            <a:r>
              <a:rPr lang="it-IT" sz="2000">
                <a:latin typeface="Trebuchet MS" charset="0"/>
              </a:rPr>
              <a:t>(Guido Calogero, 1948, p.XIX)</a:t>
            </a:r>
          </a:p>
        </p:txBody>
      </p:sp>
      <p:sp>
        <p:nvSpPr>
          <p:cNvPr id="47107" name="Text Box 4"/>
          <p:cNvSpPr txBox="1">
            <a:spLocks noChangeArrowheads="1"/>
          </p:cNvSpPr>
          <p:nvPr/>
        </p:nvSpPr>
        <p:spPr bwMode="auto">
          <a:xfrm>
            <a:off x="457200" y="381000"/>
            <a:ext cx="6934200" cy="457200"/>
          </a:xfrm>
          <a:prstGeom prst="rect">
            <a:avLst/>
          </a:prstGeom>
          <a:noFill/>
          <a:ln w="9525">
            <a:noFill/>
            <a:miter lim="800000"/>
            <a:headEnd/>
            <a:tailEnd/>
          </a:ln>
        </p:spPr>
        <p:txBody>
          <a:bodyPr>
            <a:prstTxWarp prst="textNoShape">
              <a:avLst/>
            </a:prstTxWarp>
            <a:spAutoFit/>
          </a:bodyPr>
          <a:lstStyle/>
          <a:p>
            <a:r>
              <a:rPr lang="it-IT">
                <a:latin typeface="Trebuchet MS" charset="0"/>
              </a:rPr>
              <a:t>La partecipazione come mobilitazione sociale</a:t>
            </a:r>
          </a:p>
        </p:txBody>
      </p:sp>
      <p:pic>
        <p:nvPicPr>
          <p:cNvPr id="47108" name="Picture 6" descr="CALOGERO"/>
          <p:cNvPicPr>
            <a:picLocks noChangeAspect="1" noChangeArrowheads="1"/>
          </p:cNvPicPr>
          <p:nvPr/>
        </p:nvPicPr>
        <p:blipFill>
          <a:blip r:embed="rId3"/>
          <a:srcRect/>
          <a:stretch>
            <a:fillRect/>
          </a:stretch>
        </p:blipFill>
        <p:spPr bwMode="auto">
          <a:xfrm>
            <a:off x="7245350" y="0"/>
            <a:ext cx="1898650" cy="2771775"/>
          </a:xfrm>
          <a:prstGeom prst="rect">
            <a:avLst/>
          </a:prstGeom>
          <a:noFill/>
          <a:ln w="9525">
            <a:noFill/>
            <a:miter lim="800000"/>
            <a:headEnd/>
            <a:tailEnd/>
          </a:ln>
        </p:spPr>
      </p:pic>
      <p:sp>
        <p:nvSpPr>
          <p:cNvPr id="47109" name="Rectangle 8"/>
          <p:cNvSpPr>
            <a:spLocks noChangeArrowheads="1"/>
          </p:cNvSpPr>
          <p:nvPr/>
        </p:nvSpPr>
        <p:spPr bwMode="auto">
          <a:xfrm>
            <a:off x="1447800" y="3962400"/>
            <a:ext cx="3810000" cy="381000"/>
          </a:xfrm>
          <a:prstGeom prst="rect">
            <a:avLst/>
          </a:prstGeom>
          <a:solidFill>
            <a:srgbClr val="F0E720">
              <a:alpha val="30196"/>
            </a:srgbClr>
          </a:solidFill>
          <a:ln w="9525">
            <a:noFill/>
            <a:miter lim="800000"/>
            <a:headEnd/>
            <a:tailEnd/>
          </a:ln>
        </p:spPr>
        <p:txBody>
          <a:bodyPr wrap="none" anchor="ctr">
            <a:prstTxWarp prst="textNoShape">
              <a:avLst/>
            </a:prstTxWarp>
          </a:bodyPr>
          <a:lstStyle/>
          <a:p>
            <a:endParaRPr lang="it-IT"/>
          </a:p>
        </p:txBody>
      </p:sp>
      <p:sp>
        <p:nvSpPr>
          <p:cNvPr id="47110" name="Rectangle 9"/>
          <p:cNvSpPr>
            <a:spLocks noChangeArrowheads="1"/>
          </p:cNvSpPr>
          <p:nvPr/>
        </p:nvSpPr>
        <p:spPr bwMode="auto">
          <a:xfrm>
            <a:off x="381000" y="4419600"/>
            <a:ext cx="3429000" cy="381000"/>
          </a:xfrm>
          <a:prstGeom prst="rect">
            <a:avLst/>
          </a:prstGeom>
          <a:solidFill>
            <a:srgbClr val="F0E720">
              <a:alpha val="30196"/>
            </a:srgbClr>
          </a:solidFill>
          <a:ln w="9525">
            <a:noFill/>
            <a:miter lim="800000"/>
            <a:headEnd/>
            <a:tailEnd/>
          </a:ln>
        </p:spPr>
        <p:txBody>
          <a:bodyPr wrap="none" anchor="ctr">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
          <p:cNvSpPr txBox="1">
            <a:spLocks noChangeArrowheads="1"/>
          </p:cNvSpPr>
          <p:nvPr/>
        </p:nvSpPr>
        <p:spPr bwMode="auto">
          <a:xfrm>
            <a:off x="457200" y="1295400"/>
            <a:ext cx="7342188" cy="1006475"/>
          </a:xfrm>
          <a:prstGeom prst="rect">
            <a:avLst/>
          </a:prstGeom>
          <a:noFill/>
          <a:ln w="9525">
            <a:noFill/>
            <a:miter lim="800000"/>
            <a:headEnd/>
            <a:tailEnd/>
          </a:ln>
        </p:spPr>
        <p:txBody>
          <a:bodyPr wrap="none">
            <a:prstTxWarp prst="textNoShape">
              <a:avLst/>
            </a:prstTxWarp>
            <a:spAutoFit/>
          </a:bodyPr>
          <a:lstStyle/>
          <a:p>
            <a:r>
              <a:rPr lang="it-IT" sz="6000" i="1"/>
              <a:t>…vivendo con cura...</a:t>
            </a:r>
          </a:p>
        </p:txBody>
      </p:sp>
      <p:sp>
        <p:nvSpPr>
          <p:cNvPr id="49155" name="Text Box 4"/>
          <p:cNvSpPr txBox="1">
            <a:spLocks noChangeArrowheads="1"/>
          </p:cNvSpPr>
          <p:nvPr/>
        </p:nvSpPr>
        <p:spPr bwMode="auto">
          <a:xfrm>
            <a:off x="609600" y="4175125"/>
            <a:ext cx="7535863" cy="646113"/>
          </a:xfrm>
          <a:prstGeom prst="rect">
            <a:avLst/>
          </a:prstGeom>
          <a:noFill/>
          <a:ln w="9525">
            <a:noFill/>
            <a:miter lim="800000"/>
            <a:headEnd/>
            <a:tailEnd/>
          </a:ln>
        </p:spPr>
        <p:txBody>
          <a:bodyPr wrap="none">
            <a:prstTxWarp prst="textNoShape">
              <a:avLst/>
            </a:prstTxWarp>
            <a:spAutoFit/>
          </a:bodyPr>
          <a:lstStyle/>
          <a:p>
            <a:r>
              <a:rPr lang="it-IT" sz="3600" i="1"/>
              <a:t>la cura come luogo del mutamento</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304800" y="228600"/>
            <a:ext cx="3025775" cy="457200"/>
          </a:xfrm>
          <a:prstGeom prst="rect">
            <a:avLst/>
          </a:prstGeom>
          <a:noFill/>
          <a:ln w="9525">
            <a:noFill/>
            <a:miter lim="800000"/>
            <a:headEnd/>
            <a:tailEnd/>
          </a:ln>
        </p:spPr>
        <p:txBody>
          <a:bodyPr>
            <a:prstTxWarp prst="textNoShape">
              <a:avLst/>
            </a:prstTxWarp>
            <a:spAutoFit/>
          </a:bodyPr>
          <a:lstStyle/>
          <a:p>
            <a:pPr>
              <a:spcBef>
                <a:spcPct val="50000"/>
              </a:spcBef>
            </a:pPr>
            <a:r>
              <a:rPr lang="it-IT" b="1"/>
              <a:t>Comunità</a:t>
            </a:r>
          </a:p>
        </p:txBody>
      </p:sp>
      <p:sp>
        <p:nvSpPr>
          <p:cNvPr id="32771" name="Text Box 5"/>
          <p:cNvSpPr txBox="1">
            <a:spLocks noChangeArrowheads="1"/>
          </p:cNvSpPr>
          <p:nvPr/>
        </p:nvSpPr>
        <p:spPr bwMode="auto">
          <a:xfrm>
            <a:off x="304800" y="990600"/>
            <a:ext cx="8839200" cy="1917700"/>
          </a:xfrm>
          <a:prstGeom prst="rect">
            <a:avLst/>
          </a:prstGeom>
          <a:noFill/>
          <a:ln w="9525">
            <a:noFill/>
            <a:miter lim="800000"/>
            <a:headEnd/>
            <a:tailEnd/>
          </a:ln>
        </p:spPr>
        <p:txBody>
          <a:bodyPr>
            <a:prstTxWarp prst="textNoShape">
              <a:avLst/>
            </a:prstTxWarp>
            <a:spAutoFit/>
          </a:bodyPr>
          <a:lstStyle/>
          <a:p>
            <a:r>
              <a:rPr lang="it-IT">
                <a:latin typeface="Trebuchet MS" charset="0"/>
              </a:rPr>
              <a:t>Termine ricco quanto ambiguo </a:t>
            </a:r>
            <a:r>
              <a:rPr lang="it-IT" sz="1800">
                <a:latin typeface="Trebuchet MS" charset="0"/>
              </a:rPr>
              <a:t>(Franzoni in Planum)</a:t>
            </a:r>
          </a:p>
          <a:p>
            <a:endParaRPr lang="it-IT">
              <a:latin typeface="Trebuchet MS" charset="0"/>
            </a:endParaRPr>
          </a:p>
          <a:p>
            <a:r>
              <a:rPr lang="it-IT">
                <a:latin typeface="Trebuchet MS" charset="0"/>
              </a:rPr>
              <a:t>Bonomi: Comunità di sangue, di suolo, credo…..</a:t>
            </a:r>
          </a:p>
          <a:p>
            <a:endParaRPr lang="it-IT">
              <a:latin typeface="Trebuchet MS" charset="0"/>
            </a:endParaRPr>
          </a:p>
          <a:p>
            <a:r>
              <a:rPr lang="it-IT">
                <a:latin typeface="Trebuchet MS" charset="0"/>
              </a:rPr>
              <a:t>Comunità Operosa, Comunità di cura, Comunità  del rancore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ttangolo 3"/>
          <p:cNvSpPr/>
          <p:nvPr/>
        </p:nvSpPr>
        <p:spPr>
          <a:xfrm>
            <a:off x="355600" y="589340"/>
            <a:ext cx="8369300" cy="4678204"/>
          </a:xfrm>
          <a:prstGeom prst="rect">
            <a:avLst/>
          </a:prstGeom>
        </p:spPr>
        <p:txBody>
          <a:bodyPr wrap="square">
            <a:spAutoFit/>
          </a:bodyPr>
          <a:lstStyle/>
          <a:p>
            <a:r>
              <a:rPr lang="it-IT" sz="2800" dirty="0" err="1" smtClean="0"/>
              <a:t>Elinor</a:t>
            </a:r>
            <a:r>
              <a:rPr lang="it-IT" sz="2800" dirty="0" smtClean="0"/>
              <a:t> </a:t>
            </a:r>
            <a:r>
              <a:rPr lang="it-IT" sz="2800" dirty="0" err="1" smtClean="0"/>
              <a:t>Ostrom</a:t>
            </a:r>
            <a:r>
              <a:rPr lang="it-IT" sz="2800" dirty="0" smtClean="0"/>
              <a:t> </a:t>
            </a:r>
            <a:r>
              <a:rPr lang="it-IT" sz="2800" dirty="0"/>
              <a:t>ha studiato come la </a:t>
            </a:r>
            <a:endParaRPr lang="it-IT" sz="2800" dirty="0" smtClean="0"/>
          </a:p>
          <a:p>
            <a:r>
              <a:rPr lang="it-IT" sz="2800" dirty="0" smtClean="0"/>
              <a:t>«</a:t>
            </a:r>
            <a:r>
              <a:rPr lang="it-IT" sz="2800" b="1" i="1" dirty="0">
                <a:solidFill>
                  <a:srgbClr val="FF0000"/>
                </a:solidFill>
              </a:rPr>
              <a:t>tragedia dei beni comuni</a:t>
            </a:r>
            <a:r>
              <a:rPr lang="it-IT" sz="2800" dirty="0"/>
              <a:t>» venga talora sventata dalla cooperazione fra gli attori che sono più vicini a quelle stesse risorse.</a:t>
            </a:r>
            <a:r>
              <a:rPr lang="it-IT" sz="2800" dirty="0" smtClean="0"/>
              <a:t> </a:t>
            </a:r>
          </a:p>
          <a:p>
            <a:endParaRPr lang="it-IT" sz="2800" dirty="0" smtClean="0"/>
          </a:p>
          <a:p>
            <a:r>
              <a:rPr lang="it-IT" dirty="0" smtClean="0"/>
              <a:t>Il </a:t>
            </a:r>
            <a:r>
              <a:rPr lang="it-IT" dirty="0"/>
              <a:t>fatto che le conoscenze </a:t>
            </a:r>
            <a:r>
              <a:rPr lang="it-IT" dirty="0" smtClean="0"/>
              <a:t>circa </a:t>
            </a:r>
            <a:r>
              <a:rPr lang="it-IT" dirty="0"/>
              <a:t>le risorse ittiche siano fortemente localizzate, fa sì che </a:t>
            </a:r>
            <a:r>
              <a:rPr lang="it-IT" sz="2800" dirty="0"/>
              <a:t>la «tragedia dei beni comuni» sia tanto più evitabile quanto più lo sfruttamento di una risorsa dipende da regole locali, ovvero nella misura in cui la proprietà della stessa non viene assorbita da un ente amministrativo distante. </a:t>
            </a:r>
          </a:p>
        </p:txBody>
      </p:sp>
      <p:sp>
        <p:nvSpPr>
          <p:cNvPr id="5" name="Rettangolo 4"/>
          <p:cNvSpPr/>
          <p:nvPr/>
        </p:nvSpPr>
        <p:spPr>
          <a:xfrm>
            <a:off x="152400" y="6371482"/>
            <a:ext cx="8839200" cy="307777"/>
          </a:xfrm>
          <a:prstGeom prst="rect">
            <a:avLst/>
          </a:prstGeom>
        </p:spPr>
        <p:txBody>
          <a:bodyPr wrap="square">
            <a:spAutoFit/>
          </a:bodyPr>
          <a:lstStyle/>
          <a:p>
            <a:r>
              <a:rPr lang="it-IT" sz="1400" dirty="0" smtClean="0"/>
              <a:t>Fonte web: I </a:t>
            </a:r>
            <a:r>
              <a:rPr lang="it-IT" sz="1400" dirty="0"/>
              <a:t>pescatori salva-</a:t>
            </a:r>
            <a:r>
              <a:rPr lang="it-IT" sz="1400" dirty="0" smtClean="0"/>
              <a:t>aragoste di  Alberto </a:t>
            </a:r>
            <a:r>
              <a:rPr lang="it-IT" sz="1400" dirty="0" err="1"/>
              <a:t>Mingardi</a:t>
            </a:r>
            <a:r>
              <a:rPr lang="it-IT" sz="1400" dirty="0"/>
              <a:t> Il Mattinale de Il Sole 24 ore del 22.04.2012</a:t>
            </a:r>
          </a:p>
        </p:txBody>
      </p:sp>
    </p:spTree>
    <p:extLst>
      <p:ext uri="{BB962C8B-B14F-4D97-AF65-F5344CB8AC3E}">
        <p14:creationId xmlns="" xmlns:p14="http://schemas.microsoft.com/office/powerpoint/2010/main" xmlns:mv="urn:schemas-microsoft-com:mac:vml" xmlns:mc="http://schemas.openxmlformats.org/markup-compatibility/2006" val="399652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ttangolo 3"/>
          <p:cNvSpPr/>
          <p:nvPr/>
        </p:nvSpPr>
        <p:spPr>
          <a:xfrm>
            <a:off x="317500" y="478640"/>
            <a:ext cx="8432800" cy="5262980"/>
          </a:xfrm>
          <a:prstGeom prst="rect">
            <a:avLst/>
          </a:prstGeom>
        </p:spPr>
        <p:txBody>
          <a:bodyPr wrap="square">
            <a:spAutoFit/>
          </a:bodyPr>
          <a:lstStyle/>
          <a:p>
            <a:r>
              <a:rPr lang="it-IT" sz="2800" dirty="0"/>
              <a:t>Uno dei suoi esempi preferiti è quello dei </a:t>
            </a:r>
            <a:r>
              <a:rPr lang="it-IT" sz="2800" b="1" dirty="0"/>
              <a:t>pescatori di aragoste del Maine</a:t>
            </a:r>
            <a:r>
              <a:rPr lang="it-IT" sz="2800" dirty="0"/>
              <a:t>, che negli anni Venti svilupparono un sistema di autoregolamentazione per evitare un approccio predatorio a una risorsa scarsa e per loro in tutta evidenza fondamentale. </a:t>
            </a:r>
            <a:endParaRPr lang="it-IT" sz="2800" dirty="0" smtClean="0"/>
          </a:p>
          <a:p>
            <a:r>
              <a:rPr lang="it-IT" sz="2800" dirty="0" smtClean="0"/>
              <a:t>Come </a:t>
            </a:r>
            <a:r>
              <a:rPr lang="it-IT" sz="2800" dirty="0"/>
              <a:t>le regole, anche le sanzioni prendono forme eccentriche, rispetto all'idea, ormai comune, di un </a:t>
            </a:r>
            <a:r>
              <a:rPr lang="it-IT" sz="2800" i="1" dirty="0" err="1"/>
              <a:t>enforcement</a:t>
            </a:r>
            <a:r>
              <a:rPr lang="it-IT" sz="2800" i="1" dirty="0"/>
              <a:t> </a:t>
            </a:r>
            <a:r>
              <a:rPr lang="it-IT" sz="2800" dirty="0"/>
              <a:t>statizzato e poliziesco. L'ostracismo o l'esposizione al pubblico ludibrio (in una sorta di "</a:t>
            </a:r>
            <a:r>
              <a:rPr lang="it-IT" sz="2800" i="1" dirty="0"/>
              <a:t>cultura della vergogna</a:t>
            </a:r>
            <a:r>
              <a:rPr lang="it-IT" sz="2800" dirty="0"/>
              <a:t>") risultano fondamentali nei meccanismi di autogestione dei beni comuni da parte di gruppi e comunità </a:t>
            </a:r>
            <a:r>
              <a:rPr lang="it-IT" sz="2800" dirty="0" smtClean="0"/>
              <a:t>locali.</a:t>
            </a:r>
            <a:r>
              <a:rPr lang="it-IT" sz="2800" dirty="0" smtClean="0">
                <a:effectLst/>
              </a:rPr>
              <a:t> </a:t>
            </a:r>
            <a:endParaRPr lang="it-IT" sz="2800" dirty="0"/>
          </a:p>
        </p:txBody>
      </p:sp>
      <p:sp>
        <p:nvSpPr>
          <p:cNvPr id="5" name="Rettangolo 4"/>
          <p:cNvSpPr/>
          <p:nvPr/>
        </p:nvSpPr>
        <p:spPr>
          <a:xfrm>
            <a:off x="152400" y="6358782"/>
            <a:ext cx="8839200" cy="307777"/>
          </a:xfrm>
          <a:prstGeom prst="rect">
            <a:avLst/>
          </a:prstGeom>
        </p:spPr>
        <p:txBody>
          <a:bodyPr wrap="square">
            <a:spAutoFit/>
          </a:bodyPr>
          <a:lstStyle/>
          <a:p>
            <a:r>
              <a:rPr lang="it-IT" sz="1400" dirty="0" smtClean="0"/>
              <a:t>Fonte web: I </a:t>
            </a:r>
            <a:r>
              <a:rPr lang="it-IT" sz="1400" dirty="0"/>
              <a:t>pescatori salva-</a:t>
            </a:r>
            <a:r>
              <a:rPr lang="it-IT" sz="1400" dirty="0" smtClean="0"/>
              <a:t>aragoste di  Alberto </a:t>
            </a:r>
            <a:r>
              <a:rPr lang="it-IT" sz="1400" dirty="0" err="1"/>
              <a:t>Mingardi</a:t>
            </a:r>
            <a:r>
              <a:rPr lang="it-IT" sz="1400" dirty="0"/>
              <a:t> Il Mattinale de Il Sole 24 ore del 22.04.2012</a:t>
            </a:r>
          </a:p>
        </p:txBody>
      </p:sp>
    </p:spTree>
    <p:extLst>
      <p:ext uri="{BB962C8B-B14F-4D97-AF65-F5344CB8AC3E}">
        <p14:creationId xmlns="" xmlns:p14="http://schemas.microsoft.com/office/powerpoint/2010/main" xmlns:mv="urn:schemas-microsoft-com:mac:vml" xmlns:mc="http://schemas.openxmlformats.org/markup-compatibility/2006" val="2321254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ttangolo 1"/>
          <p:cNvSpPr/>
          <p:nvPr/>
        </p:nvSpPr>
        <p:spPr>
          <a:xfrm>
            <a:off x="393700" y="199241"/>
            <a:ext cx="8572500" cy="4154983"/>
          </a:xfrm>
          <a:prstGeom prst="rect">
            <a:avLst/>
          </a:prstGeom>
        </p:spPr>
        <p:txBody>
          <a:bodyPr wrap="square">
            <a:spAutoFit/>
          </a:bodyPr>
          <a:lstStyle/>
          <a:p>
            <a:r>
              <a:rPr lang="it-IT" sz="2400" b="1" dirty="0" smtClean="0"/>
              <a:t>La </a:t>
            </a:r>
            <a:r>
              <a:rPr lang="it-IT" sz="2400" b="1" dirty="0"/>
              <a:t>lezione della </a:t>
            </a:r>
            <a:r>
              <a:rPr lang="it-IT" sz="2400" b="1" dirty="0" err="1"/>
              <a:t>Ostrom</a:t>
            </a:r>
            <a:r>
              <a:rPr lang="it-IT" sz="2400" b="1" dirty="0"/>
              <a:t> è di particolare importanza oggi</a:t>
            </a:r>
            <a:r>
              <a:rPr lang="it-IT" sz="2400" dirty="0"/>
              <a:t>, a proposito dei </a:t>
            </a:r>
            <a:r>
              <a:rPr lang="it-IT" sz="2400" i="1" dirty="0"/>
              <a:t>global </a:t>
            </a:r>
            <a:r>
              <a:rPr lang="it-IT" sz="2400" i="1" dirty="0" err="1"/>
              <a:t>commons</a:t>
            </a:r>
            <a:r>
              <a:rPr lang="it-IT" sz="2400" dirty="0"/>
              <a:t>, </a:t>
            </a:r>
            <a:r>
              <a:rPr lang="it-IT" sz="2400" b="1" dirty="0">
                <a:solidFill>
                  <a:srgbClr val="FF0000"/>
                </a:solidFill>
              </a:rPr>
              <a:t>come l’atmosfera, il clima o gli oceani</a:t>
            </a:r>
            <a:r>
              <a:rPr lang="it-IT" sz="2400" dirty="0"/>
              <a:t>. </a:t>
            </a:r>
            <a:endParaRPr lang="it-IT" sz="2400" dirty="0" smtClean="0"/>
          </a:p>
          <a:p>
            <a:r>
              <a:rPr lang="it-IT" sz="2400" dirty="0" smtClean="0"/>
              <a:t>Per </a:t>
            </a:r>
            <a:r>
              <a:rPr lang="it-IT" sz="2400" dirty="0"/>
              <a:t>applicare la ricetta di </a:t>
            </a:r>
            <a:r>
              <a:rPr lang="it-IT" sz="2400" dirty="0" err="1"/>
              <a:t>Hardin</a:t>
            </a:r>
            <a:r>
              <a:rPr lang="it-IT" sz="2400" dirty="0"/>
              <a:t> a questi beni, infatti, ci mancano sia un possibile proprietario privato, sia un soggetto statale in grado di affermare e difendere la proprietà pubblica. Il diritto internazionale, in questa prospettiva, altro non è che un sistema di </a:t>
            </a:r>
            <a:r>
              <a:rPr lang="it-IT" sz="2400" dirty="0" err="1"/>
              <a:t>governance</a:t>
            </a:r>
            <a:r>
              <a:rPr lang="it-IT" sz="2400" dirty="0"/>
              <a:t> applicato a un bene comune, e non vi è soluzione alternativa alla cooperazione tra i popoli della Terra per raggiungere un qualsiasi risultato in termini di lotta ai cambiamenti climatici.</a:t>
            </a:r>
          </a:p>
        </p:txBody>
      </p:sp>
      <p:sp>
        <p:nvSpPr>
          <p:cNvPr id="3" name="Rettangolo 2"/>
          <p:cNvSpPr/>
          <p:nvPr/>
        </p:nvSpPr>
        <p:spPr>
          <a:xfrm>
            <a:off x="304800" y="4465241"/>
            <a:ext cx="8572500" cy="2246769"/>
          </a:xfrm>
          <a:prstGeom prst="rect">
            <a:avLst/>
          </a:prstGeom>
        </p:spPr>
        <p:txBody>
          <a:bodyPr wrap="square">
            <a:spAutoFit/>
          </a:bodyPr>
          <a:lstStyle/>
          <a:p>
            <a:r>
              <a:rPr lang="it-IT" sz="2000" b="1" dirty="0"/>
              <a:t>UNA DEMOCRAZIA PARTECIPATIVA</a:t>
            </a:r>
            <a:r>
              <a:rPr lang="it-IT" sz="2000" dirty="0"/>
              <a:t> </a:t>
            </a:r>
            <a:r>
              <a:rPr lang="it-IT" sz="2000" b="1" dirty="0"/>
              <a:t>Il lavoro di </a:t>
            </a:r>
            <a:r>
              <a:rPr lang="it-IT" sz="2000" b="1" dirty="0" err="1"/>
              <a:t>Ostrom</a:t>
            </a:r>
            <a:r>
              <a:rPr lang="it-IT" sz="2000" b="1" dirty="0"/>
              <a:t> trova punti di contatto con la teoria dei giochi,</a:t>
            </a:r>
            <a:r>
              <a:rPr lang="it-IT" sz="2000" dirty="0"/>
              <a:t> in particolare con quei filoni di ricerca che attraverso il concetto di gioco ripetuto mostrano come gli esiti distruttivi e socialmente non ottimali </a:t>
            </a:r>
            <a:r>
              <a:rPr lang="it-IT" sz="2000" dirty="0" smtClean="0"/>
              <a:t>possano </a:t>
            </a:r>
            <a:r>
              <a:rPr lang="it-IT" sz="2000" dirty="0"/>
              <a:t>essere evitati se nella ripetizione del gioco gli attori “scoprono” il vantaggio di comportamenti cooperativi, che a quel punto possono essere codificati in vere e proprie istituzioni.</a:t>
            </a:r>
          </a:p>
        </p:txBody>
      </p:sp>
    </p:spTree>
    <p:extLst>
      <p:ext uri="{BB962C8B-B14F-4D97-AF65-F5344CB8AC3E}">
        <p14:creationId xmlns="" xmlns:p14="http://schemas.microsoft.com/office/powerpoint/2010/main" xmlns:mv="urn:schemas-microsoft-com:mac:vml" xmlns:mc="http://schemas.openxmlformats.org/markup-compatibility/2006" val="3377036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ttangolo 1"/>
          <p:cNvSpPr/>
          <p:nvPr/>
        </p:nvSpPr>
        <p:spPr>
          <a:xfrm>
            <a:off x="444500" y="35848"/>
            <a:ext cx="8204200" cy="6478697"/>
          </a:xfrm>
          <a:prstGeom prst="rect">
            <a:avLst/>
          </a:prstGeom>
        </p:spPr>
        <p:txBody>
          <a:bodyPr wrap="square">
            <a:spAutoFit/>
          </a:bodyPr>
          <a:lstStyle/>
          <a:p>
            <a:r>
              <a:rPr lang="it-IT" sz="2400" dirty="0"/>
              <a:t>L’esempio più evidente è quello dei </a:t>
            </a:r>
            <a:r>
              <a:rPr lang="it-IT" sz="2400" b="1" dirty="0"/>
              <a:t>beni comuni come l’aria, l’acqua, il suolo</a:t>
            </a:r>
            <a:r>
              <a:rPr lang="it-IT" sz="2400" dirty="0"/>
              <a:t>, l’uso delle risorse ambientali in generale. </a:t>
            </a:r>
            <a:endParaRPr lang="it-IT" sz="2400" dirty="0" smtClean="0"/>
          </a:p>
          <a:p>
            <a:r>
              <a:rPr lang="it-IT" sz="2400" dirty="0" smtClean="0"/>
              <a:t>Per </a:t>
            </a:r>
            <a:r>
              <a:rPr lang="it-IT" sz="2400" dirty="0"/>
              <a:t>questi beni, il mercato lasciato a se stesso finisce per generare </a:t>
            </a:r>
            <a:r>
              <a:rPr lang="it-IT" sz="2400" dirty="0" smtClean="0"/>
              <a:t>inefficienza o </a:t>
            </a:r>
            <a:r>
              <a:rPr lang="it-IT" sz="2400" dirty="0"/>
              <a:t>la dissipazione delle risorse. </a:t>
            </a:r>
            <a:endParaRPr lang="it-IT" sz="2400" dirty="0" smtClean="0"/>
          </a:p>
          <a:p>
            <a:r>
              <a:rPr lang="it-IT" sz="2400" baseline="-25000" dirty="0" smtClean="0"/>
              <a:t>Soggetti </a:t>
            </a:r>
            <a:r>
              <a:rPr lang="it-IT" sz="2400" baseline="-25000" dirty="0"/>
              <a:t>razionali tenderanno ad appropriarsi dei benefici derivanti dall’uso non cooperativo delle risorse ambientali, scaricandone i costi sociali sugli altri soggetti. Un tema diventato di drammatica attualità nel caso dei beni comuni globali, quali l’atmosfera minacciata dai gas climalteranti</a:t>
            </a:r>
            <a:r>
              <a:rPr lang="it-IT" sz="2400" baseline="-25000" dirty="0" smtClean="0"/>
              <a:t>.</a:t>
            </a:r>
          </a:p>
          <a:p>
            <a:endParaRPr lang="it-IT" sz="2400" dirty="0"/>
          </a:p>
          <a:p>
            <a:r>
              <a:rPr lang="it-IT" sz="2300" dirty="0"/>
              <a:t>La </a:t>
            </a:r>
            <a:r>
              <a:rPr lang="it-IT" sz="2300" dirty="0" err="1"/>
              <a:t>Ostrom</a:t>
            </a:r>
            <a:r>
              <a:rPr lang="it-IT" sz="2300" dirty="0"/>
              <a:t> ha in particolare studiato le </a:t>
            </a:r>
            <a:r>
              <a:rPr lang="it-IT" sz="2300" b="1" dirty="0"/>
              <a:t>forme alternative di </a:t>
            </a:r>
            <a:r>
              <a:rPr lang="it-IT" sz="2300" b="1" dirty="0" err="1"/>
              <a:t>governance</a:t>
            </a:r>
            <a:r>
              <a:rPr lang="it-IT" sz="2300" b="1" dirty="0"/>
              <a:t> dei beni comuni</a:t>
            </a:r>
            <a:r>
              <a:rPr lang="it-IT" sz="2300" dirty="0"/>
              <a:t>, dalla gestione pubblica diretta alla privatizzazione, dalla regolazione amministrativa alle politiche di tassazione, evidenziando meriti e rischi delle diverse soluzioni istituzionali. Ha così insegnato a tutti noi che i luoghi e i beni dove le persone vivranno, lavoreranno e passeranno il tempo libero nel prossimo futuro saranno inevitabilmente governati e amministrati da sistemi misti di proprietà collettive e individuali.</a:t>
            </a:r>
          </a:p>
        </p:txBody>
      </p:sp>
    </p:spTree>
    <p:extLst>
      <p:ext uri="{BB962C8B-B14F-4D97-AF65-F5344CB8AC3E}">
        <p14:creationId xmlns="" xmlns:p14="http://schemas.microsoft.com/office/powerpoint/2010/main" xmlns:mv="urn:schemas-microsoft-com:mac:vml" xmlns:mc="http://schemas.openxmlformats.org/markup-compatibility/2006" val="111570350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1405</TotalTime>
  <Words>4031</Words>
  <Application>Microsoft Office PowerPoint</Application>
  <PresentationFormat>Presentazione su schermo (4:3)</PresentationFormat>
  <Paragraphs>299</Paragraphs>
  <Slides>58</Slides>
  <Notes>21</Notes>
  <HiddenSlides>0</HiddenSlides>
  <MMClips>0</MMClips>
  <ScaleCrop>false</ScaleCrop>
  <HeadingPairs>
    <vt:vector size="4" baseType="variant">
      <vt:variant>
        <vt:lpstr>Tema</vt:lpstr>
      </vt:variant>
      <vt:variant>
        <vt:i4>1</vt:i4>
      </vt:variant>
      <vt:variant>
        <vt:lpstr>Titoli diapositive</vt:lpstr>
      </vt:variant>
      <vt:variant>
        <vt:i4>58</vt:i4>
      </vt:variant>
    </vt:vector>
  </HeadingPairs>
  <TitlesOfParts>
    <vt:vector size="59"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U. Beck parla del    “Confluent love”   E’ la forma di amore che risulta dalla tendenza alla individualizzazione.   A seguire questo flusso, finisce che si sta insieme per periodi di “confluenza” delle biografie,  poi ciascuno per la sua strada.   Il principio-guida del confluent love è il “si vedrà….”.   Il matrimonio è “precettato al divorzio”, è “programmaticamente soggetto a revoca”.  </vt:lpstr>
      <vt:lpstr>J. Attali nel libro “Amori”  dice che   …la monogamia ha i giorni contati… …. contratti a progetto anche nei rapporti personali….  Con il poliamore vi potrà essere distinzione fra  interesse/attrazione culturale,   sessuale,   generazione,   convivenza;  con partner diversi, figli, convivenza, innamoramento, progetto di vita,…   …..evidentemente questo comporterà un incremento della pluralizzazione delle forme di famiglia…..</vt:lpstr>
      <vt:lpstr>Diapositiva 22</vt:lpstr>
      <vt:lpstr>Diapositiva 23</vt:lpstr>
      <vt:lpstr>Diapositiva 24</vt:lpstr>
      <vt:lpstr>Diapositiva 25</vt:lpstr>
      <vt:lpstr>Diapositiva 26</vt:lpstr>
      <vt:lpstr>Diapositiva 27</vt:lpstr>
      <vt:lpstr>Diapositiva 28</vt:lpstr>
      <vt:lpstr>Diapositiva 29</vt:lpstr>
      <vt:lpstr>Diapositiva 30</vt:lpstr>
      <vt:lpstr>Gli elementi comuni di questi prodotti</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Molti interventi avviano dispositivi per riattivare, riqualificare una buona mediazione sociale.</vt:lpstr>
      <vt:lpstr>Diapositiva 56</vt:lpstr>
      <vt:lpstr>Diapositiva 57</vt:lpstr>
      <vt:lpstr>Diapositiva 58</vt:lpstr>
    </vt:vector>
  </TitlesOfParts>
  <Company>DIARC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Giovanni Laino</dc:creator>
  <cp:lastModifiedBy>Administrator</cp:lastModifiedBy>
  <cp:revision>37</cp:revision>
  <dcterms:created xsi:type="dcterms:W3CDTF">2014-10-23T19:39:25Z</dcterms:created>
  <dcterms:modified xsi:type="dcterms:W3CDTF">2014-10-27T12:21:47Z</dcterms:modified>
</cp:coreProperties>
</file>