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5" r:id="rId3"/>
    <p:sldId id="284" r:id="rId4"/>
    <p:sldId id="257" r:id="rId5"/>
    <p:sldId id="298" r:id="rId6"/>
    <p:sldId id="258" r:id="rId7"/>
    <p:sldId id="266" r:id="rId8"/>
    <p:sldId id="271" r:id="rId9"/>
    <p:sldId id="303" r:id="rId10"/>
    <p:sldId id="267" r:id="rId11"/>
    <p:sldId id="282" r:id="rId12"/>
    <p:sldId id="300" r:id="rId13"/>
    <p:sldId id="302" r:id="rId14"/>
    <p:sldId id="301" r:id="rId15"/>
    <p:sldId id="294" r:id="rId16"/>
    <p:sldId id="299" r:id="rId17"/>
    <p:sldId id="304" r:id="rId18"/>
    <p:sldId id="279" r:id="rId19"/>
    <p:sldId id="296" r:id="rId20"/>
    <p:sldId id="286" r:id="rId21"/>
    <p:sldId id="278" r:id="rId22"/>
    <p:sldId id="280" r:id="rId23"/>
    <p:sldId id="272" r:id="rId24"/>
    <p:sldId id="293" r:id="rId25"/>
    <p:sldId id="292"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94607" autoAdjust="0"/>
  </p:normalViewPr>
  <p:slideViewPr>
    <p:cSldViewPr>
      <p:cViewPr varScale="1">
        <p:scale>
          <a:sx n="69" d="100"/>
          <a:sy n="69" d="100"/>
        </p:scale>
        <p:origin x="-558" y="-102"/>
      </p:cViewPr>
      <p:guideLst>
        <p:guide orient="horz" pos="2160"/>
        <p:guide pos="2880"/>
      </p:guideLst>
    </p:cSldViewPr>
  </p:slideViewPr>
  <p:outlineViewPr>
    <p:cViewPr>
      <p:scale>
        <a:sx n="33" d="100"/>
        <a:sy n="33" d="100"/>
      </p:scale>
      <p:origin x="0" y="243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4B6055F8-1D02-4417-9241-55C834FD9970}" type="datetimeFigureOut">
              <a:rPr lang="it-IT" smtClean="0"/>
              <a:pPr/>
              <a:t>25/10/2014</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B007B441-5312-499D-93C3-6E37886527FA}" type="slidenum">
              <a:rPr lang="it-IT" smtClean="0"/>
              <a:pPr/>
              <a:t>‹N›</a:t>
            </a:fld>
            <a:endParaRPr lang="it-IT"/>
          </a:p>
        </p:txBody>
      </p:sp>
    </p:spTree>
  </p:cSld>
  <p:clrMapOvr>
    <a:masterClrMapping/>
  </p:clrMapOvr>
  <p:transition spd="slow">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spd="slow">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spd="slow">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transition spd="slow">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B007B441-5312-499D-93C3-6E37886527FA}"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4B6055F8-1D02-4417-9241-55C834FD9970}" type="datetimeFigureOut">
              <a:rPr lang="it-IT" smtClean="0"/>
              <a:pPr/>
              <a:t>25/10/2014</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masterClrMapping/>
  </p:clrMapOvr>
  <p:transition spd="slow">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4B6055F8-1D02-4417-9241-55C834FD9970}" type="datetimeFigureOut">
              <a:rPr lang="it-IT" smtClean="0"/>
              <a:pPr/>
              <a:t>25/10/2014</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4B6055F8-1D02-4417-9241-55C834FD9970}" type="datetimeFigureOut">
              <a:rPr lang="it-IT" smtClean="0"/>
              <a:pPr/>
              <a:t>25/10/2014</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B007B441-5312-499D-93C3-6E37886527FA}"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6055F8-1D02-4417-9241-55C834FD9970}" type="datetimeFigureOut">
              <a:rPr lang="it-IT" smtClean="0"/>
              <a:pPr/>
              <a:t>25/10/2014</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u"/>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3573016"/>
            <a:ext cx="6172200" cy="1445546"/>
          </a:xfrm>
        </p:spPr>
        <p:txBody>
          <a:bodyPr>
            <a:noAutofit/>
          </a:bodyPr>
          <a:lstStyle/>
          <a:p>
            <a:r>
              <a:rPr lang="it-IT" sz="1800" dirty="0" smtClean="0">
                <a:solidFill>
                  <a:schemeClr val="tx1"/>
                </a:solidFill>
              </a:rPr>
              <a:t>CORSO REGIONALE </a:t>
            </a:r>
            <a:r>
              <a:rPr lang="it-IT" sz="1800" dirty="0" err="1" smtClean="0">
                <a:solidFill>
                  <a:schemeClr val="tx1"/>
                </a:solidFill>
              </a:rPr>
              <a:t>DI</a:t>
            </a:r>
            <a:r>
              <a:rPr lang="it-IT" sz="1800" dirty="0" smtClean="0">
                <a:solidFill>
                  <a:schemeClr val="tx1"/>
                </a:solidFill>
              </a:rPr>
              <a:t> AGGIORNAMENTO DEGLI INSEGNANTI </a:t>
            </a:r>
            <a:r>
              <a:rPr lang="it-IT" sz="1800" dirty="0" err="1" smtClean="0">
                <a:solidFill>
                  <a:schemeClr val="tx1"/>
                </a:solidFill>
              </a:rPr>
              <a:t>DI</a:t>
            </a:r>
            <a:r>
              <a:rPr lang="it-IT" sz="1800" dirty="0" smtClean="0">
                <a:solidFill>
                  <a:schemeClr val="tx1"/>
                </a:solidFill>
              </a:rPr>
              <a:t> RELIGIONE CATTOLICA </a:t>
            </a:r>
            <a:br>
              <a:rPr lang="it-IT" sz="1800" dirty="0" smtClean="0">
                <a:solidFill>
                  <a:schemeClr val="tx1"/>
                </a:solidFill>
              </a:rPr>
            </a:br>
            <a:r>
              <a:rPr lang="it-IT" sz="1800" dirty="0" smtClean="0">
                <a:solidFill>
                  <a:schemeClr val="tx1"/>
                </a:solidFill>
              </a:rPr>
              <a:t>IN SERVIZIO NELLE SCUOLE STATALI</a:t>
            </a:r>
            <a:r>
              <a:rPr lang="it-IT" sz="2000" dirty="0" smtClean="0">
                <a:solidFill>
                  <a:schemeClr val="tx1"/>
                </a:solidFill>
              </a:rPr>
              <a:t/>
            </a:r>
            <a:br>
              <a:rPr lang="it-IT" sz="2000" dirty="0" smtClean="0">
                <a:solidFill>
                  <a:schemeClr val="tx1"/>
                </a:solidFill>
              </a:rPr>
            </a:br>
            <a:r>
              <a:rPr lang="it-IT" sz="2000" dirty="0" smtClean="0">
                <a:solidFill>
                  <a:schemeClr val="tx1"/>
                </a:solidFill>
              </a:rPr>
              <a:t/>
            </a:r>
            <a:br>
              <a:rPr lang="it-IT" sz="2000" dirty="0" smtClean="0">
                <a:solidFill>
                  <a:schemeClr val="tx1"/>
                </a:solidFill>
              </a:rPr>
            </a:br>
            <a:r>
              <a:rPr lang="it-IT" sz="1800" i="1" dirty="0" smtClean="0">
                <a:solidFill>
                  <a:schemeClr val="tx1"/>
                </a:solidFill>
              </a:rPr>
              <a:t>“Educare ai beni comuni. Il contributo dell’Insegnamento della Religione Cattolica”</a:t>
            </a:r>
            <a:r>
              <a:rPr lang="it-IT" sz="2000" i="1" dirty="0" smtClean="0">
                <a:solidFill>
                  <a:schemeClr val="tx1"/>
                </a:solidFill>
              </a:rPr>
              <a:t/>
            </a:r>
            <a:br>
              <a:rPr lang="it-IT" sz="2000" i="1" dirty="0" smtClean="0">
                <a:solidFill>
                  <a:schemeClr val="tx1"/>
                </a:solidFill>
              </a:rPr>
            </a:br>
            <a:r>
              <a:rPr lang="it-IT" sz="2000" dirty="0" smtClean="0">
                <a:solidFill>
                  <a:schemeClr val="tx1"/>
                </a:solidFill>
              </a:rPr>
              <a:t/>
            </a:r>
            <a:br>
              <a:rPr lang="it-IT" sz="2000" dirty="0" smtClean="0">
                <a:solidFill>
                  <a:schemeClr val="tx1"/>
                </a:solidFill>
              </a:rPr>
            </a:br>
            <a:r>
              <a:rPr lang="it-IT" sz="1600" dirty="0" smtClean="0">
                <a:solidFill>
                  <a:schemeClr val="tx1"/>
                </a:solidFill>
              </a:rPr>
              <a:t>per docenti di Religione Cattolica di ogni ordine e grado di scuola </a:t>
            </a:r>
            <a:br>
              <a:rPr lang="it-IT" sz="1600" dirty="0" smtClean="0">
                <a:solidFill>
                  <a:schemeClr val="tx1"/>
                </a:solidFill>
              </a:rPr>
            </a:br>
            <a:r>
              <a:rPr lang="it-IT" sz="1600" dirty="0" smtClean="0">
                <a:solidFill>
                  <a:schemeClr val="tx1"/>
                </a:solidFill>
              </a:rPr>
              <a:t>formatori nelle singole Diocesi</a:t>
            </a:r>
            <a:br>
              <a:rPr lang="it-IT" sz="1600" dirty="0" smtClean="0">
                <a:solidFill>
                  <a:schemeClr val="tx1"/>
                </a:solidFill>
              </a:rPr>
            </a:br>
            <a:r>
              <a:rPr lang="it-IT" sz="1600" dirty="0" smtClean="0">
                <a:solidFill>
                  <a:schemeClr val="tx1"/>
                </a:solidFill>
              </a:rPr>
              <a:t/>
            </a:r>
            <a:br>
              <a:rPr lang="it-IT" sz="1600" dirty="0" smtClean="0">
                <a:solidFill>
                  <a:schemeClr val="tx1"/>
                </a:solidFill>
              </a:rPr>
            </a:br>
            <a:r>
              <a:rPr lang="it-IT" sz="1600" dirty="0" smtClean="0">
                <a:solidFill>
                  <a:schemeClr val="tx1"/>
                </a:solidFill>
              </a:rPr>
              <a:t>Cava </a:t>
            </a:r>
            <a:r>
              <a:rPr lang="it-IT" sz="1600" dirty="0" err="1" smtClean="0">
                <a:solidFill>
                  <a:schemeClr val="tx1"/>
                </a:solidFill>
              </a:rPr>
              <a:t>Dè</a:t>
            </a:r>
            <a:r>
              <a:rPr lang="it-IT" sz="1600" dirty="0" smtClean="0">
                <a:solidFill>
                  <a:schemeClr val="tx1"/>
                </a:solidFill>
              </a:rPr>
              <a:t> Tirreni,  23-24-25 ottobre 2014</a:t>
            </a:r>
            <a:endParaRPr lang="it-IT" sz="1600" dirty="0">
              <a:solidFill>
                <a:schemeClr val="tx1"/>
              </a:solidFill>
            </a:endParaRPr>
          </a:p>
        </p:txBody>
      </p:sp>
    </p:spTree>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000768"/>
          </a:xfrm>
          <a:solidFill>
            <a:schemeClr val="accent1"/>
          </a:solidFill>
          <a:ln>
            <a:solidFill>
              <a:schemeClr val="bg2">
                <a:lumMod val="90000"/>
              </a:schemeClr>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buNone/>
            </a:pPr>
            <a:endParaRPr lang="it-IT" b="1" dirty="0" smtClean="0"/>
          </a:p>
          <a:p>
            <a:pPr algn="ctr">
              <a:buNone/>
            </a:pPr>
            <a:r>
              <a:rPr lang="it-IT" b="1" dirty="0" smtClean="0">
                <a:solidFill>
                  <a:schemeClr val="tx1">
                    <a:lumMod val="95000"/>
                    <a:lumOff val="5000"/>
                  </a:schemeClr>
                </a:solidFill>
              </a:rPr>
              <a:t>Non possono esistere i beni comuni  senza il</a:t>
            </a:r>
          </a:p>
          <a:p>
            <a:pPr>
              <a:buNone/>
            </a:pPr>
            <a:r>
              <a:rPr lang="it-IT" b="1" dirty="0" smtClean="0">
                <a:solidFill>
                  <a:schemeClr val="tx1">
                    <a:lumMod val="95000"/>
                    <a:lumOff val="5000"/>
                  </a:schemeClr>
                </a:solidFill>
              </a:rPr>
              <a:t>                                   riferimento</a:t>
            </a:r>
          </a:p>
          <a:p>
            <a:pPr>
              <a:buNone/>
            </a:pPr>
            <a:r>
              <a:rPr lang="it-IT" b="1" dirty="0" smtClean="0">
                <a:solidFill>
                  <a:schemeClr val="tx1">
                    <a:lumMod val="95000"/>
                    <a:lumOff val="5000"/>
                  </a:schemeClr>
                </a:solidFill>
              </a:rPr>
              <a:t>                                         al </a:t>
            </a:r>
          </a:p>
          <a:p>
            <a:pPr>
              <a:buNone/>
            </a:pPr>
            <a:r>
              <a:rPr lang="it-IT" b="1" dirty="0" smtClean="0">
                <a:solidFill>
                  <a:schemeClr val="tx1">
                    <a:lumMod val="95000"/>
                    <a:lumOff val="5000"/>
                  </a:schemeClr>
                </a:solidFill>
              </a:rPr>
              <a:t>                          “BENE COMUNE”</a:t>
            </a:r>
          </a:p>
          <a:p>
            <a:pPr>
              <a:buNone/>
            </a:pPr>
            <a:endParaRPr lang="it-IT" b="1" dirty="0" smtClean="0">
              <a:solidFill>
                <a:schemeClr val="tx1">
                  <a:lumMod val="95000"/>
                  <a:lumOff val="5000"/>
                </a:schemeClr>
              </a:solidFill>
            </a:endParaRPr>
          </a:p>
          <a:p>
            <a:pPr>
              <a:buNone/>
            </a:pPr>
            <a:endParaRPr lang="it-IT" sz="2000" b="1" dirty="0" smtClean="0">
              <a:solidFill>
                <a:schemeClr val="tx1">
                  <a:lumMod val="95000"/>
                  <a:lumOff val="5000"/>
                </a:schemeClr>
              </a:solidFill>
            </a:endParaRPr>
          </a:p>
          <a:p>
            <a:pPr>
              <a:buNone/>
            </a:pPr>
            <a:endParaRPr lang="it-IT" sz="2000" b="1" dirty="0" smtClean="0">
              <a:solidFill>
                <a:schemeClr val="tx1">
                  <a:lumMod val="95000"/>
                  <a:lumOff val="5000"/>
                </a:schemeClr>
              </a:solidFill>
            </a:endParaRPr>
          </a:p>
          <a:p>
            <a:pPr algn="ctr">
              <a:buNone/>
            </a:pPr>
            <a:r>
              <a:rPr lang="it-IT" b="1" dirty="0" smtClean="0">
                <a:solidFill>
                  <a:schemeClr val="tx1">
                    <a:lumMod val="95000"/>
                    <a:lumOff val="5000"/>
                  </a:schemeClr>
                </a:solidFill>
              </a:rPr>
              <a:t>“Il bene è sempre identificato come plurale, aperto agli altri, sospinto da una esigenza partecipativa che ne descrive la finalità e l’essenza”</a:t>
            </a:r>
          </a:p>
        </p:txBody>
      </p:sp>
    </p:spTree>
  </p:cSld>
  <p:clrMapOvr>
    <a:masterClrMapping/>
  </p:clrMapOvr>
  <p:transition spd="slow">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74638"/>
            <a:ext cx="8043890" cy="1154098"/>
          </a:xfrm>
          <a:solidFill>
            <a:schemeClr val="accent1">
              <a:lumMod val="60000"/>
              <a:lumOff val="40000"/>
            </a:schemeClr>
          </a:solidFill>
        </p:spPr>
        <p:txBody>
          <a:bodyPr>
            <a:normAutofit fontScale="90000"/>
          </a:bodyPr>
          <a:lstStyle/>
          <a:p>
            <a:pPr algn="ctr"/>
            <a:r>
              <a:rPr lang="it-IT" dirty="0" smtClean="0"/>
              <a:t>Secondo momento:   focalizzazione</a:t>
            </a:r>
            <a:endParaRPr lang="it-IT" dirty="0"/>
          </a:p>
        </p:txBody>
      </p:sp>
      <p:pic>
        <p:nvPicPr>
          <p:cNvPr id="1026" name="Picture 2" descr="C:\Users\Toshiba\Desktop\untitled.png kk.png"/>
          <p:cNvPicPr>
            <a:picLocks noGrp="1" noChangeAspect="1" noChangeArrowheads="1"/>
          </p:cNvPicPr>
          <p:nvPr>
            <p:ph idx="1"/>
          </p:nvPr>
        </p:nvPicPr>
        <p:blipFill>
          <a:blip r:embed="rId2" cstate="print"/>
          <a:srcRect/>
          <a:stretch>
            <a:fillRect/>
          </a:stretch>
        </p:blipFill>
        <p:spPr bwMode="auto">
          <a:xfrm rot="20600381">
            <a:off x="3428992" y="2357430"/>
            <a:ext cx="2066925" cy="2209800"/>
          </a:xfrm>
          <a:prstGeom prst="rect">
            <a:avLst/>
          </a:prstGeom>
          <a:noFill/>
        </p:spPr>
      </p:pic>
    </p:spTree>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415926"/>
            <a:ext cx="8329642" cy="1155686"/>
          </a:xfrm>
          <a:scene3d>
            <a:camera prst="orthographicFront"/>
            <a:lightRig rig="soft" dir="t"/>
          </a:scene3d>
          <a:sp3d>
            <a:bevelT w="165100" prst="coolSlant"/>
          </a:sp3d>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
            </a:scene3d>
            <a:sp3d prstMaterial="softEdge">
              <a:bevelT w="25400" h="25400"/>
            </a:sp3d>
          </a:bodyPr>
          <a:lstStyle/>
          <a:p>
            <a:pPr algn="ctr"/>
            <a:r>
              <a:rPr lang="it-IT" dirty="0" smtClean="0"/>
              <a:t>LUCE </a:t>
            </a:r>
            <a:br>
              <a:rPr lang="it-IT" dirty="0" smtClean="0"/>
            </a:br>
            <a:r>
              <a:rPr lang="it-IT" sz="1800" dirty="0" smtClean="0"/>
              <a:t>Fiorella Mannoia</a:t>
            </a:r>
            <a:endParaRPr lang="it-IT" dirty="0"/>
          </a:p>
        </p:txBody>
      </p:sp>
      <p:sp>
        <p:nvSpPr>
          <p:cNvPr id="3" name="Segnaposto contenuto 2"/>
          <p:cNvSpPr>
            <a:spLocks noGrp="1"/>
          </p:cNvSpPr>
          <p:nvPr>
            <p:ph sz="quarter" idx="2"/>
          </p:nvPr>
        </p:nvSpPr>
        <p:spPr>
          <a:xfrm>
            <a:off x="457200" y="1444294"/>
            <a:ext cx="4040188" cy="5199416"/>
          </a:xfrm>
          <a:solidFill>
            <a:schemeClr val="bg2"/>
          </a:solidFill>
          <a:effectLst>
            <a:glow rad="139700">
              <a:schemeClr val="accent1">
                <a:satMod val="175000"/>
                <a:alpha val="40000"/>
              </a:schemeClr>
            </a:glow>
          </a:effectLst>
        </p:spPr>
        <p:txBody>
          <a:bodyPr>
            <a:normAutofit fontScale="62500" lnSpcReduction="20000"/>
          </a:bodyPr>
          <a:lstStyle/>
          <a:p>
            <a:pPr fontAlgn="base">
              <a:buNone/>
            </a:pPr>
            <a:r>
              <a:rPr lang="it-IT" dirty="0" smtClean="0"/>
              <a:t>    Non c'è figlio che non sia mio figlio </a:t>
            </a:r>
            <a:br>
              <a:rPr lang="it-IT" dirty="0" smtClean="0"/>
            </a:br>
            <a:r>
              <a:rPr lang="it-IT" dirty="0" err="1" smtClean="0"/>
              <a:t>Nè</a:t>
            </a:r>
            <a:r>
              <a:rPr lang="it-IT" dirty="0" smtClean="0"/>
              <a:t> ferita di cui non sento il dolore </a:t>
            </a:r>
            <a:br>
              <a:rPr lang="it-IT" dirty="0" smtClean="0"/>
            </a:br>
            <a:r>
              <a:rPr lang="it-IT" dirty="0" smtClean="0"/>
              <a:t>Non c'è terra che non sia la mia terra </a:t>
            </a:r>
            <a:br>
              <a:rPr lang="it-IT" dirty="0" smtClean="0"/>
            </a:br>
            <a:r>
              <a:rPr lang="it-IT" dirty="0" smtClean="0"/>
              <a:t>E non c'è vita che non meriti amore </a:t>
            </a:r>
            <a:br>
              <a:rPr lang="it-IT" dirty="0" smtClean="0"/>
            </a:br>
            <a:r>
              <a:rPr lang="it-IT" dirty="0" smtClean="0"/>
              <a:t>mi commuovono ancora i sorrisi </a:t>
            </a:r>
            <a:br>
              <a:rPr lang="it-IT" dirty="0" smtClean="0"/>
            </a:br>
            <a:r>
              <a:rPr lang="it-IT" dirty="0" smtClean="0"/>
              <a:t>e le stelle nelle notti d'estate </a:t>
            </a:r>
            <a:br>
              <a:rPr lang="it-IT" dirty="0" smtClean="0"/>
            </a:br>
            <a:r>
              <a:rPr lang="it-IT" dirty="0" smtClean="0"/>
              <a:t>i silenzi della gente che parte </a:t>
            </a:r>
            <a:br>
              <a:rPr lang="it-IT" dirty="0" smtClean="0"/>
            </a:br>
            <a:r>
              <a:rPr lang="it-IT" dirty="0" smtClean="0"/>
              <a:t>e tutte queste strade. </a:t>
            </a:r>
            <a:br>
              <a:rPr lang="it-IT" dirty="0" smtClean="0"/>
            </a:br>
            <a:r>
              <a:rPr lang="it-IT" dirty="0" smtClean="0"/>
              <a:t/>
            </a:r>
            <a:br>
              <a:rPr lang="it-IT" dirty="0" smtClean="0"/>
            </a:br>
            <a:r>
              <a:rPr lang="it-IT" dirty="0" smtClean="0"/>
              <a:t>Fa' che non sia soltanto mia </a:t>
            </a:r>
            <a:br>
              <a:rPr lang="it-IT" dirty="0" smtClean="0"/>
            </a:br>
            <a:r>
              <a:rPr lang="it-IT" dirty="0" smtClean="0"/>
              <a:t>questa illusione </a:t>
            </a:r>
            <a:br>
              <a:rPr lang="it-IT" dirty="0" smtClean="0"/>
            </a:br>
            <a:r>
              <a:rPr lang="it-IT" dirty="0" smtClean="0"/>
              <a:t>fa'che non sia una follia credere ancora nelle persone. </a:t>
            </a:r>
            <a:br>
              <a:rPr lang="it-IT" dirty="0" smtClean="0"/>
            </a:br>
            <a:r>
              <a:rPr lang="it-IT" dirty="0" smtClean="0"/>
              <a:t/>
            </a:r>
            <a:br>
              <a:rPr lang="it-IT" dirty="0" smtClean="0"/>
            </a:br>
            <a:r>
              <a:rPr lang="it-IT" dirty="0" smtClean="0"/>
              <a:t>Luce, </a:t>
            </a:r>
            <a:r>
              <a:rPr lang="it-IT" dirty="0" err="1" smtClean="0"/>
              <a:t>luce</a:t>
            </a:r>
            <a:r>
              <a:rPr lang="it-IT" dirty="0" smtClean="0"/>
              <a:t> dei miei occhi dove sei finita </a:t>
            </a:r>
            <a:br>
              <a:rPr lang="it-IT" dirty="0" smtClean="0"/>
            </a:br>
            <a:r>
              <a:rPr lang="it-IT" dirty="0" smtClean="0"/>
              <a:t>lascia che ti guardi dolce margherita </a:t>
            </a:r>
            <a:br>
              <a:rPr lang="it-IT" dirty="0" smtClean="0"/>
            </a:br>
            <a:r>
              <a:rPr lang="it-IT" dirty="0" smtClean="0"/>
              <a:t>prendi la tua strada e cerca le parole </a:t>
            </a:r>
            <a:br>
              <a:rPr lang="it-IT" dirty="0" smtClean="0"/>
            </a:br>
            <a:r>
              <a:rPr lang="it-IT" dirty="0" smtClean="0"/>
              <a:t>fa' che non si perda tutto questo amore, </a:t>
            </a:r>
            <a:br>
              <a:rPr lang="it-IT" dirty="0" smtClean="0"/>
            </a:br>
            <a:r>
              <a:rPr lang="it-IT" dirty="0" smtClean="0"/>
              <a:t>tutto questo amore. </a:t>
            </a:r>
            <a:br>
              <a:rPr lang="it-IT" dirty="0" smtClean="0"/>
            </a:br>
            <a:r>
              <a:rPr lang="it-IT" dirty="0" smtClean="0"/>
              <a:t/>
            </a:r>
            <a:br>
              <a:rPr lang="it-IT" dirty="0" smtClean="0"/>
            </a:br>
            <a:endParaRPr lang="it-IT" dirty="0" smtClean="0"/>
          </a:p>
        </p:txBody>
      </p:sp>
      <p:sp>
        <p:nvSpPr>
          <p:cNvPr id="7" name="Segnaposto contenuto 6"/>
          <p:cNvSpPr>
            <a:spLocks noGrp="1"/>
          </p:cNvSpPr>
          <p:nvPr>
            <p:ph sz="quarter" idx="4"/>
          </p:nvPr>
        </p:nvSpPr>
        <p:spPr>
          <a:xfrm>
            <a:off x="4500563" y="1444294"/>
            <a:ext cx="4214841" cy="5199416"/>
          </a:xfrm>
          <a:effectLst>
            <a:glow rad="139700">
              <a:schemeClr val="accent1">
                <a:satMod val="175000"/>
                <a:alpha val="40000"/>
              </a:schemeClr>
            </a:glow>
          </a:effectLst>
        </p:spPr>
        <p:style>
          <a:lnRef idx="0">
            <a:scrgbClr r="0" g="0" b="0"/>
          </a:lnRef>
          <a:fillRef idx="1001">
            <a:schemeClr val="lt2"/>
          </a:fillRef>
          <a:effectRef idx="0">
            <a:scrgbClr r="0" g="0" b="0"/>
          </a:effectRef>
          <a:fontRef idx="major"/>
        </p:style>
        <p:txBody>
          <a:bodyPr>
            <a:normAutofit fontScale="62500" lnSpcReduction="20000"/>
          </a:bodyPr>
          <a:lstStyle/>
          <a:p>
            <a:pPr>
              <a:buNone/>
            </a:pPr>
            <a:r>
              <a:rPr lang="it-IT" dirty="0" smtClean="0"/>
              <a:t>    Non c'è voce che non sia la mia voce </a:t>
            </a:r>
            <a:br>
              <a:rPr lang="it-IT" dirty="0" smtClean="0"/>
            </a:br>
            <a:r>
              <a:rPr lang="it-IT" dirty="0" err="1" smtClean="0"/>
              <a:t>Nè</a:t>
            </a:r>
            <a:r>
              <a:rPr lang="it-IT" dirty="0" smtClean="0"/>
              <a:t> ingiustizia di cui non porto l'offesa </a:t>
            </a:r>
            <a:br>
              <a:rPr lang="it-IT" dirty="0" smtClean="0"/>
            </a:br>
            <a:r>
              <a:rPr lang="it-IT" dirty="0" smtClean="0"/>
              <a:t>Non c'è pace che non sia la mia pace </a:t>
            </a:r>
            <a:br>
              <a:rPr lang="it-IT" dirty="0" smtClean="0"/>
            </a:br>
            <a:r>
              <a:rPr lang="it-IT" dirty="0" smtClean="0"/>
              <a:t>e non c'è guerra che non abbia una scusa.</a:t>
            </a:r>
            <a:br>
              <a:rPr lang="it-IT" dirty="0" smtClean="0"/>
            </a:br>
            <a:r>
              <a:rPr lang="it-IT" dirty="0" smtClean="0"/>
              <a:t>Non c'è figlio che non sia mio figlio </a:t>
            </a:r>
            <a:br>
              <a:rPr lang="it-IT" dirty="0" smtClean="0"/>
            </a:br>
            <a:r>
              <a:rPr lang="it-IT" dirty="0" err="1" smtClean="0"/>
              <a:t>nè</a:t>
            </a:r>
            <a:r>
              <a:rPr lang="it-IT" dirty="0" smtClean="0"/>
              <a:t> speranza di cui non sento il calore </a:t>
            </a:r>
            <a:br>
              <a:rPr lang="it-IT" dirty="0" smtClean="0"/>
            </a:br>
            <a:r>
              <a:rPr lang="it-IT" dirty="0" smtClean="0"/>
              <a:t>non c'è rotta che non abbia una stella </a:t>
            </a:r>
            <a:br>
              <a:rPr lang="it-IT" dirty="0" smtClean="0"/>
            </a:br>
            <a:r>
              <a:rPr lang="it-IT" dirty="0" smtClean="0"/>
              <a:t>e non c'è amore che non invochi amore. </a:t>
            </a:r>
            <a:br>
              <a:rPr lang="it-IT" dirty="0" smtClean="0"/>
            </a:br>
            <a:r>
              <a:rPr lang="it-IT" dirty="0" smtClean="0"/>
              <a:t/>
            </a:r>
            <a:br>
              <a:rPr lang="it-IT" dirty="0" smtClean="0"/>
            </a:br>
            <a:r>
              <a:rPr lang="it-IT" dirty="0" smtClean="0"/>
              <a:t>Luce, </a:t>
            </a:r>
            <a:r>
              <a:rPr lang="it-IT" dirty="0" err="1" smtClean="0"/>
              <a:t>luce</a:t>
            </a:r>
            <a:r>
              <a:rPr lang="it-IT" dirty="0" smtClean="0"/>
              <a:t> dei miei occhi vestiti di seta </a:t>
            </a:r>
            <a:br>
              <a:rPr lang="it-IT" dirty="0" smtClean="0"/>
            </a:br>
            <a:r>
              <a:rPr lang="it-IT" dirty="0" smtClean="0"/>
              <a:t>lascia che ti guardi,dolce margherita. </a:t>
            </a:r>
            <a:br>
              <a:rPr lang="it-IT" dirty="0" smtClean="0"/>
            </a:br>
            <a:r>
              <a:rPr lang="it-IT" dirty="0" smtClean="0"/>
              <a:t>Prendi la tua strada e cerca le parole </a:t>
            </a:r>
            <a:br>
              <a:rPr lang="it-IT" dirty="0" smtClean="0"/>
            </a:br>
            <a:r>
              <a:rPr lang="it-IT" dirty="0" smtClean="0"/>
              <a:t>fa' che non si perda tutto questo amore. </a:t>
            </a:r>
            <a:br>
              <a:rPr lang="it-IT" dirty="0" smtClean="0"/>
            </a:br>
            <a:r>
              <a:rPr lang="it-IT" dirty="0" smtClean="0"/>
              <a:t/>
            </a:r>
            <a:br>
              <a:rPr lang="it-IT" dirty="0" smtClean="0"/>
            </a:br>
            <a:r>
              <a:rPr lang="it-IT" dirty="0" smtClean="0"/>
              <a:t>Luce, </a:t>
            </a:r>
            <a:r>
              <a:rPr lang="it-IT" dirty="0" err="1" smtClean="0"/>
              <a:t>luce</a:t>
            </a:r>
            <a:r>
              <a:rPr lang="it-IT" dirty="0" smtClean="0"/>
              <a:t> dei miei occhi dove sei finita </a:t>
            </a:r>
            <a:br>
              <a:rPr lang="it-IT" dirty="0" smtClean="0"/>
            </a:br>
            <a:r>
              <a:rPr lang="it-IT" dirty="0" smtClean="0"/>
              <a:t>lascia che ti guardi, dolce margherita </a:t>
            </a:r>
            <a:br>
              <a:rPr lang="it-IT" dirty="0" smtClean="0"/>
            </a:br>
            <a:r>
              <a:rPr lang="it-IT" dirty="0" smtClean="0"/>
              <a:t>prendi la tua strada e cerca le parole </a:t>
            </a:r>
            <a:br>
              <a:rPr lang="it-IT" dirty="0" smtClean="0"/>
            </a:br>
            <a:r>
              <a:rPr lang="it-IT" dirty="0" smtClean="0"/>
              <a:t>fa' che non si perda tutto questo amore, </a:t>
            </a:r>
            <a:br>
              <a:rPr lang="it-IT" dirty="0" smtClean="0"/>
            </a:br>
            <a:r>
              <a:rPr lang="it-IT" dirty="0" smtClean="0"/>
              <a:t>tutto questo amore.</a:t>
            </a:r>
          </a:p>
          <a:p>
            <a:endParaRPr lang="it-IT" dirty="0"/>
          </a:p>
        </p:txBody>
      </p:sp>
    </p:spTree>
  </p:cSld>
  <p:clrMapOvr>
    <a:masterClrMapping/>
  </p:clrMapOvr>
  <p:transition spd="slow">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7427168" cy="2836912"/>
          </a:xfrm>
        </p:spPr>
        <p:txBody>
          <a:bodyPr>
            <a:normAutofit fontScale="92500" lnSpcReduction="10000"/>
          </a:bodyPr>
          <a:lstStyle/>
          <a:p>
            <a:pPr>
              <a:buNone/>
            </a:pPr>
            <a:r>
              <a:rPr lang="it-IT" dirty="0" smtClean="0"/>
              <a:t>Tutto comincia da </a:t>
            </a:r>
            <a:r>
              <a:rPr lang="it-IT" b="1" dirty="0" smtClean="0"/>
              <a:t>me</a:t>
            </a:r>
            <a:r>
              <a:rPr lang="it-IT" dirty="0" smtClean="0"/>
              <a:t>:</a:t>
            </a:r>
          </a:p>
          <a:p>
            <a:pPr>
              <a:buNone/>
            </a:pPr>
            <a:r>
              <a:rPr lang="it-IT" dirty="0" smtClean="0"/>
              <a:t>                        </a:t>
            </a:r>
          </a:p>
          <a:p>
            <a:pPr>
              <a:buNone/>
            </a:pPr>
            <a:r>
              <a:rPr lang="it-IT" dirty="0" smtClean="0"/>
              <a:t> il primo bene è la </a:t>
            </a:r>
          </a:p>
          <a:p>
            <a:pPr>
              <a:buNone/>
            </a:pPr>
            <a:r>
              <a:rPr lang="it-IT" b="1" dirty="0" smtClean="0"/>
              <a:t>                </a:t>
            </a:r>
          </a:p>
          <a:p>
            <a:pPr>
              <a:buNone/>
            </a:pPr>
            <a:endParaRPr lang="it-IT" b="1" dirty="0" smtClean="0"/>
          </a:p>
          <a:p>
            <a:pPr>
              <a:buNone/>
            </a:pPr>
            <a:r>
              <a:rPr lang="it-IT" b="1" dirty="0" smtClean="0"/>
              <a:t>                              relazione</a:t>
            </a:r>
            <a:endParaRPr lang="it-IT" dirty="0" smtClean="0"/>
          </a:p>
          <a:p>
            <a:pPr>
              <a:buNone/>
            </a:pPr>
            <a:r>
              <a:rPr lang="it-IT" dirty="0" smtClean="0"/>
              <a:t> </a:t>
            </a:r>
          </a:p>
          <a:p>
            <a:endParaRPr lang="it-IT" dirty="0"/>
          </a:p>
        </p:txBody>
      </p:sp>
      <p:pic>
        <p:nvPicPr>
          <p:cNvPr id="6147" name="Picture 3" descr="C:\Users\Toshiba\Desktop\imagesCAIACNQ4.jpg"/>
          <p:cNvPicPr>
            <a:picLocks noChangeAspect="1" noChangeArrowheads="1"/>
          </p:cNvPicPr>
          <p:nvPr/>
        </p:nvPicPr>
        <p:blipFill>
          <a:blip r:embed="rId2" cstate="print"/>
          <a:srcRect/>
          <a:stretch>
            <a:fillRect/>
          </a:stretch>
        </p:blipFill>
        <p:spPr bwMode="auto">
          <a:xfrm>
            <a:off x="7000875" y="4714875"/>
            <a:ext cx="2143125" cy="2143125"/>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6329378" cy="2876900"/>
          </a:xfrm>
        </p:spPr>
        <p:txBody>
          <a:bodyPr>
            <a:normAutofit fontScale="77500" lnSpcReduction="20000"/>
          </a:bodyPr>
          <a:lstStyle/>
          <a:p>
            <a:pPr>
              <a:buNone/>
            </a:pPr>
            <a:r>
              <a:rPr lang="it-IT" dirty="0" smtClean="0"/>
              <a:t>Non se ne può parlare senza una </a:t>
            </a:r>
          </a:p>
          <a:p>
            <a:pPr>
              <a:buNone/>
            </a:pPr>
            <a:endParaRPr lang="it-IT" dirty="0" smtClean="0"/>
          </a:p>
          <a:p>
            <a:pPr>
              <a:buNone/>
            </a:pPr>
            <a:endParaRPr lang="it-IT" dirty="0" smtClean="0"/>
          </a:p>
          <a:p>
            <a:pPr>
              <a:buNone/>
            </a:pPr>
            <a:endParaRPr lang="it-IT" dirty="0" smtClean="0"/>
          </a:p>
          <a:p>
            <a:pPr>
              <a:buNone/>
            </a:pPr>
            <a:r>
              <a:rPr lang="it-IT" dirty="0" smtClean="0"/>
              <a:t>formazione    della</a:t>
            </a:r>
          </a:p>
          <a:p>
            <a:endParaRPr lang="it-IT" dirty="0" smtClean="0"/>
          </a:p>
          <a:p>
            <a:pPr>
              <a:buNone/>
            </a:pPr>
            <a:endParaRPr lang="it-IT" dirty="0" smtClean="0"/>
          </a:p>
          <a:p>
            <a:pPr>
              <a:buNone/>
            </a:pPr>
            <a:r>
              <a:rPr lang="it-IT" b="1" dirty="0" smtClean="0"/>
              <a:t> coscienza personale     e </a:t>
            </a:r>
          </a:p>
          <a:p>
            <a:pPr>
              <a:buNone/>
            </a:pPr>
            <a:r>
              <a:rPr lang="it-IT" b="1" dirty="0" smtClean="0"/>
              <a:t>                                                collettiva</a:t>
            </a:r>
            <a:endParaRPr lang="it-IT" dirty="0" smtClean="0"/>
          </a:p>
          <a:p>
            <a:endParaRPr lang="it-IT" dirty="0"/>
          </a:p>
        </p:txBody>
      </p:sp>
      <p:pic>
        <p:nvPicPr>
          <p:cNvPr id="7171" name="Picture 3" descr="C:\Users\Toshiba\Desktop\untitled.pngll.png"/>
          <p:cNvPicPr>
            <a:picLocks noChangeAspect="1" noChangeArrowheads="1"/>
          </p:cNvPicPr>
          <p:nvPr/>
        </p:nvPicPr>
        <p:blipFill>
          <a:blip r:embed="rId2" cstate="print"/>
          <a:srcRect/>
          <a:stretch>
            <a:fillRect/>
          </a:stretch>
        </p:blipFill>
        <p:spPr bwMode="auto">
          <a:xfrm>
            <a:off x="6643702" y="3214686"/>
            <a:ext cx="1905000" cy="1895475"/>
          </a:xfrm>
          <a:prstGeom prst="rect">
            <a:avLst/>
          </a:prstGeom>
          <a:noFill/>
        </p:spPr>
      </p:pic>
      <p:pic>
        <p:nvPicPr>
          <p:cNvPr id="7172" name="Picture 4" descr="C:\Users\Toshiba\Desktop\imagesCA6ELYBS.jpg"/>
          <p:cNvPicPr>
            <a:picLocks noChangeAspect="1" noChangeArrowheads="1"/>
          </p:cNvPicPr>
          <p:nvPr/>
        </p:nvPicPr>
        <p:blipFill>
          <a:blip r:embed="rId3" cstate="print"/>
          <a:srcRect/>
          <a:stretch>
            <a:fillRect/>
          </a:stretch>
        </p:blipFill>
        <p:spPr bwMode="auto">
          <a:xfrm>
            <a:off x="6072198" y="357166"/>
            <a:ext cx="2847975" cy="1609725"/>
          </a:xfrm>
          <a:prstGeom prst="rect">
            <a:avLst/>
          </a:prstGeom>
          <a:noFill/>
        </p:spPr>
      </p:pic>
      <p:pic>
        <p:nvPicPr>
          <p:cNvPr id="7174" name="Picture 6" descr="C:\Users\Toshiba\Desktop\untitled.png"/>
          <p:cNvPicPr>
            <a:picLocks noChangeAspect="1" noChangeArrowheads="1"/>
          </p:cNvPicPr>
          <p:nvPr/>
        </p:nvPicPr>
        <p:blipFill>
          <a:blip r:embed="rId4" cstate="print"/>
          <a:srcRect/>
          <a:stretch>
            <a:fillRect/>
          </a:stretch>
        </p:blipFill>
        <p:spPr bwMode="auto">
          <a:xfrm>
            <a:off x="3214678" y="4286256"/>
            <a:ext cx="2619375" cy="1743075"/>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642918"/>
            <a:ext cx="4029076" cy="3010882"/>
          </a:xfrm>
        </p:spPr>
        <p:txBody>
          <a:bodyPr>
            <a:normAutofit/>
          </a:bodyPr>
          <a:lstStyle/>
          <a:p>
            <a:pPr algn="l"/>
            <a:r>
              <a:rPr lang="it-IT" sz="2000" i="1" dirty="0" smtClean="0">
                <a:solidFill>
                  <a:schemeClr val="tx1"/>
                </a:solidFill>
              </a:rPr>
              <a:t>Dite che è un sogno? Sia pure.</a:t>
            </a:r>
            <a:br>
              <a:rPr lang="it-IT" sz="2000" i="1" dirty="0" smtClean="0">
                <a:solidFill>
                  <a:schemeClr val="tx1"/>
                </a:solidFill>
              </a:rPr>
            </a:br>
            <a:r>
              <a:rPr lang="it-IT" sz="2000" i="1" dirty="0" smtClean="0">
                <a:solidFill>
                  <a:schemeClr val="tx1"/>
                </a:solidFill>
              </a:rPr>
              <a:t>Ma la vera vita è quella di coloro che sanno sognare i più alti ideali, che sanno poi tradurre nella realtà del tempo le cose intraviste nello splendore dell’idea. </a:t>
            </a:r>
            <a:r>
              <a:rPr lang="it-IT" sz="2000" dirty="0" smtClean="0">
                <a:solidFill>
                  <a:schemeClr val="tx1"/>
                </a:solidFill>
              </a:rPr>
              <a:t/>
            </a:r>
            <a:br>
              <a:rPr lang="it-IT" sz="2000" dirty="0" smtClean="0">
                <a:solidFill>
                  <a:schemeClr val="tx1"/>
                </a:solidFill>
              </a:rPr>
            </a:br>
            <a:r>
              <a:rPr lang="it-IT" sz="2000" dirty="0" smtClean="0">
                <a:solidFill>
                  <a:schemeClr val="tx1"/>
                </a:solidFill>
              </a:rPr>
              <a:t>                                                                           </a:t>
            </a:r>
            <a:r>
              <a:rPr lang="it-IT" sz="2000" i="1" dirty="0" smtClean="0">
                <a:solidFill>
                  <a:schemeClr val="tx1"/>
                </a:solidFill>
              </a:rPr>
              <a:t>Giorgio</a:t>
            </a:r>
            <a:r>
              <a:rPr lang="it-IT" sz="2000" dirty="0" smtClean="0">
                <a:solidFill>
                  <a:schemeClr val="tx1"/>
                </a:solidFill>
              </a:rPr>
              <a:t> </a:t>
            </a:r>
            <a:r>
              <a:rPr lang="it-IT" sz="2000" i="1" dirty="0" smtClean="0">
                <a:solidFill>
                  <a:schemeClr val="tx1"/>
                </a:solidFill>
              </a:rPr>
              <a:t>La</a:t>
            </a:r>
            <a:r>
              <a:rPr lang="it-IT" sz="2000" dirty="0" smtClean="0">
                <a:solidFill>
                  <a:schemeClr val="tx1"/>
                </a:solidFill>
              </a:rPr>
              <a:t> </a:t>
            </a:r>
            <a:r>
              <a:rPr lang="it-IT" sz="2000" i="1" dirty="0" smtClean="0">
                <a:solidFill>
                  <a:schemeClr val="tx1"/>
                </a:solidFill>
              </a:rPr>
              <a:t>Pira</a:t>
            </a:r>
            <a:endParaRPr lang="it-IT" sz="2000" i="1" dirty="0">
              <a:solidFill>
                <a:schemeClr val="tx1"/>
              </a:solidFill>
            </a:endParaRPr>
          </a:p>
        </p:txBody>
      </p:sp>
      <p:sp>
        <p:nvSpPr>
          <p:cNvPr id="4" name="Sottotitolo 3"/>
          <p:cNvSpPr>
            <a:spLocks noGrp="1"/>
          </p:cNvSpPr>
          <p:nvPr>
            <p:ph type="subTitle" idx="1"/>
          </p:nvPr>
        </p:nvSpPr>
        <p:spPr/>
        <p:txBody>
          <a:bodyPr/>
          <a:lstStyle/>
          <a:p>
            <a:endParaRPr lang="it-IT" dirty="0"/>
          </a:p>
        </p:txBody>
      </p:sp>
    </p:spTree>
  </p:cSld>
  <p:clrMapOvr>
    <a:masterClrMapping/>
  </p:clrMapOvr>
  <p:transition spd="slow">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a:xfrm>
            <a:off x="642910" y="1481329"/>
            <a:ext cx="8043890" cy="4448002"/>
          </a:xfrm>
          <a:prstGeom prst="rect">
            <a:avLst/>
          </a:prstGeom>
          <a:solidFill>
            <a:schemeClr val="accent1">
              <a:lumMod val="40000"/>
              <a:lumOff val="60000"/>
            </a:schemeClr>
          </a:solidFill>
          <a:ln>
            <a:solidFill>
              <a:srgbClr val="FFC000"/>
            </a:solidFill>
          </a:ln>
          <a:effectLst>
            <a:glow rad="101600">
              <a:schemeClr val="accent1">
                <a:satMod val="175000"/>
                <a:alpha val="40000"/>
              </a:schemeClr>
            </a:glow>
          </a:effectLst>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27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it-IT" sz="2700" b="1" i="0" u="none" strike="noStrike" kern="1200" cap="none" spc="0" normalizeH="0" baseline="0" noProof="0" dirty="0" smtClean="0">
                <a:ln>
                  <a:noFill/>
                </a:ln>
                <a:solidFill>
                  <a:schemeClr val="tx1"/>
                </a:solidFill>
                <a:effectLst/>
                <a:uLnTx/>
                <a:uFillTx/>
                <a:latin typeface="+mn-lt"/>
                <a:ea typeface="+mn-ea"/>
                <a:cs typeface="+mn-cs"/>
              </a:rPr>
              <a:t>  Parlare di </a:t>
            </a:r>
            <a:r>
              <a:rPr kumimoji="0" lang="it-IT" sz="2700" b="1" i="1" u="sng" strike="noStrike" kern="1200" cap="none" spc="0" normalizeH="0" baseline="0" noProof="0" dirty="0" smtClean="0">
                <a:ln>
                  <a:noFill/>
                </a:ln>
                <a:solidFill>
                  <a:schemeClr val="tx1"/>
                </a:solidFill>
                <a:effectLst/>
                <a:uLnTx/>
                <a:uFillTx/>
                <a:latin typeface="+mn-lt"/>
                <a:ea typeface="+mn-ea"/>
                <a:cs typeface="+mn-cs"/>
              </a:rPr>
              <a:t>idee</a:t>
            </a:r>
            <a:r>
              <a:rPr kumimoji="0" lang="it-IT" sz="2700" b="1" i="1" u="none" strike="noStrike" kern="1200" cap="none" spc="0" normalizeH="0" baseline="0" noProof="0" dirty="0" smtClean="0">
                <a:ln>
                  <a:noFill/>
                </a:ln>
                <a:solidFill>
                  <a:schemeClr val="tx1"/>
                </a:solidFill>
                <a:effectLst/>
                <a:uLnTx/>
                <a:uFillTx/>
                <a:latin typeface="+mn-lt"/>
                <a:ea typeface="+mn-ea"/>
                <a:cs typeface="+mn-cs"/>
              </a:rPr>
              <a:t> </a:t>
            </a:r>
            <a:r>
              <a:rPr kumimoji="0" lang="it-IT" sz="2700" b="1" i="0" u="none" strike="noStrike" kern="1200" cap="none" spc="0" normalizeH="0" baseline="0" noProof="0" dirty="0" smtClean="0">
                <a:ln>
                  <a:noFill/>
                </a:ln>
                <a:solidFill>
                  <a:schemeClr val="tx1"/>
                </a:solidFill>
                <a:effectLst/>
                <a:uLnTx/>
                <a:uFillTx/>
                <a:latin typeface="+mn-lt"/>
                <a:ea typeface="+mn-ea"/>
                <a:cs typeface="+mn-cs"/>
              </a:rPr>
              <a:t>come</a:t>
            </a:r>
            <a:r>
              <a:rPr kumimoji="0" lang="it-IT" sz="2700" b="1" i="1" u="none" strike="noStrike" kern="1200" cap="none" spc="0" normalizeH="0" baseline="0" noProof="0" dirty="0" smtClean="0">
                <a:ln>
                  <a:noFill/>
                </a:ln>
                <a:solidFill>
                  <a:schemeClr val="tx1"/>
                </a:solidFill>
                <a:effectLst/>
                <a:uLnTx/>
                <a:uFillTx/>
                <a:latin typeface="+mn-lt"/>
                <a:ea typeface="+mn-ea"/>
                <a:cs typeface="+mn-cs"/>
              </a:rPr>
              <a:t> </a:t>
            </a:r>
            <a:r>
              <a:rPr kumimoji="0" lang="it-IT" sz="2700" b="1" i="1" u="sng" strike="noStrike" kern="1200" cap="none" spc="0" normalizeH="0" baseline="0" noProof="0" dirty="0" smtClean="0">
                <a:ln>
                  <a:noFill/>
                </a:ln>
                <a:solidFill>
                  <a:schemeClr val="tx1"/>
                </a:solidFill>
                <a:effectLst/>
                <a:uLnTx/>
                <a:uFillTx/>
                <a:latin typeface="+mn-lt"/>
                <a:ea typeface="+mn-ea"/>
                <a:cs typeface="+mn-cs"/>
              </a:rPr>
              <a:t>bene</a:t>
            </a:r>
            <a:r>
              <a:rPr kumimoji="0" lang="it-IT" sz="2700" b="1" i="1" u="none" strike="noStrike" kern="1200" cap="none" spc="0" normalizeH="0" baseline="0" noProof="0" dirty="0" smtClean="0">
                <a:ln>
                  <a:noFill/>
                </a:ln>
                <a:solidFill>
                  <a:schemeClr val="tx1"/>
                </a:solidFill>
                <a:effectLst/>
                <a:uLnTx/>
                <a:uFillTx/>
                <a:latin typeface="+mn-lt"/>
                <a:ea typeface="+mn-ea"/>
                <a:cs typeface="+mn-cs"/>
              </a:rPr>
              <a:t> </a:t>
            </a:r>
            <a:r>
              <a:rPr kumimoji="0" lang="it-IT" sz="2700" b="1" i="1" u="sng" strike="noStrike" kern="1200" cap="none" spc="0" normalizeH="0" baseline="0" noProof="0" dirty="0" smtClean="0">
                <a:ln>
                  <a:noFill/>
                </a:ln>
                <a:solidFill>
                  <a:schemeClr val="tx1"/>
                </a:solidFill>
                <a:effectLst/>
                <a:uLnTx/>
                <a:uFillTx/>
                <a:latin typeface="+mn-lt"/>
                <a:ea typeface="+mn-ea"/>
                <a:cs typeface="+mn-cs"/>
              </a:rPr>
              <a:t>comune</a:t>
            </a:r>
            <a:r>
              <a:rPr kumimoji="0" lang="it-IT" sz="2700" b="1" i="1" u="none" strike="noStrike" kern="1200" cap="none" spc="0" normalizeH="0" baseline="0" noProof="0" dirty="0" smtClean="0">
                <a:ln>
                  <a:noFill/>
                </a:ln>
                <a:solidFill>
                  <a:schemeClr val="tx1"/>
                </a:solidFill>
                <a:effectLst/>
                <a:uLnTx/>
                <a:uFillTx/>
                <a:latin typeface="+mn-lt"/>
                <a:ea typeface="+mn-ea"/>
                <a:cs typeface="+mn-cs"/>
              </a:rPr>
              <a:t> </a:t>
            </a:r>
            <a:r>
              <a:rPr kumimoji="0" lang="it-IT" sz="2700" b="1" i="0" u="none" strike="noStrike" kern="1200" cap="none" spc="0" normalizeH="0" baseline="0" noProof="0" dirty="0" smtClean="0">
                <a:ln>
                  <a:noFill/>
                </a:ln>
                <a:solidFill>
                  <a:schemeClr val="tx1"/>
                </a:solidFill>
                <a:effectLst/>
                <a:uLnTx/>
                <a:uFillTx/>
                <a:latin typeface="+mn-lt"/>
                <a:ea typeface="+mn-ea"/>
                <a:cs typeface="+mn-cs"/>
              </a:rPr>
              <a:t>significa accettare che il proprio dell’intelletto e la specificità umana di elaborare il pensiero, siano connessi strettamente alla vita comunitaria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it-IT"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52601"/>
            <a:ext cx="7772400" cy="1604961"/>
          </a:xfrm>
        </p:spPr>
        <p:txBody>
          <a:bodyPr/>
          <a:lstStyle/>
          <a:p>
            <a:r>
              <a:rPr lang="it-IT" dirty="0" smtClean="0">
                <a:solidFill>
                  <a:schemeClr val="tx1"/>
                </a:solidFill>
              </a:rPr>
              <a:t>Quali </a:t>
            </a:r>
            <a:r>
              <a:rPr lang="it-IT" dirty="0" err="1" smtClean="0">
                <a:solidFill>
                  <a:schemeClr val="tx1"/>
                </a:solidFill>
              </a:rPr>
              <a:t>ostacoli…</a:t>
            </a:r>
            <a:endParaRPr lang="it-IT" dirty="0">
              <a:solidFill>
                <a:schemeClr val="tx1"/>
              </a:solidFill>
            </a:endParaRPr>
          </a:p>
        </p:txBody>
      </p:sp>
      <p:pic>
        <p:nvPicPr>
          <p:cNvPr id="1027" name="Picture 3" descr="C:\Users\Toshiba\Desktop\images.jpg"/>
          <p:cNvPicPr>
            <a:picLocks noChangeAspect="1" noChangeArrowheads="1"/>
          </p:cNvPicPr>
          <p:nvPr/>
        </p:nvPicPr>
        <p:blipFill>
          <a:blip r:embed="rId2" cstate="print"/>
          <a:srcRect/>
          <a:stretch>
            <a:fillRect/>
          </a:stretch>
        </p:blipFill>
        <p:spPr bwMode="auto">
          <a:xfrm>
            <a:off x="785786" y="357166"/>
            <a:ext cx="2857520" cy="2786082"/>
          </a:xfrm>
          <a:prstGeom prst="rect">
            <a:avLst/>
          </a:prstGeom>
          <a:noFill/>
        </p:spPr>
      </p:pic>
    </p:spTree>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0"/>
            <a:ext cx="8686800" cy="647395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00B0F0"/>
            </a:solidFill>
          </a:ln>
          <a:effectLst>
            <a:glow rad="228600">
              <a:schemeClr val="accent2">
                <a:satMod val="175000"/>
                <a:alpha val="40000"/>
              </a:schemeClr>
            </a:glow>
          </a:effectLst>
        </p:spPr>
        <p:txBody>
          <a:bodyPr>
            <a:normAutofit/>
          </a:bodyPr>
          <a:lstStyle/>
          <a:p>
            <a:pPr>
              <a:buNone/>
            </a:pPr>
            <a:endParaRPr lang="it-IT" dirty="0" smtClean="0"/>
          </a:p>
          <a:p>
            <a:pPr>
              <a:buNone/>
            </a:pPr>
            <a:r>
              <a:rPr lang="it-IT" dirty="0" smtClean="0"/>
              <a:t>Le problematiche riguardanti le idee come bene comune:</a:t>
            </a:r>
          </a:p>
          <a:p>
            <a:pPr algn="just">
              <a:buNone/>
            </a:pPr>
            <a:r>
              <a:rPr lang="it-IT" sz="1800" dirty="0" smtClean="0"/>
              <a:t>- Non è accettato da tutti che l’uomo si </a:t>
            </a:r>
            <a:r>
              <a:rPr lang="it-IT" sz="1800" dirty="0" err="1" smtClean="0"/>
              <a:t>autorealizzi</a:t>
            </a:r>
            <a:r>
              <a:rPr lang="it-IT" sz="1800" dirty="0" smtClean="0"/>
              <a:t> grazie alla produzione di idee o all’elaborazione di un pensiero. Spesso si svalorizza l’idea. Ci si ritrova di fronte allo slogan come “politica del fare” opposta a quella del pensare.</a:t>
            </a:r>
          </a:p>
          <a:p>
            <a:pPr algn="just">
              <a:buNone/>
            </a:pPr>
            <a:r>
              <a:rPr lang="it-IT" sz="1800" dirty="0" smtClean="0"/>
              <a:t>- Le idee sono un bene che per essere tale deve avere le caratteristiche della socialità, cioè si esprime come risorsa per tutti e di tutti. Ma in un contesto di mutazione sociale come quello attuale l’individuo sceglie di appartenere ad un gruppo o ad una comunità di cui percepisce la vicinanza.</a:t>
            </a:r>
          </a:p>
          <a:p>
            <a:pPr algn="just">
              <a:buNone/>
            </a:pPr>
            <a:r>
              <a:rPr lang="it-IT" sz="1800" dirty="0" smtClean="0"/>
              <a:t>-   Le idee partecipano di un ambito  esperienziale e di un ambito spirituale ed interiore. Ma la materialità della vita, nel flusso della quale si esprimono le idee, sembra avere poco a che fare con la ricerca di una via oltre l’immediatezza della realtà, verso la trascendenza spirituale.</a:t>
            </a:r>
          </a:p>
          <a:p>
            <a:pPr algn="just">
              <a:buFontTx/>
              <a:buChar char="-"/>
            </a:pPr>
            <a:endParaRPr lang="it-IT" sz="1800" dirty="0"/>
          </a:p>
        </p:txBody>
      </p:sp>
    </p:spTree>
  </p:cSld>
  <p:clrMapOvr>
    <a:masterClrMapping/>
  </p:clrMapOvr>
  <p:transition spd="slow">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Lavoro di confronto</a:t>
            </a:r>
            <a:endParaRPr lang="it-IT" dirty="0"/>
          </a:p>
        </p:txBody>
      </p:sp>
      <p:pic>
        <p:nvPicPr>
          <p:cNvPr id="5123" name="Picture 3" descr="C:\Users\Toshiba\Desktop\download (3).jpg"/>
          <p:cNvPicPr>
            <a:picLocks noChangeAspect="1" noChangeArrowheads="1"/>
          </p:cNvPicPr>
          <p:nvPr/>
        </p:nvPicPr>
        <p:blipFill>
          <a:blip r:embed="rId2" cstate="print"/>
          <a:srcRect/>
          <a:stretch>
            <a:fillRect/>
          </a:stretch>
        </p:blipFill>
        <p:spPr bwMode="auto">
          <a:xfrm>
            <a:off x="5929322" y="642918"/>
            <a:ext cx="2800350" cy="1628775"/>
          </a:xfrm>
          <a:prstGeom prst="rect">
            <a:avLst/>
          </a:prstGeom>
          <a:noFill/>
        </p:spPr>
      </p:pic>
      <p:pic>
        <p:nvPicPr>
          <p:cNvPr id="5124" name="Picture 4" descr="C:\Users\Toshiba\Desktop\download (4).jpg"/>
          <p:cNvPicPr>
            <a:picLocks noGrp="1" noChangeAspect="1" noChangeArrowheads="1"/>
          </p:cNvPicPr>
          <p:nvPr>
            <p:ph idx="1"/>
          </p:nvPr>
        </p:nvPicPr>
        <p:blipFill>
          <a:blip r:embed="rId3" cstate="print"/>
          <a:srcRect/>
          <a:stretch>
            <a:fillRect/>
          </a:stretch>
        </p:blipFill>
        <p:spPr bwMode="auto">
          <a:xfrm>
            <a:off x="0" y="4071942"/>
            <a:ext cx="1714500" cy="1714500"/>
          </a:xfrm>
          <a:prstGeom prst="rect">
            <a:avLst/>
          </a:prstGeom>
          <a:noFill/>
        </p:spPr>
      </p:pic>
      <p:sp>
        <p:nvSpPr>
          <p:cNvPr id="5" name="Sottotitolo 2"/>
          <p:cNvSpPr txBox="1">
            <a:spLocks/>
          </p:cNvSpPr>
          <p:nvPr/>
        </p:nvSpPr>
        <p:spPr>
          <a:xfrm>
            <a:off x="500034" y="2143116"/>
            <a:ext cx="7958166" cy="2668195"/>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tabLst/>
              <a:defRPr/>
            </a:pPr>
            <a:r>
              <a:rPr kumimoji="0" lang="it-IT" sz="2700" b="0" i="1" u="none" strike="noStrike" kern="1200" cap="none" spc="0" normalizeH="0" baseline="0" noProof="0" dirty="0" smtClean="0">
                <a:ln>
                  <a:noFill/>
                </a:ln>
                <a:solidFill>
                  <a:schemeClr val="tx1"/>
                </a:solidFill>
                <a:effectLst/>
                <a:uLnTx/>
                <a:uFillTx/>
                <a:latin typeface="+mn-lt"/>
                <a:ea typeface="+mn-ea"/>
                <a:cs typeface="+mn-cs"/>
              </a:rPr>
              <a:t>  “ Nei momenti di crisi,quando i fardelli cominciano a diventare troppo pesanti, il futuro incerto, la confusione grande, i concetti e le parole sfuggenti, bisogna ripartire dal fango della foce, e risalire il fiume in cerca della sorgente che zampilla cristallina” </a:t>
            </a:r>
          </a:p>
          <a:p>
            <a:pPr marL="365760" marR="0" lvl="0" indent="-256032" algn="r" defTabSz="914400" rtl="0" eaLnBrk="1" fontAlgn="auto" latinLnBrk="0" hangingPunct="1">
              <a:lnSpc>
                <a:spcPct val="100000"/>
              </a:lnSpc>
              <a:spcBef>
                <a:spcPts val="400"/>
              </a:spcBef>
              <a:spcAft>
                <a:spcPts val="0"/>
              </a:spcAft>
              <a:buClr>
                <a:schemeClr val="accent1"/>
              </a:buClr>
              <a:buSzPct val="68000"/>
              <a:tabLst/>
              <a:defRPr/>
            </a:pPr>
            <a:r>
              <a:rPr kumimoji="0" lang="it-IT" sz="2700" b="0" i="0" u="none" strike="noStrike" kern="1200" cap="none" spc="0" normalizeH="0" baseline="0" noProof="0" dirty="0" smtClean="0">
                <a:ln>
                  <a:noFill/>
                </a:ln>
                <a:solidFill>
                  <a:schemeClr val="tx1"/>
                </a:solidFill>
                <a:effectLst/>
                <a:uLnTx/>
                <a:uFillTx/>
                <a:latin typeface="+mn-lt"/>
                <a:ea typeface="+mn-ea"/>
                <a:cs typeface="+mn-cs"/>
              </a:rPr>
              <a:t>                                                                      </a:t>
            </a:r>
            <a:endParaRPr kumimoji="0" lang="it-IT" sz="27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STRUTTURA LAVORO</a:t>
            </a:r>
            <a:endParaRPr lang="it-IT" dirty="0"/>
          </a:p>
        </p:txBody>
      </p:sp>
      <p:sp>
        <p:nvSpPr>
          <p:cNvPr id="5" name="Segnaposto contenuto 4"/>
          <p:cNvSpPr>
            <a:spLocks noGrp="1"/>
          </p:cNvSpPr>
          <p:nvPr>
            <p:ph sz="quarter" idx="2"/>
          </p:nvPr>
        </p:nvSpPr>
        <p:spPr>
          <a:xfrm>
            <a:off x="457200" y="1428736"/>
            <a:ext cx="7901014" cy="3957321"/>
          </a:xfrm>
        </p:spPr>
        <p:txBody>
          <a:bodyPr>
            <a:normAutofit/>
          </a:bodyPr>
          <a:lstStyle/>
          <a:p>
            <a:pPr>
              <a:buNone/>
            </a:pPr>
            <a:r>
              <a:rPr lang="it-IT" sz="1400" dirty="0" smtClean="0"/>
              <a:t>1° momento:</a:t>
            </a:r>
          </a:p>
          <a:p>
            <a:pPr>
              <a:buNone/>
            </a:pPr>
            <a:r>
              <a:rPr lang="it-IT" sz="1400" dirty="0" smtClean="0"/>
              <a:t> Analisi descrittiva - esperienziale del bene comune</a:t>
            </a:r>
          </a:p>
          <a:p>
            <a:r>
              <a:rPr lang="it-IT" sz="1400" b="1" dirty="0" smtClean="0"/>
              <a:t>Lavoro: </a:t>
            </a:r>
            <a:r>
              <a:rPr lang="it-IT" sz="1400" dirty="0" smtClean="0"/>
              <a:t>Individuazione delle parole chiave</a:t>
            </a:r>
          </a:p>
          <a:p>
            <a:pPr>
              <a:buNone/>
            </a:pPr>
            <a:r>
              <a:rPr lang="it-IT" sz="1400" dirty="0" smtClean="0"/>
              <a:t> </a:t>
            </a:r>
          </a:p>
          <a:p>
            <a:pPr>
              <a:buNone/>
            </a:pPr>
            <a:r>
              <a:rPr lang="it-IT" sz="1400" dirty="0" smtClean="0"/>
              <a:t>2° momento</a:t>
            </a:r>
          </a:p>
          <a:p>
            <a:r>
              <a:rPr lang="it-IT" sz="1400" dirty="0" smtClean="0"/>
              <a:t>Focalizzazione dell’idea come bene comune</a:t>
            </a:r>
          </a:p>
          <a:p>
            <a:r>
              <a:rPr lang="it-IT" sz="1400" b="1" dirty="0" smtClean="0"/>
              <a:t>Lavoro: </a:t>
            </a:r>
            <a:r>
              <a:rPr lang="it-IT" sz="1400" dirty="0" smtClean="0"/>
              <a:t>Confronto in gruppi con scheda di riflessione</a:t>
            </a:r>
          </a:p>
          <a:p>
            <a:pPr>
              <a:buNone/>
            </a:pPr>
            <a:r>
              <a:rPr lang="it-IT" sz="1400" dirty="0" smtClean="0"/>
              <a:t> </a:t>
            </a:r>
          </a:p>
          <a:p>
            <a:pPr>
              <a:buNone/>
            </a:pPr>
            <a:r>
              <a:rPr lang="it-IT" sz="1400" dirty="0" smtClean="0"/>
              <a:t>3° momento</a:t>
            </a:r>
          </a:p>
          <a:p>
            <a:r>
              <a:rPr lang="it-IT" sz="1400" dirty="0" smtClean="0"/>
              <a:t>Educare al pensiero </a:t>
            </a:r>
          </a:p>
          <a:p>
            <a:r>
              <a:rPr lang="it-IT" sz="1400" b="1" dirty="0" smtClean="0"/>
              <a:t>Lavoro: </a:t>
            </a:r>
            <a:r>
              <a:rPr lang="it-IT" sz="1400" dirty="0" smtClean="0"/>
              <a:t>Elaborazione di piste praticabili per educare al pensiero </a:t>
            </a:r>
          </a:p>
          <a:p>
            <a:pPr>
              <a:buNone/>
            </a:pPr>
            <a:endParaRPr lang="it-IT" sz="1400" dirty="0"/>
          </a:p>
        </p:txBody>
      </p:sp>
    </p:spTree>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1">
              <a:lumMod val="40000"/>
              <a:lumOff val="60000"/>
            </a:schemeClr>
          </a:solidFill>
          <a:ln>
            <a:solidFill>
              <a:schemeClr val="accent2"/>
            </a:solidFill>
          </a:ln>
          <a:scene3d>
            <a:camera prst="orthographicFront"/>
            <a:lightRig rig="soft" dir="t"/>
          </a:scene3d>
          <a:sp3d>
            <a:bevelT prst="relaxedInset"/>
          </a:sp3d>
        </p:spPr>
        <p:txBody>
          <a:bodyPr>
            <a:normAutofit fontScale="90000"/>
            <a:scene3d>
              <a:camera prst="orthographicFront"/>
              <a:lightRig rig="soft" dir="t"/>
            </a:scene3d>
            <a:sp3d prstMaterial="softEdge">
              <a:bevelT w="25400" h="25400"/>
            </a:sp3d>
          </a:bodyPr>
          <a:lstStyle/>
          <a:p>
            <a:r>
              <a:rPr lang="it-IT" dirty="0" smtClean="0"/>
              <a:t>Terzo momento: educare al pensiero </a:t>
            </a:r>
            <a:endParaRPr lang="it-IT" dirty="0"/>
          </a:p>
        </p:txBody>
      </p:sp>
      <p:pic>
        <p:nvPicPr>
          <p:cNvPr id="9218" name="Picture 2" descr="C:\Users\Toshiba\Desktop\download (1).jpg"/>
          <p:cNvPicPr>
            <a:picLocks noGrp="1" noChangeAspect="1" noChangeArrowheads="1"/>
          </p:cNvPicPr>
          <p:nvPr>
            <p:ph idx="1"/>
          </p:nvPr>
        </p:nvPicPr>
        <p:blipFill>
          <a:blip r:embed="rId2" cstate="print"/>
          <a:srcRect/>
          <a:stretch>
            <a:fillRect/>
          </a:stretch>
        </p:blipFill>
        <p:spPr bwMode="auto">
          <a:xfrm>
            <a:off x="3500430" y="1857364"/>
            <a:ext cx="2786082" cy="2786067"/>
          </a:xfrm>
          <a:prstGeom prst="rect">
            <a:avLst/>
          </a:prstGeom>
          <a:noFill/>
        </p:spPr>
      </p:pic>
    </p:spTree>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7467600" cy="2476872"/>
          </a:xfrm>
        </p:spPr>
        <p:txBody>
          <a:bodyPr/>
          <a:lstStyle/>
          <a:p>
            <a:pPr>
              <a:buNone/>
            </a:pPr>
            <a:r>
              <a:rPr lang="it-IT" b="1" dirty="0" smtClean="0"/>
              <a:t>Da qui la necessità di educare al </a:t>
            </a:r>
            <a:r>
              <a:rPr lang="it-IT" b="1" dirty="0" err="1" smtClean="0"/>
              <a:t>pensiero……</a:t>
            </a:r>
            <a:endParaRPr lang="it-IT" b="1" dirty="0"/>
          </a:p>
        </p:txBody>
      </p:sp>
      <p:sp>
        <p:nvSpPr>
          <p:cNvPr id="4" name="CasellaDiTesto 3"/>
          <p:cNvSpPr txBox="1"/>
          <p:nvPr/>
        </p:nvSpPr>
        <p:spPr>
          <a:xfrm>
            <a:off x="827584" y="2780928"/>
            <a:ext cx="6912768" cy="2585323"/>
          </a:xfrm>
          <a:prstGeom prst="rect">
            <a:avLst/>
          </a:prstGeom>
          <a:noFill/>
        </p:spPr>
        <p:txBody>
          <a:bodyPr wrap="square" rtlCol="0">
            <a:spAutoFit/>
          </a:bodyPr>
          <a:lstStyle/>
          <a:p>
            <a:r>
              <a:rPr lang="it-IT" b="1" dirty="0" smtClean="0"/>
              <a:t>Indagare la realtà, esplorarne le caratteristiche, confrontarne le forme che di volta in volta si presentano alla comunità degli uomini.</a:t>
            </a:r>
          </a:p>
          <a:p>
            <a:endParaRPr lang="it-IT" dirty="0" smtClean="0"/>
          </a:p>
          <a:p>
            <a:r>
              <a:rPr lang="it-IT" b="1" dirty="0" smtClean="0"/>
              <a:t>                             Il pensiero è una vocazione dell’umano.</a:t>
            </a:r>
          </a:p>
          <a:p>
            <a:endParaRPr lang="it-IT" dirty="0" smtClean="0"/>
          </a:p>
          <a:p>
            <a:r>
              <a:rPr lang="it-IT" b="1" dirty="0" smtClean="0"/>
              <a:t>L’angoscia del nichilismo e dell’insensato può essere arginata solo dal pensiero, il quale forma il sostrato di ogni bene umano, ne tesse la possibilità.</a:t>
            </a:r>
          </a:p>
        </p:txBody>
      </p:sp>
      <p:pic>
        <p:nvPicPr>
          <p:cNvPr id="5" name="Picture 2" descr="C:\Users\Zia Lella\Desktop\concorso-di-idee.jpg"/>
          <p:cNvPicPr>
            <a:picLocks noChangeAspect="1" noChangeArrowheads="1"/>
          </p:cNvPicPr>
          <p:nvPr/>
        </p:nvPicPr>
        <p:blipFill>
          <a:blip r:embed="rId2" cstate="print"/>
          <a:srcRect/>
          <a:stretch>
            <a:fillRect/>
          </a:stretch>
        </p:blipFill>
        <p:spPr bwMode="auto">
          <a:xfrm>
            <a:off x="6604000" y="0"/>
            <a:ext cx="2540000" cy="2736304"/>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a:buNone/>
            </a:pPr>
            <a:r>
              <a:rPr lang="it-IT" b="1" dirty="0" smtClean="0"/>
              <a:t>Il ruolo della scuola</a:t>
            </a:r>
          </a:p>
          <a:p>
            <a:pPr>
              <a:buNone/>
            </a:pPr>
            <a:endParaRPr lang="it-IT" dirty="0"/>
          </a:p>
        </p:txBody>
      </p:sp>
      <p:sp>
        <p:nvSpPr>
          <p:cNvPr id="4" name="CasellaDiTesto 3"/>
          <p:cNvSpPr txBox="1"/>
          <p:nvPr/>
        </p:nvSpPr>
        <p:spPr>
          <a:xfrm>
            <a:off x="971600" y="2492896"/>
            <a:ext cx="6768752" cy="1200329"/>
          </a:xfrm>
          <a:prstGeom prst="rect">
            <a:avLst/>
          </a:prstGeom>
          <a:noFill/>
        </p:spPr>
        <p:txBody>
          <a:bodyPr wrap="square" rtlCol="0">
            <a:spAutoFit/>
          </a:bodyPr>
          <a:lstStyle/>
          <a:p>
            <a:r>
              <a:rPr lang="it-IT" b="1" dirty="0" smtClean="0"/>
              <a:t>Il ruolo che la scuola ha in questa vocazione essenziale è notevole e improcrastinabile; la scuola non può sottrarsi all’obbligo di accompagnare gli studenti lungo le vie del pensiero creativo e critico.</a:t>
            </a:r>
            <a:endParaRPr lang="it-IT" b="1" dirty="0"/>
          </a:p>
        </p:txBody>
      </p:sp>
      <p:pic>
        <p:nvPicPr>
          <p:cNvPr id="5" name="Picture 2" descr="C:\Users\Zia Lella\Desktop\Fotolia_68638422_Subscription_Monthly_M-1.jpg"/>
          <p:cNvPicPr>
            <a:picLocks noChangeAspect="1" noChangeArrowheads="1"/>
          </p:cNvPicPr>
          <p:nvPr/>
        </p:nvPicPr>
        <p:blipFill>
          <a:blip r:embed="rId2" cstate="print"/>
          <a:srcRect/>
          <a:stretch>
            <a:fillRect/>
          </a:stretch>
        </p:blipFill>
        <p:spPr bwMode="auto">
          <a:xfrm>
            <a:off x="3707904" y="4149080"/>
            <a:ext cx="3914376" cy="2348855"/>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35354" y="1"/>
            <a:ext cx="5581062" cy="6830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395536" y="1340768"/>
            <a:ext cx="1970411" cy="3416320"/>
          </a:xfrm>
          <a:prstGeom prst="rect">
            <a:avLst/>
          </a:prstGeom>
          <a:noFill/>
        </p:spPr>
        <p:txBody>
          <a:bodyPr wrap="none" rtlCol="0">
            <a:spAutoFit/>
          </a:bodyPr>
          <a:lstStyle/>
          <a:p>
            <a:r>
              <a:rPr lang="it-IT" b="1" dirty="0" smtClean="0"/>
              <a:t>LA </a:t>
            </a:r>
          </a:p>
          <a:p>
            <a:endParaRPr lang="it-IT" b="1" dirty="0" smtClean="0"/>
          </a:p>
          <a:p>
            <a:endParaRPr lang="it-IT" b="1" dirty="0" smtClean="0"/>
          </a:p>
          <a:p>
            <a:r>
              <a:rPr lang="it-IT" b="1" dirty="0" smtClean="0"/>
              <a:t>CONOSCENZA</a:t>
            </a:r>
          </a:p>
          <a:p>
            <a:endParaRPr lang="it-IT" b="1" dirty="0" smtClean="0"/>
          </a:p>
          <a:p>
            <a:endParaRPr lang="it-IT" b="1" dirty="0" smtClean="0"/>
          </a:p>
          <a:p>
            <a:endParaRPr lang="it-IT" b="1" dirty="0" smtClean="0"/>
          </a:p>
          <a:p>
            <a:r>
              <a:rPr lang="it-IT" b="1" dirty="0" smtClean="0"/>
              <a:t>ELEVA</a:t>
            </a:r>
          </a:p>
          <a:p>
            <a:endParaRPr lang="it-IT" b="1" dirty="0" smtClean="0"/>
          </a:p>
          <a:p>
            <a:endParaRPr lang="it-IT" b="1" dirty="0" smtClean="0"/>
          </a:p>
          <a:p>
            <a:endParaRPr lang="it-IT" b="1" dirty="0" smtClean="0"/>
          </a:p>
          <a:p>
            <a:r>
              <a:rPr lang="it-IT" b="1" dirty="0" smtClean="0"/>
              <a:t>L’UOMO</a:t>
            </a:r>
            <a:endParaRPr lang="it-IT" b="1" dirty="0"/>
          </a:p>
        </p:txBody>
      </p:sp>
    </p:spTree>
    <p:extLst>
      <p:ext uri="{BB962C8B-B14F-4D97-AF65-F5344CB8AC3E}">
        <p14:creationId xmlns:p14="http://schemas.microsoft.com/office/powerpoint/2010/main" xmlns="" val="3896657120"/>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3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ia Lella\Desktop\Immagine1.jpg"/>
          <p:cNvPicPr>
            <a:picLocks noChangeAspect="1" noChangeArrowheads="1"/>
          </p:cNvPicPr>
          <p:nvPr/>
        </p:nvPicPr>
        <p:blipFill>
          <a:blip r:embed="rId2" cstate="print"/>
          <a:srcRect/>
          <a:stretch>
            <a:fillRect/>
          </a:stretch>
        </p:blipFill>
        <p:spPr bwMode="auto">
          <a:xfrm>
            <a:off x="2895834" y="3286124"/>
            <a:ext cx="6248166" cy="3195535"/>
          </a:xfrm>
          <a:prstGeom prst="rect">
            <a:avLst/>
          </a:prstGeom>
          <a:noFill/>
        </p:spPr>
      </p:pic>
      <p:sp>
        <p:nvSpPr>
          <p:cNvPr id="5" name="CasellaDiTesto 4"/>
          <p:cNvSpPr txBox="1"/>
          <p:nvPr/>
        </p:nvSpPr>
        <p:spPr>
          <a:xfrm>
            <a:off x="642910" y="285728"/>
            <a:ext cx="7313466" cy="1323439"/>
          </a:xfrm>
          <a:prstGeom prst="rect">
            <a:avLst/>
          </a:prstGeom>
          <a:noFill/>
        </p:spPr>
        <p:txBody>
          <a:bodyPr wrap="square" rtlCol="0">
            <a:spAutoFit/>
          </a:bodyPr>
          <a:lstStyle/>
          <a:p>
            <a:pPr algn="ctr"/>
            <a:r>
              <a:rPr lang="it-IT" sz="2000" b="1" i="1" dirty="0" smtClean="0"/>
              <a:t>"Fondare biblioteche è un po' come costruire ancora granai pubblici: ammassare riserve contro l'inverno dello spirito che da molti indizi, mio malgrado, vedo venire." (Margherite </a:t>
            </a:r>
            <a:r>
              <a:rPr lang="it-IT" sz="2000" b="1" i="1" dirty="0" err="1" smtClean="0"/>
              <a:t>Yourcenar</a:t>
            </a:r>
            <a:r>
              <a:rPr lang="it-IT" sz="2000" b="1" i="1" dirty="0" smtClean="0"/>
              <a:t>, Memorie di Adriano). </a:t>
            </a:r>
            <a:endParaRPr lang="it-IT" sz="2000" b="1" i="1"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1026"/>
                                        </p:tgtEl>
                                      </p:cBhvr>
                                    </p:animEffect>
                                    <p:set>
                                      <p:cBhvr>
                                        <p:cTn id="19" dur="1" fill="hold">
                                          <p:stCondLst>
                                            <p:cond delay="1999"/>
                                          </p:stCondLst>
                                        </p:cTn>
                                        <p:tgtEl>
                                          <p:spTgt spid="102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0"/>
                                        <p:tgtEl>
                                          <p:spTgt spid="5"/>
                                        </p:tgtEl>
                                      </p:cBhvr>
                                    </p:animEffect>
                                    <p:set>
                                      <p:cBhvr>
                                        <p:cTn id="24" dur="1" fill="hold">
                                          <p:stCondLst>
                                            <p:cond delay="49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dissolve">
                                      <p:cBhvr>
                                        <p:cTn id="2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Piste praticabili per educare al pensiero </a:t>
            </a:r>
            <a:endParaRPr lang="it-IT" dirty="0"/>
          </a:p>
        </p:txBody>
      </p:sp>
      <p:pic>
        <p:nvPicPr>
          <p:cNvPr id="10242" name="Picture 2" descr="C:\Users\Toshiba\Desktop\images (4).jpg"/>
          <p:cNvPicPr>
            <a:picLocks noGrp="1" noChangeAspect="1" noChangeArrowheads="1"/>
          </p:cNvPicPr>
          <p:nvPr>
            <p:ph idx="1"/>
          </p:nvPr>
        </p:nvPicPr>
        <p:blipFill>
          <a:blip r:embed="rId2" cstate="print"/>
          <a:srcRect/>
          <a:stretch>
            <a:fillRect/>
          </a:stretch>
        </p:blipFill>
        <p:spPr bwMode="auto">
          <a:xfrm>
            <a:off x="6143636" y="928670"/>
            <a:ext cx="2695575" cy="1695450"/>
          </a:xfrm>
          <a:prstGeom prst="rect">
            <a:avLst/>
          </a:prstGeom>
          <a:noFill/>
        </p:spPr>
      </p:pic>
    </p:spTree>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ln>
            <a:solidFill>
              <a:srgbClr val="00B0F0"/>
            </a:solidFill>
          </a:ln>
        </p:spPr>
        <p:txBody>
          <a:bodyPr/>
          <a:lstStyle/>
          <a:p>
            <a:pPr algn="ctr">
              <a:buNone/>
            </a:pPr>
            <a:endParaRPr lang="it-IT" i="1" dirty="0"/>
          </a:p>
        </p:txBody>
      </p:sp>
      <p:sp>
        <p:nvSpPr>
          <p:cNvPr id="2" name="Titolo 1"/>
          <p:cNvSpPr>
            <a:spLocks noGrp="1"/>
          </p:cNvSpPr>
          <p:nvPr>
            <p:ph type="title"/>
          </p:nvPr>
        </p:nvSpPr>
        <p:spPr>
          <a:solidFill>
            <a:schemeClr val="accent1">
              <a:lumMod val="60000"/>
              <a:lumOff val="40000"/>
            </a:schemeClr>
          </a:solidFill>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dirty="0" smtClean="0"/>
              <a:t>Primo momento : analisi </a:t>
            </a:r>
            <a:endParaRPr lang="it-IT" dirty="0"/>
          </a:p>
        </p:txBody>
      </p:sp>
      <p:pic>
        <p:nvPicPr>
          <p:cNvPr id="1027" name="Picture 3" descr="C:\Users\Toshiba\Desktop\images.jpg"/>
          <p:cNvPicPr>
            <a:picLocks noChangeAspect="1" noChangeArrowheads="1"/>
          </p:cNvPicPr>
          <p:nvPr/>
        </p:nvPicPr>
        <p:blipFill>
          <a:blip r:embed="rId2" cstate="print"/>
          <a:srcRect/>
          <a:stretch>
            <a:fillRect/>
          </a:stretch>
        </p:blipFill>
        <p:spPr bwMode="auto">
          <a:xfrm>
            <a:off x="2714613" y="2362200"/>
            <a:ext cx="2928950" cy="3138502"/>
          </a:xfrm>
          <a:prstGeom prst="rect">
            <a:avLst/>
          </a:prstGeom>
          <a:noFill/>
        </p:spPr>
      </p:pic>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42976" y="428604"/>
            <a:ext cx="7358114" cy="1500198"/>
          </a:xfrm>
        </p:spPr>
        <p:style>
          <a:lnRef idx="1">
            <a:schemeClr val="accent4"/>
          </a:lnRef>
          <a:fillRef idx="3">
            <a:schemeClr val="accent4"/>
          </a:fillRef>
          <a:effectRef idx="2">
            <a:schemeClr val="accent4"/>
          </a:effectRef>
          <a:fontRef idx="minor">
            <a:schemeClr val="lt1"/>
          </a:fontRef>
        </p:style>
        <p:txBody>
          <a:bodyPr>
            <a:normAutofit fontScale="55000" lnSpcReduction="20000"/>
          </a:bodyPr>
          <a:lstStyle/>
          <a:p>
            <a:pPr>
              <a:buNone/>
            </a:pPr>
            <a:endParaRPr lang="it-IT" dirty="0" smtClean="0"/>
          </a:p>
          <a:p>
            <a:endParaRPr lang="it-IT" dirty="0" smtClean="0"/>
          </a:p>
          <a:p>
            <a:pPr>
              <a:buNone/>
            </a:pPr>
            <a:r>
              <a:rPr lang="it-IT" dirty="0" smtClean="0"/>
              <a:t>                            </a:t>
            </a:r>
          </a:p>
          <a:p>
            <a:pPr>
              <a:buNone/>
            </a:pPr>
            <a:r>
              <a:rPr lang="it-IT" dirty="0" smtClean="0"/>
              <a:t> </a:t>
            </a:r>
            <a:r>
              <a:rPr lang="it-IT" sz="2900" b="1" i="1" dirty="0" smtClean="0"/>
              <a:t>Educare all’alleanza tra l’uomo e la terra</a:t>
            </a:r>
          </a:p>
          <a:p>
            <a:pPr>
              <a:buNone/>
            </a:pPr>
            <a:endParaRPr lang="it-IT" sz="2400" b="1" i="1" dirty="0" smtClean="0"/>
          </a:p>
          <a:p>
            <a:pPr algn="r">
              <a:buNone/>
            </a:pPr>
            <a:r>
              <a:rPr lang="it-IT" sz="2400" b="1" i="1" dirty="0" smtClean="0"/>
              <a:t>                                       Prof. Sergio </a:t>
            </a:r>
            <a:r>
              <a:rPr lang="it-IT" sz="2400" b="1" i="1" dirty="0" err="1" smtClean="0"/>
              <a:t>Tanzarella</a:t>
            </a:r>
            <a:endParaRPr lang="it-IT" sz="2400" b="1" i="1" dirty="0"/>
          </a:p>
        </p:txBody>
      </p:sp>
      <p:pic>
        <p:nvPicPr>
          <p:cNvPr id="3076" name="Picture 4" descr="C:\Users\Toshiba\Desktop\imagesCAS3E1B1.jpg"/>
          <p:cNvPicPr>
            <a:picLocks noChangeAspect="1" noChangeArrowheads="1"/>
          </p:cNvPicPr>
          <p:nvPr/>
        </p:nvPicPr>
        <p:blipFill>
          <a:blip r:embed="rId2" cstate="print"/>
          <a:srcRect/>
          <a:stretch>
            <a:fillRect/>
          </a:stretch>
        </p:blipFill>
        <p:spPr bwMode="auto">
          <a:xfrm>
            <a:off x="3857620" y="2000240"/>
            <a:ext cx="4786346" cy="4643446"/>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Toshiba\Desktop\images (2).jpg"/>
          <p:cNvPicPr>
            <a:picLocks noChangeAspect="1" noChangeArrowheads="1"/>
          </p:cNvPicPr>
          <p:nvPr/>
        </p:nvPicPr>
        <p:blipFill>
          <a:blip r:embed="rId2" cstate="print"/>
          <a:srcRect/>
          <a:stretch>
            <a:fillRect/>
          </a:stretch>
        </p:blipFill>
        <p:spPr bwMode="auto">
          <a:xfrm>
            <a:off x="357158" y="0"/>
            <a:ext cx="2143125" cy="2357430"/>
          </a:xfrm>
          <a:prstGeom prst="rect">
            <a:avLst/>
          </a:prstGeom>
          <a:noFill/>
        </p:spPr>
      </p:pic>
      <p:pic>
        <p:nvPicPr>
          <p:cNvPr id="2051" name="Picture 3" descr="C:\Users\Toshiba\Desktop\images (5).jpg"/>
          <p:cNvPicPr>
            <a:picLocks noGrp="1" noChangeAspect="1" noChangeArrowheads="1"/>
          </p:cNvPicPr>
          <p:nvPr>
            <p:ph idx="1"/>
          </p:nvPr>
        </p:nvPicPr>
        <p:blipFill>
          <a:blip r:embed="rId3" cstate="print"/>
          <a:srcRect/>
          <a:stretch>
            <a:fillRect/>
          </a:stretch>
        </p:blipFill>
        <p:spPr bwMode="auto">
          <a:xfrm>
            <a:off x="6677025" y="5010150"/>
            <a:ext cx="2466975" cy="1847850"/>
          </a:xfrm>
          <a:prstGeom prst="rect">
            <a:avLst/>
          </a:prstGeom>
          <a:noFill/>
        </p:spPr>
      </p:pic>
    </p:spTree>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578687"/>
          </a:xfrm>
        </p:spPr>
        <p:txBody>
          <a:bodyPr/>
          <a:lstStyle/>
          <a:p>
            <a:pPr algn="ctr">
              <a:buNone/>
            </a:pPr>
            <a:r>
              <a:rPr lang="it-IT" b="1" dirty="0" smtClean="0">
                <a:cs typeface="Times New Roman" pitchFamily="18" charset="0"/>
              </a:rPr>
              <a:t>I beni comuni sono beni di proprietà di tutti e che ciascuno può utilizzare liberamente. </a:t>
            </a:r>
          </a:p>
          <a:p>
            <a:pPr algn="ctr">
              <a:buNone/>
            </a:pPr>
            <a:endParaRPr lang="it-IT" b="1" dirty="0" smtClean="0">
              <a:cs typeface="Times New Roman" pitchFamily="18" charset="0"/>
            </a:endParaRPr>
          </a:p>
          <a:p>
            <a:pPr algn="ctr">
              <a:buNone/>
            </a:pPr>
            <a:r>
              <a:rPr lang="it-IT" b="1" dirty="0" smtClean="0">
                <a:cs typeface="Times New Roman" pitchFamily="18" charset="0"/>
              </a:rPr>
              <a:t>Sono beni comuni l’ambiente, la salute, la cultura e altri pilastri della vita sociale.</a:t>
            </a:r>
          </a:p>
          <a:p>
            <a:pPr algn="ctr">
              <a:buNone/>
            </a:pPr>
            <a:endParaRPr lang="it-IT" b="1" dirty="0" smtClean="0">
              <a:cs typeface="Times New Roman" pitchFamily="18" charset="0"/>
            </a:endParaRPr>
          </a:p>
          <a:p>
            <a:pPr algn="ctr">
              <a:buNone/>
            </a:pPr>
            <a:r>
              <a:rPr lang="it-IT" b="1" dirty="0" smtClean="0">
                <a:cs typeface="Times New Roman" pitchFamily="18" charset="0"/>
              </a:rPr>
              <a:t> Essi sono continuamente minacciati da un uso egoistico e speculativo. </a:t>
            </a:r>
          </a:p>
          <a:p>
            <a:pPr algn="ctr">
              <a:buNone/>
            </a:pPr>
            <a:endParaRPr lang="it-IT" b="1" dirty="0" smtClean="0">
              <a:cs typeface="Times New Roman" pitchFamily="18" charset="0"/>
            </a:endParaRPr>
          </a:p>
          <a:p>
            <a:pPr algn="ctr">
              <a:buNone/>
            </a:pPr>
            <a:r>
              <a:rPr lang="it-IT" b="1" dirty="0" smtClean="0">
                <a:cs typeface="Times New Roman" pitchFamily="18" charset="0"/>
              </a:rPr>
              <a:t>Il loro impoverimento equivale a un impoverimento di tutta la società.</a:t>
            </a:r>
          </a:p>
          <a:p>
            <a:pPr algn="ctr"/>
            <a:endParaRPr lang="it-IT" dirty="0"/>
          </a:p>
        </p:txBody>
      </p:sp>
    </p:spTree>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our-Elements1.jpg"/>
          <p:cNvPicPr>
            <a:picLocks noChangeAspect="1"/>
          </p:cNvPicPr>
          <p:nvPr/>
        </p:nvPicPr>
        <p:blipFill>
          <a:blip r:embed="rId2" cstate="print"/>
          <a:stretch>
            <a:fillRect/>
          </a:stretch>
        </p:blipFill>
        <p:spPr>
          <a:xfrm>
            <a:off x="0" y="0"/>
            <a:ext cx="9144000" cy="6858000"/>
          </a:xfrm>
          <a:prstGeom prst="rect">
            <a:avLst/>
          </a:prstGeom>
        </p:spPr>
      </p:pic>
      <p:sp>
        <p:nvSpPr>
          <p:cNvPr id="2" name="Titolo 1"/>
          <p:cNvSpPr>
            <a:spLocks noGrp="1"/>
          </p:cNvSpPr>
          <p:nvPr>
            <p:ph type="title"/>
          </p:nvPr>
        </p:nvSpPr>
        <p:spPr>
          <a:xfrm>
            <a:off x="395536" y="260648"/>
            <a:ext cx="4032448" cy="1008112"/>
          </a:xfrm>
        </p:spPr>
        <p:txBody>
          <a:bodyPr>
            <a:normAutofit/>
          </a:bodyPr>
          <a:lstStyle/>
          <a:p>
            <a:r>
              <a:rPr lang="it-IT" sz="5400" dirty="0" smtClean="0">
                <a:solidFill>
                  <a:schemeClr val="bg2">
                    <a:lumMod val="50000"/>
                  </a:schemeClr>
                </a:solidFill>
                <a:latin typeface="Tempus Sans ITC" pitchFamily="82" charset="0"/>
                <a:cs typeface="Gisha" pitchFamily="34" charset="-79"/>
              </a:rPr>
              <a:t>Terra</a:t>
            </a:r>
            <a:endParaRPr lang="it-IT" sz="5400" dirty="0">
              <a:solidFill>
                <a:schemeClr val="accent5">
                  <a:lumMod val="60000"/>
                  <a:lumOff val="40000"/>
                </a:schemeClr>
              </a:solidFill>
              <a:latin typeface="Tempus Sans ITC" pitchFamily="82" charset="0"/>
            </a:endParaRPr>
          </a:p>
        </p:txBody>
      </p:sp>
      <p:sp>
        <p:nvSpPr>
          <p:cNvPr id="5" name="CasellaDiTesto 4"/>
          <p:cNvSpPr txBox="1"/>
          <p:nvPr/>
        </p:nvSpPr>
        <p:spPr>
          <a:xfrm>
            <a:off x="1259632" y="5445224"/>
            <a:ext cx="2337499" cy="923330"/>
          </a:xfrm>
          <a:prstGeom prst="rect">
            <a:avLst/>
          </a:prstGeom>
          <a:noFill/>
        </p:spPr>
        <p:txBody>
          <a:bodyPr wrap="none" rtlCol="0">
            <a:spAutoFit/>
          </a:bodyPr>
          <a:lstStyle/>
          <a:p>
            <a:r>
              <a:rPr lang="it-IT" sz="5400" dirty="0" smtClean="0">
                <a:solidFill>
                  <a:srgbClr val="CC3300"/>
                </a:solidFill>
                <a:latin typeface="Tempus Sans ITC" pitchFamily="82" charset="0"/>
              </a:rPr>
              <a:t>Energia</a:t>
            </a:r>
            <a:endParaRPr lang="it-IT" sz="5400" dirty="0">
              <a:solidFill>
                <a:srgbClr val="CC3300"/>
              </a:solidFill>
              <a:latin typeface="Tempus Sans ITC" pitchFamily="82" charset="0"/>
            </a:endParaRPr>
          </a:p>
        </p:txBody>
      </p:sp>
      <p:sp>
        <p:nvSpPr>
          <p:cNvPr id="6" name="CasellaDiTesto 5"/>
          <p:cNvSpPr txBox="1"/>
          <p:nvPr/>
        </p:nvSpPr>
        <p:spPr>
          <a:xfrm>
            <a:off x="5724128" y="332656"/>
            <a:ext cx="2880320" cy="923330"/>
          </a:xfrm>
          <a:prstGeom prst="rect">
            <a:avLst/>
          </a:prstGeom>
          <a:noFill/>
        </p:spPr>
        <p:txBody>
          <a:bodyPr wrap="square" rtlCol="0">
            <a:spAutoFit/>
          </a:bodyPr>
          <a:lstStyle/>
          <a:p>
            <a:r>
              <a:rPr lang="it-IT" sz="5400" dirty="0" smtClean="0">
                <a:solidFill>
                  <a:schemeClr val="accent5">
                    <a:lumMod val="60000"/>
                    <a:lumOff val="40000"/>
                  </a:schemeClr>
                </a:solidFill>
                <a:latin typeface="Tempus Sans ITC" pitchFamily="82" charset="0"/>
              </a:rPr>
              <a:t>Acqua</a:t>
            </a:r>
            <a:endParaRPr lang="it-IT" sz="5400" dirty="0"/>
          </a:p>
        </p:txBody>
      </p:sp>
      <p:sp>
        <p:nvSpPr>
          <p:cNvPr id="7" name="CasellaDiTesto 6"/>
          <p:cNvSpPr txBox="1"/>
          <p:nvPr/>
        </p:nvSpPr>
        <p:spPr>
          <a:xfrm>
            <a:off x="5940152" y="5445224"/>
            <a:ext cx="2376264" cy="923330"/>
          </a:xfrm>
          <a:prstGeom prst="rect">
            <a:avLst/>
          </a:prstGeom>
          <a:noFill/>
        </p:spPr>
        <p:txBody>
          <a:bodyPr wrap="square" rtlCol="0">
            <a:spAutoFit/>
          </a:bodyPr>
          <a:lstStyle/>
          <a:p>
            <a:r>
              <a:rPr lang="it-IT" sz="5400" dirty="0" smtClean="0">
                <a:solidFill>
                  <a:schemeClr val="bg1"/>
                </a:solidFill>
                <a:latin typeface="Tempus Sans ITC" pitchFamily="82" charset="0"/>
                <a:cs typeface="Andalus" pitchFamily="18" charset="-78"/>
              </a:rPr>
              <a:t>Aria</a:t>
            </a:r>
            <a:endParaRPr lang="it-IT" sz="5400" dirty="0">
              <a:solidFill>
                <a:schemeClr val="bg1"/>
              </a:solidFill>
              <a:latin typeface="Tempus Sans ITC" pitchFamily="82" charset="0"/>
              <a:cs typeface="Andalus" pitchFamily="18" charset="-78"/>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2500"/>
                            </p:stCondLst>
                            <p:childTnLst>
                              <p:par>
                                <p:cTn id="13" presetID="55"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par>
                          <p:cTn id="18" fill="hold">
                            <p:stCondLst>
                              <p:cond delay="3500"/>
                            </p:stCondLst>
                            <p:childTnLst>
                              <p:par>
                                <p:cTn id="19" presetID="55"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strVal val="#ppt_w*0.70"/>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ia Lella\Desktop\images.jpg"/>
          <p:cNvPicPr>
            <a:picLocks noGrp="1" noChangeAspect="1" noChangeArrowheads="1"/>
          </p:cNvPicPr>
          <p:nvPr>
            <p:ph idx="1"/>
          </p:nvPr>
        </p:nvPicPr>
        <p:blipFill>
          <a:blip r:embed="rId2" cstate="print"/>
          <a:srcRect/>
          <a:stretch>
            <a:fillRect/>
          </a:stretch>
        </p:blipFill>
        <p:spPr>
          <a:xfrm>
            <a:off x="857224" y="2428868"/>
            <a:ext cx="2466975" cy="1847850"/>
          </a:xfrm>
        </p:spPr>
      </p:pic>
      <p:pic>
        <p:nvPicPr>
          <p:cNvPr id="2050" name="Picture 2" descr="C:\Users\Zia Lella\Desktop\“L’acqua-come-bene-comune.-Il-contratto-di-fiume-la-Brenta”-incontro-con-Riccardo-Petrella-760x505.jpg"/>
          <p:cNvPicPr>
            <a:picLocks noChangeAspect="1" noChangeArrowheads="1"/>
          </p:cNvPicPr>
          <p:nvPr/>
        </p:nvPicPr>
        <p:blipFill>
          <a:blip r:embed="rId3" cstate="print"/>
          <a:srcRect/>
          <a:stretch>
            <a:fillRect/>
          </a:stretch>
        </p:blipFill>
        <p:spPr bwMode="auto">
          <a:xfrm>
            <a:off x="4429124" y="2857496"/>
            <a:ext cx="3142686" cy="2088232"/>
          </a:xfrm>
          <a:prstGeom prst="rect">
            <a:avLst/>
          </a:prstGeom>
          <a:noFill/>
        </p:spPr>
      </p:pic>
      <p:sp>
        <p:nvSpPr>
          <p:cNvPr id="5" name="CasellaDiTesto 4"/>
          <p:cNvSpPr txBox="1"/>
          <p:nvPr/>
        </p:nvSpPr>
        <p:spPr>
          <a:xfrm>
            <a:off x="5148064" y="1052736"/>
            <a:ext cx="1944216" cy="400110"/>
          </a:xfrm>
          <a:prstGeom prst="rect">
            <a:avLst/>
          </a:prstGeom>
          <a:noFill/>
        </p:spPr>
        <p:txBody>
          <a:bodyPr wrap="square" rtlCol="0">
            <a:spAutoFit/>
          </a:bodyPr>
          <a:lstStyle/>
          <a:p>
            <a:r>
              <a:rPr lang="it-IT" dirty="0" smtClean="0"/>
              <a:t>  </a:t>
            </a:r>
            <a:r>
              <a:rPr lang="it-IT" sz="2000" b="1" dirty="0" smtClean="0"/>
              <a:t>CULTURA</a:t>
            </a:r>
            <a:endParaRPr lang="it-IT" sz="2000" b="1" dirty="0"/>
          </a:p>
        </p:txBody>
      </p:sp>
      <p:sp>
        <p:nvSpPr>
          <p:cNvPr id="6" name="CasellaDiTesto 5"/>
          <p:cNvSpPr txBox="1"/>
          <p:nvPr/>
        </p:nvSpPr>
        <p:spPr>
          <a:xfrm>
            <a:off x="899592" y="4365104"/>
            <a:ext cx="1656184" cy="400110"/>
          </a:xfrm>
          <a:prstGeom prst="rect">
            <a:avLst/>
          </a:prstGeom>
          <a:noFill/>
        </p:spPr>
        <p:txBody>
          <a:bodyPr wrap="square" rtlCol="0">
            <a:spAutoFit/>
          </a:bodyPr>
          <a:lstStyle/>
          <a:p>
            <a:r>
              <a:rPr lang="it-IT" sz="2000" b="1" dirty="0" smtClean="0"/>
              <a:t>MEMORIA</a:t>
            </a:r>
            <a:endParaRPr lang="it-IT" sz="2000" b="1" dirty="0"/>
          </a:p>
        </p:txBody>
      </p:sp>
      <p:sp>
        <p:nvSpPr>
          <p:cNvPr id="7" name="CasellaDiTesto 6"/>
          <p:cNvSpPr txBox="1"/>
          <p:nvPr/>
        </p:nvSpPr>
        <p:spPr>
          <a:xfrm>
            <a:off x="5076056" y="5301208"/>
            <a:ext cx="2160240" cy="400110"/>
          </a:xfrm>
          <a:prstGeom prst="rect">
            <a:avLst/>
          </a:prstGeom>
          <a:noFill/>
        </p:spPr>
        <p:txBody>
          <a:bodyPr wrap="square" rtlCol="0">
            <a:spAutoFit/>
          </a:bodyPr>
          <a:lstStyle/>
          <a:p>
            <a:r>
              <a:rPr lang="it-IT" sz="2000" b="1" dirty="0" smtClean="0"/>
              <a:t>ISTRUZIONE</a:t>
            </a:r>
            <a:endParaRPr lang="it-IT" sz="2000" b="1" dirty="0"/>
          </a:p>
        </p:txBody>
      </p:sp>
      <p:sp>
        <p:nvSpPr>
          <p:cNvPr id="8" name="CasellaDiTesto 7"/>
          <p:cNvSpPr txBox="1"/>
          <p:nvPr/>
        </p:nvSpPr>
        <p:spPr>
          <a:xfrm>
            <a:off x="1187624" y="1340768"/>
            <a:ext cx="1440160" cy="369332"/>
          </a:xfrm>
          <a:prstGeom prst="rect">
            <a:avLst/>
          </a:prstGeom>
          <a:noFill/>
        </p:spPr>
        <p:txBody>
          <a:bodyPr wrap="square" rtlCol="0">
            <a:spAutoFit/>
          </a:bodyPr>
          <a:lstStyle/>
          <a:p>
            <a:r>
              <a:rPr lang="it-IT" b="1" dirty="0" smtClean="0"/>
              <a:t>CURE</a:t>
            </a:r>
            <a:endParaRPr lang="it-IT" b="1" dirty="0"/>
          </a:p>
        </p:txBody>
      </p:sp>
      <p:sp>
        <p:nvSpPr>
          <p:cNvPr id="9" name="CasellaDiTesto 8"/>
          <p:cNvSpPr txBox="1"/>
          <p:nvPr/>
        </p:nvSpPr>
        <p:spPr>
          <a:xfrm>
            <a:off x="2123728" y="5445224"/>
            <a:ext cx="2232248" cy="369332"/>
          </a:xfrm>
          <a:prstGeom prst="rect">
            <a:avLst/>
          </a:prstGeom>
          <a:noFill/>
        </p:spPr>
        <p:txBody>
          <a:bodyPr wrap="square" rtlCol="0">
            <a:spAutoFit/>
          </a:bodyPr>
          <a:lstStyle/>
          <a:p>
            <a:r>
              <a:rPr lang="it-IT" b="1" dirty="0" smtClean="0"/>
              <a:t>DEMOCRAZIA</a:t>
            </a:r>
            <a:endParaRPr lang="it-IT" b="1" dirty="0"/>
          </a:p>
        </p:txBody>
      </p:sp>
      <p:pic>
        <p:nvPicPr>
          <p:cNvPr id="4098" name="Picture 2" descr="C:\Users\Toshiba\Desktop\images (1).jpg"/>
          <p:cNvPicPr>
            <a:picLocks noChangeAspect="1" noChangeArrowheads="1"/>
          </p:cNvPicPr>
          <p:nvPr/>
        </p:nvPicPr>
        <p:blipFill>
          <a:blip r:embed="rId4" cstate="print"/>
          <a:srcRect/>
          <a:stretch>
            <a:fillRect/>
          </a:stretch>
        </p:blipFill>
        <p:spPr bwMode="auto">
          <a:xfrm>
            <a:off x="2285984" y="285728"/>
            <a:ext cx="2495550" cy="182880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58204" cy="6188224"/>
          </a:xfrm>
        </p:spPr>
        <p:txBody>
          <a:bodyPr>
            <a:normAutofit/>
          </a:bodyPr>
          <a:lstStyle/>
          <a:p>
            <a:pPr algn="ctr">
              <a:buNone/>
            </a:pPr>
            <a:endParaRPr lang="it-IT" b="1" dirty="0" smtClean="0"/>
          </a:p>
          <a:p>
            <a:pPr algn="ctr">
              <a:buNone/>
            </a:pPr>
            <a:endParaRPr lang="it-IT" b="1" dirty="0" smtClean="0"/>
          </a:p>
          <a:p>
            <a:pPr algn="ctr">
              <a:buNone/>
            </a:pPr>
            <a:r>
              <a:rPr lang="it-IT" b="1" dirty="0" smtClean="0"/>
              <a:t>Bene comune:</a:t>
            </a:r>
          </a:p>
          <a:p>
            <a:endParaRPr lang="it-IT" b="1" dirty="0" smtClean="0"/>
          </a:p>
          <a:p>
            <a:pPr algn="just">
              <a:buNone/>
            </a:pPr>
            <a:r>
              <a:rPr lang="it-IT" b="1" dirty="0" smtClean="0"/>
              <a:t>  </a:t>
            </a:r>
            <a:r>
              <a:rPr lang="it-IT" sz="2000" b="1" dirty="0" smtClean="0"/>
              <a:t>Il </a:t>
            </a:r>
            <a:r>
              <a:rPr lang="it-IT" sz="2000" b="1" i="1" dirty="0" smtClean="0"/>
              <a:t>Bene</a:t>
            </a:r>
            <a:r>
              <a:rPr lang="it-IT" sz="2000" b="1" dirty="0" smtClean="0"/>
              <a:t> è ciò che rende desiderabile la nostra esistenza</a:t>
            </a:r>
            <a:r>
              <a:rPr lang="it-IT" b="1" dirty="0" smtClean="0"/>
              <a:t>.</a:t>
            </a:r>
          </a:p>
          <a:p>
            <a:pPr>
              <a:buNone/>
            </a:pPr>
            <a:endParaRPr lang="it-IT" b="1" dirty="0" smtClean="0"/>
          </a:p>
          <a:p>
            <a:pPr algn="just">
              <a:buNone/>
            </a:pPr>
            <a:r>
              <a:rPr lang="it-IT" sz="2000" b="1" dirty="0" smtClean="0"/>
              <a:t>   Il </a:t>
            </a:r>
            <a:r>
              <a:rPr lang="it-IT" sz="2000" b="1" i="1" dirty="0" smtClean="0"/>
              <a:t>Bene Comune </a:t>
            </a:r>
            <a:r>
              <a:rPr lang="it-IT" sz="2000" b="1" dirty="0" smtClean="0"/>
              <a:t>è ciò che è desiderabile da tutti o, almeno, ciò che, essendo desiderabile, può diventare la base di uno scambio umano, che imprime alle storie personale e sociale, un processo di evoluzione e di miglioramento delle condizioni di vita.</a:t>
            </a:r>
          </a:p>
          <a:p>
            <a:pPr algn="just">
              <a:buFontTx/>
              <a:buChar char="-"/>
            </a:pPr>
            <a:endParaRPr lang="it-IT" sz="2000" b="1" dirty="0" smtClean="0"/>
          </a:p>
        </p:txBody>
      </p:sp>
      <p:pic>
        <p:nvPicPr>
          <p:cNvPr id="4" name="Picture 2" descr="C:\Users\Zia Lella\Desktop\idee-660x330.jpg"/>
          <p:cNvPicPr>
            <a:picLocks noChangeAspect="1" noChangeArrowheads="1"/>
          </p:cNvPicPr>
          <p:nvPr/>
        </p:nvPicPr>
        <p:blipFill>
          <a:blip r:embed="rId2" cstate="print"/>
          <a:stretch>
            <a:fillRect/>
          </a:stretch>
        </p:blipFill>
        <p:spPr bwMode="auto">
          <a:xfrm>
            <a:off x="6012160" y="476672"/>
            <a:ext cx="2376264" cy="1188132"/>
          </a:xfrm>
          <a:prstGeom prst="rect">
            <a:avLst/>
          </a:prstGeom>
          <a:noFill/>
        </p:spPr>
      </p:pic>
    </p:spTree>
  </p:cSld>
  <p:clrMapOvr>
    <a:masterClrMapping/>
  </p:clrMapOvr>
  <p:transition spd="slow">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557</TotalTime>
  <Words>689</Words>
  <Application>Microsoft Office PowerPoint</Application>
  <PresentationFormat>Presentazione su schermo (4:3)</PresentationFormat>
  <Paragraphs>108</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Viale</vt:lpstr>
      <vt:lpstr>CORSO REGIONALE DI AGGIORNAMENTO DEGLI INSEGNANTI DI RELIGIONE CATTOLICA  IN SERVIZIO NELLE SCUOLE STATALI  “Educare ai beni comuni. Il contributo dell’Insegnamento della Religione Cattolica”  per docenti di Religione Cattolica di ogni ordine e grado di scuola  formatori nelle singole Diocesi  Cava Dè Tirreni,  23-24-25 ottobre 2014</vt:lpstr>
      <vt:lpstr>STRUTTURA LAVORO</vt:lpstr>
      <vt:lpstr>Primo momento : analisi </vt:lpstr>
      <vt:lpstr>Diapositiva 4</vt:lpstr>
      <vt:lpstr>Diapositiva 5</vt:lpstr>
      <vt:lpstr>Diapositiva 6</vt:lpstr>
      <vt:lpstr>Terra</vt:lpstr>
      <vt:lpstr>Diapositiva 8</vt:lpstr>
      <vt:lpstr>Diapositiva 9</vt:lpstr>
      <vt:lpstr>Diapositiva 10</vt:lpstr>
      <vt:lpstr>Secondo momento:   focalizzazione</vt:lpstr>
      <vt:lpstr>LUCE  Fiorella Mannoia</vt:lpstr>
      <vt:lpstr>Diapositiva 13</vt:lpstr>
      <vt:lpstr>Diapositiva 14</vt:lpstr>
      <vt:lpstr>Dite che è un sogno? Sia pure. Ma la vera vita è quella di coloro che sanno sognare i più alti ideali, che sanno poi tradurre nella realtà del tempo le cose intraviste nello splendore dell’idea.                                                                             Giorgio La Pira</vt:lpstr>
      <vt:lpstr>Diapositiva 16</vt:lpstr>
      <vt:lpstr>Quali ostacoli…</vt:lpstr>
      <vt:lpstr>Diapositiva 18</vt:lpstr>
      <vt:lpstr>Lavoro di confronto</vt:lpstr>
      <vt:lpstr>Terzo momento: educare al pensiero </vt:lpstr>
      <vt:lpstr>Diapositiva 21</vt:lpstr>
      <vt:lpstr>Diapositiva 22</vt:lpstr>
      <vt:lpstr>Diapositiva 23</vt:lpstr>
      <vt:lpstr>Diapositiva 24</vt:lpstr>
      <vt:lpstr>Piste praticabili per educare al pensiero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Zia Lella</dc:creator>
  <cp:lastModifiedBy>Administrator</cp:lastModifiedBy>
  <cp:revision>67</cp:revision>
  <dcterms:created xsi:type="dcterms:W3CDTF">2014-10-18T15:54:39Z</dcterms:created>
  <dcterms:modified xsi:type="dcterms:W3CDTF">2014-10-25T10:18:44Z</dcterms:modified>
</cp:coreProperties>
</file>