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Default Extension="wav" ContentType="audio/wav"/>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9" r:id="rId5"/>
    <p:sldMasterId id="2147483711" r:id="rId6"/>
    <p:sldMasterId id="2147483723" r:id="rId7"/>
  </p:sldMasterIdLst>
  <p:notesMasterIdLst>
    <p:notesMasterId r:id="rId65"/>
  </p:notesMasterIdLst>
  <p:sldIdLst>
    <p:sldId id="256" r:id="rId8"/>
    <p:sldId id="353" r:id="rId9"/>
    <p:sldId id="355" r:id="rId10"/>
    <p:sldId id="356" r:id="rId11"/>
    <p:sldId id="354" r:id="rId12"/>
    <p:sldId id="357" r:id="rId13"/>
    <p:sldId id="358" r:id="rId14"/>
    <p:sldId id="359" r:id="rId15"/>
    <p:sldId id="360" r:id="rId16"/>
    <p:sldId id="361" r:id="rId17"/>
    <p:sldId id="362" r:id="rId18"/>
    <p:sldId id="363" r:id="rId19"/>
    <p:sldId id="364" r:id="rId20"/>
    <p:sldId id="365" r:id="rId21"/>
    <p:sldId id="366" r:id="rId22"/>
    <p:sldId id="274" r:id="rId23"/>
    <p:sldId id="338" r:id="rId24"/>
    <p:sldId id="321" r:id="rId25"/>
    <p:sldId id="319" r:id="rId26"/>
    <p:sldId id="316" r:id="rId27"/>
    <p:sldId id="318" r:id="rId28"/>
    <p:sldId id="323" r:id="rId29"/>
    <p:sldId id="326" r:id="rId30"/>
    <p:sldId id="327" r:id="rId31"/>
    <p:sldId id="312" r:id="rId32"/>
    <p:sldId id="324" r:id="rId33"/>
    <p:sldId id="343" r:id="rId34"/>
    <p:sldId id="346" r:id="rId35"/>
    <p:sldId id="328" r:id="rId36"/>
    <p:sldId id="329" r:id="rId37"/>
    <p:sldId id="340" r:id="rId38"/>
    <p:sldId id="296" r:id="rId39"/>
    <p:sldId id="294" r:id="rId40"/>
    <p:sldId id="330" r:id="rId41"/>
    <p:sldId id="331" r:id="rId42"/>
    <p:sldId id="350" r:id="rId43"/>
    <p:sldId id="351" r:id="rId44"/>
    <p:sldId id="352" r:id="rId45"/>
    <p:sldId id="272" r:id="rId46"/>
    <p:sldId id="277" r:id="rId47"/>
    <p:sldId id="278" r:id="rId48"/>
    <p:sldId id="292" r:id="rId49"/>
    <p:sldId id="281" r:id="rId50"/>
    <p:sldId id="282" r:id="rId51"/>
    <p:sldId id="283" r:id="rId52"/>
    <p:sldId id="284" r:id="rId53"/>
    <p:sldId id="285" r:id="rId54"/>
    <p:sldId id="286" r:id="rId55"/>
    <p:sldId id="287" r:id="rId56"/>
    <p:sldId id="288" r:id="rId57"/>
    <p:sldId id="289" r:id="rId58"/>
    <p:sldId id="341" r:id="rId59"/>
    <p:sldId id="344" r:id="rId60"/>
    <p:sldId id="345" r:id="rId61"/>
    <p:sldId id="348" r:id="rId62"/>
    <p:sldId id="347" r:id="rId63"/>
    <p:sldId id="349" r:id="rId6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CC0000"/>
    <a:srgbClr val="0000CC"/>
    <a:srgbClr val="FFFFFF"/>
    <a:srgbClr val="FFE38B"/>
    <a:srgbClr val="000099"/>
    <a:srgbClr val="FF5050"/>
    <a:srgbClr val="CC0099"/>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horzBarState="maximized">
    <p:restoredLeft sz="21386" autoAdjust="0"/>
    <p:restoredTop sz="94668" autoAdjust="0"/>
  </p:normalViewPr>
  <p:slideViewPr>
    <p:cSldViewPr>
      <p:cViewPr>
        <p:scale>
          <a:sx n="60" d="100"/>
          <a:sy n="60" d="100"/>
        </p:scale>
        <p:origin x="-470" y="-4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8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4"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9462BC-3BE6-4FA9-9060-C4BFAECDF825}" type="datetimeFigureOut">
              <a:rPr lang="it-IT" smtClean="0"/>
              <a:pPr/>
              <a:t>07/03/2014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345037-E39B-40B2-BA27-CE291E44749B}"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23</a:t>
            </a:fld>
            <a:endParaRPr lang="it-I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24</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25</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26</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27</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28</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29</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30</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31</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32</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691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16691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F1C757-1B6D-4209-BF09-860E6DC4FF92}" type="slidenum">
              <a:rPr lang="it-IT" smtClean="0">
                <a:solidFill>
                  <a:srgbClr val="000000"/>
                </a:solidFill>
              </a:rPr>
              <a:pPr/>
              <a:t>7</a:t>
            </a:fld>
            <a:endParaRPr lang="it-IT"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33</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34</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35</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042810E7-C061-4CBE-9545-E5B5ABBCAF45}" type="slidenum">
              <a:rPr lang="it-IT" smtClean="0">
                <a:solidFill>
                  <a:prstClr val="black"/>
                </a:solidFill>
              </a:rPr>
              <a:pPr/>
              <a:t>36</a:t>
            </a:fld>
            <a:endParaRPr lang="it-IT">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70171BB-D2F5-4B51-8362-72E82F4D1468}" type="slidenum">
              <a:rPr lang="it-IT" smtClean="0">
                <a:solidFill>
                  <a:prstClr val="black"/>
                </a:solidFill>
              </a:rPr>
              <a:pPr/>
              <a:t>37</a:t>
            </a:fld>
            <a:endParaRPr lang="it-IT">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38</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39</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40</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41</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16</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43</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44</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45</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46</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47</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48</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49</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50</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51</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53</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17</a:t>
            </a:fld>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54</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55</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56</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57</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18</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19</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20</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21</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3B345037-E39B-40B2-BA27-CE291E44749B}" type="slidenum">
              <a:rPr lang="it-IT" smtClean="0"/>
              <a:pPr/>
              <a:t>22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50F38B1-F1B0-40BD-B43A-90A93A884599}"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0614C77-D1BC-49E5-9B21-5E5B0D3C3682}"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1436D02-C07F-4F6F-BA32-B62C34F52DB0}"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282E336-C524-4BF9-B0D3-6571A9D4741D}"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6C27F090-3C35-4CD2-8541-B930AF8CA8FE}"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F101B49F-6E2B-4EDB-8022-48276E89F825}"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333376E7-1701-4C32-9BEA-DCF706EFA49A}"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2894CFA9-2A63-4D26-A6DC-B4E413F603EC}"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9C9755D-E108-4D10-A2A6-266B12C0DE4F}"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E17BC17C-9DA1-4D8F-92E4-566CF05CEA79}"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3AA0B95-2542-4C93-8BF8-DC42E270EA9B}"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685800" y="6248400"/>
            <a:ext cx="1905000" cy="457200"/>
          </a:xfrm>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a:xfrm>
            <a:off x="3124200" y="6248400"/>
            <a:ext cx="2895600" cy="457200"/>
          </a:xfrm>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a:xfrm>
            <a:off x="6553200" y="6248400"/>
            <a:ext cx="1905000" cy="457200"/>
          </a:xfrm>
        </p:spPr>
        <p:txBody>
          <a:bodyPr/>
          <a:lstStyle>
            <a:lvl1pPr>
              <a:defRPr/>
            </a:lvl1pPr>
          </a:lstStyle>
          <a:p>
            <a:fld id="{4F442187-EE05-44D8-99BA-A2D5C39CCD2E}" type="slidenum">
              <a:rPr lang="it-IT">
                <a:solidFill>
                  <a:srgbClr val="000000"/>
                </a:solidFill>
              </a: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674E40-A546-46B8-AE2D-1B4B3B8CA2EF}"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39C7D0-C66D-4223-8F53-4596831E5331}"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16B6D0-CF70-4EF0-9403-1776435A1074}"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AB785-DB73-4D12-AE38-9DBC4706D2D6}"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1F6DA6-29D0-4695-9A4C-F61D4CA63EF9}"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6D854D-AC04-4EAF-A7E2-545D0F64A1FA}"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B60577-8153-4C2A-919B-137C1E8FABE9}"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0138C8-CAEF-4E2A-9360-AF143B113EB0}"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5BE120-695B-4A4A-9CF8-53CE6B512363}"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AF83-2A07-418D-822E-3801FDAD54F9}"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965331-E10F-4578-8899-CD19C25E6F5F}" type="slidenum">
              <a:rPr lang="it-IT">
                <a:solidFill>
                  <a:srgbClr val="000000"/>
                </a:solidFill>
              </a:rPr>
              <a:pPr>
                <a:defRPr/>
              </a:pPr>
              <a:t>‹N›</a:t>
            </a:fld>
            <a:endParaRPr lang="it-IT">
              <a:solidFill>
                <a:srgbClr val="000000"/>
              </a:solidFill>
            </a:endParaRPr>
          </a:p>
        </p:txBody>
      </p:sp>
    </p:spTree>
  </p:cSld>
  <p:clrMapOvr>
    <a:masterClrMapping/>
  </p:clrMapOvr>
  <p:transition>
    <p:split orient="vert"/>
    <p:sndAc>
      <p:stSnd>
        <p:snd r:embed="rId1" name="camera.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F67DED1-C22A-4D0B-8DE5-6F08C0DB82EA}"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1179427-1F0C-4B1A-ADBA-CA4A34169782}"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5EF09C3-946C-488B-AB9C-3AF373DABBD5}"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CD55E6E-381B-4618-A191-D7C889CA279E}"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7EF9466-451B-4638-9E30-52A1BC6BC850}"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E470E4E-ECC1-48C4-86C5-29091789D2DD}"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1225A88-CDE6-45C5-9514-2DBCF7A6AEBE}"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C19895-AEFC-4F53-8D20-EE4C00126F6D}"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C26CAE3-A2B5-4828-8CCE-18901AF97EEB}"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0A6BFA4-6238-440F-B590-2AF5478C71F5}"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F6C1357-97E5-4DD3-921D-E7E023480387}"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CA4C746-3E5E-400C-BBEB-035175348564}"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34DE298-6970-40E9-90B7-D7BE62926F24}"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8115298C-AE7F-4648-B685-DC5905BF1079}"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E7780E1A-CE27-445F-8DCE-95C305C02961}"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6CAA15BB-9A50-4D4E-BB35-AAE950B030CB}"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9C611479-D244-4BE1-AF7B-4228EF424937}"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atin typeface="Times New Roman" pitchFamily="18" charset="0"/>
              </a:defRPr>
            </a:lvl1pPr>
          </a:lstStyle>
          <a:p>
            <a:pPr>
              <a:defRPr/>
            </a:pPr>
            <a:fld id="{BB90A4E5-934A-4E0A-ADBB-AE31F26E323B}"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atin typeface="Times New Roman" pitchFamily="18" charset="0"/>
              </a:defRPr>
            </a:lvl1pPr>
          </a:lstStyle>
          <a:p>
            <a:pPr>
              <a:defRPr/>
            </a:pPr>
            <a:fld id="{7B2448F0-1C6C-4655-A6F6-5529A7EAC409}"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3" name="Segnaposto piè di pagina 2"/>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atin typeface="Times New Roman" pitchFamily="18" charset="0"/>
              </a:defRPr>
            </a:lvl1pPr>
          </a:lstStyle>
          <a:p>
            <a:pPr>
              <a:defRPr/>
            </a:pPr>
            <a:fld id="{45CEA5E6-AED8-49D0-BE76-55BA2A894F17}"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5999D23E-AE37-4A34-A4D6-C6DA8DB422D2}"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FE2D1FEB-DFBF-4E30-A09E-02BEAEDF1D15}"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B098590E-0A94-45F9-92D4-E852657E8A76}"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lgn="ct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A3919D37-A69C-44C9-AE52-DE916978429D}"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FF6A29B-413F-4924-A2DA-44C9D6CD2A31}" type="datetimeFigureOut">
              <a:rPr lang="it-IT"/>
              <a:pPr>
                <a:defRPr/>
              </a:pPr>
              <a:t>07/03/2014</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9A3C731-AA73-48BB-8827-03CA72C2296D}"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2D75E18-3584-4C7C-AA12-1D6D72527E46}" type="datetimeFigureOut">
              <a:rPr lang="it-IT"/>
              <a:pPr>
                <a:defRPr/>
              </a:pPr>
              <a:t>07/03/2014</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3A9A94C-55EE-441C-84C2-26BB6AA769AE}"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C487619-2FED-477B-9AE5-2453FC6C3494}" type="datetimeFigureOut">
              <a:rPr lang="it-IT"/>
              <a:pPr>
                <a:defRPr/>
              </a:pPr>
              <a:t>07/03/2014</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0D85C9E-2E34-483E-AD09-72C681E3911C}"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5543C87-25E4-4BA3-B423-EA3CB1BEEB40}" type="datetimeFigureOut">
              <a:rPr lang="it-IT"/>
              <a:pPr>
                <a:defRPr/>
              </a:pPr>
              <a:t>07/03/2014</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DF374B6B-FA81-415D-9959-60093E401D8E}"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F36F6B5-F98D-4EEE-A2A9-ADF57CA67EAF}" type="datetimeFigureOut">
              <a:rPr lang="it-IT"/>
              <a:pPr>
                <a:defRPr/>
              </a:pPr>
              <a:t>07/03/2014</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41FEC3D-8EA2-4FC4-8396-9B535775BFA4}"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28167E7-F1B6-4FDC-B241-1DD54AB2BBEA}" type="datetimeFigureOut">
              <a:rPr lang="it-IT"/>
              <a:pPr>
                <a:defRPr/>
              </a:pPr>
              <a:t>07/03/2014</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0B1C52C-2817-4088-B03F-0788BB5962A2}"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6AD3C23-1293-4958-90A4-A7FC40178F50}" type="datetimeFigureOut">
              <a:rPr lang="it-IT"/>
              <a:pPr>
                <a:defRPr/>
              </a:pPr>
              <a:t>07/03/2014</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A2742FC-EA24-4C02-A1A5-B0D250F37262}"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94DCC33-78A5-4CC2-B364-F889AB1A59DD}" type="datetimeFigureOut">
              <a:rPr lang="it-IT"/>
              <a:pPr>
                <a:defRPr/>
              </a:pPr>
              <a:t>07/03/2014</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49C5994-FBF0-43CC-A9B6-288FD49D6F34}"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93EE887-285E-4042-B2AC-80A376330C0B}" type="datetimeFigureOut">
              <a:rPr lang="it-IT"/>
              <a:pPr>
                <a:defRPr/>
              </a:pPr>
              <a:t>07/03/2014</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2E823C1-991B-4B93-A28A-7E4A9A07FE3F}"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6B6E5C6-0732-4EE6-86C9-2DDFA3C93D05}" type="datetimeFigureOut">
              <a:rPr lang="it-IT"/>
              <a:pPr>
                <a:defRPr/>
              </a:pPr>
              <a:t>07/03/2014</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5696906-2735-42DF-862C-DBD9C2E2BB20}"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FB8405B-1023-4C44-87B9-96FE6126F0AB}" type="datetimeFigureOut">
              <a:rPr lang="it-IT"/>
              <a:pPr>
                <a:defRPr/>
              </a:pPr>
              <a:t>07/03/2014</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816B559-37EF-43C7-A4C3-000E880B4D4D}"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5C500DEA-4F71-4852-A771-AC9276D9C811}" type="datetimeFigureOut">
              <a:rPr lang="it-IT"/>
              <a:pPr>
                <a:defRPr/>
              </a:pPr>
              <a:t>07/03/2014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10A95FD-8817-4F8C-B451-84E8D10B4A85}"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17DD76C8-1C82-4CB4-B1E0-8FDF7E756FF0}" type="datetimeFigureOut">
              <a:rPr lang="it-IT"/>
              <a:pPr>
                <a:defRPr/>
              </a:pPr>
              <a:t>07/03/2014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2556675-93A7-479D-BD02-342955A0D65D}"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1C92BFEE-9837-446F-A48D-F1E7E03BD16F}" type="datetimeFigureOut">
              <a:rPr lang="it-IT"/>
              <a:pPr>
                <a:defRPr/>
              </a:pPr>
              <a:t>07/03/2014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352412A-BAFB-48BD-8387-AA50EAA03D1F}"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6A2140E7-E2BD-499E-9829-2495C49423E1}" type="datetimeFigureOut">
              <a:rPr lang="it-IT"/>
              <a:pPr>
                <a:defRPr/>
              </a:pPr>
              <a:t>07/03/2014</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D81D49E-C9FE-4DD5-B818-B279EC2E4EC9}"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95BDCCCA-D26D-4EFB-BB13-7B360962CDE8}" type="datetimeFigureOut">
              <a:rPr lang="it-IT"/>
              <a:pPr>
                <a:defRPr/>
              </a:pPr>
              <a:t>07/03/2014</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570945AB-C874-403D-BBB7-7EBE76620E8F}"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69A850A1-F6A2-4CC5-9B81-67E08E4148CB}" type="datetimeFigureOut">
              <a:rPr lang="it-IT"/>
              <a:pPr>
                <a:defRPr/>
              </a:pPr>
              <a:t>07/03/2014</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1A5CB67-A444-4879-B628-580019A3D505}"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F98147B-9182-4912-8C2E-23C0BD263BC7}" type="datetimeFigureOut">
              <a:rPr lang="it-IT"/>
              <a:pPr>
                <a:defRPr/>
              </a:pPr>
              <a:t>07/03/2014</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9088235-45C8-4BB3-979B-8C57C7608E8E}"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CA76178F-45BC-4F21-8E57-578879D8B291}" type="datetimeFigureOut">
              <a:rPr lang="it-IT"/>
              <a:pPr>
                <a:defRPr/>
              </a:pPr>
              <a:t>07/03/2014</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BD4F896-70BF-4114-80ED-01CA71134E1D}"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9754B4F0-3B10-4E83-8578-597B1E69159E}" type="datetimeFigureOut">
              <a:rPr lang="it-IT"/>
              <a:pPr>
                <a:defRPr/>
              </a:pPr>
              <a:t>07/03/2014</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95DA6C2-96F9-4033-9A4A-44F1189C637A}"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7C6B2D2A-FF9D-47D3-901F-0AF9865C6AD4}" type="datetimeFigureOut">
              <a:rPr lang="it-IT"/>
              <a:pPr>
                <a:defRPr/>
              </a:pPr>
              <a:t>07/03/2014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276CDBC-6F51-4DBC-87F1-E5F7CF0AA557}"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7BD13F75-9C49-4BA0-BBA5-63C42A6A7D73}" type="datetimeFigureOut">
              <a:rPr lang="it-IT"/>
              <a:pPr>
                <a:defRPr/>
              </a:pPr>
              <a:t>07/03/2014</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B5AFB52-F497-4450-A1B5-A7A652AF4ECD}" type="slidenum">
              <a:rPr lang="it-IT"/>
              <a:pPr>
                <a:defRPr/>
              </a:pPr>
              <a:t>‹N›</a:t>
            </a:fld>
            <a:endParaRPr lang="it-IT"/>
          </a:p>
        </p:txBody>
      </p:sp>
    </p:spTree>
  </p:cSld>
  <p:clrMapOvr>
    <a:masterClrMapping/>
  </p:clrMapOvr>
  <p:transition>
    <p:split orient="vert"/>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7CB85A5-9688-4989-811D-33ADF24A9D28}" type="datetimeFigureOut">
              <a:rPr lang="it-IT" smtClean="0"/>
              <a:pPr/>
              <a:t>07/03/2014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2281935-FF71-4545-9A94-CE265223A03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audio" Target="../media/audio1.wav"/><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audio" Target="../media/audio1.wav"/><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audio" Target="../media/audio1.wav"/><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38B"/>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B85A5-9688-4989-811D-33ADF24A9D28}" type="datetimeFigureOut">
              <a:rPr lang="it-IT" smtClean="0"/>
              <a:pPr/>
              <a:t>07/03/2014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81935-FF71-4545-9A94-CE265223A03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C000">
            <a:alpha val="45000"/>
          </a:srgbClr>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757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it-IT" smtClean="0">
              <a:solidFill>
                <a:srgbClr val="000000"/>
              </a:solidFill>
            </a:endParaRPr>
          </a:p>
        </p:txBody>
      </p:sp>
      <p:sp>
        <p:nvSpPr>
          <p:cNvPr id="757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it-IT" smtClean="0">
              <a:solidFill>
                <a:srgbClr val="000000"/>
              </a:solidFill>
            </a:endParaRPr>
          </a:p>
        </p:txBody>
      </p:sp>
      <p:sp>
        <p:nvSpPr>
          <p:cNvPr id="757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4634CF-A549-4081-9962-1327242217B7}"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split orient="vert"/>
    <p:sndAc>
      <p:stSnd>
        <p:snd r:embed="rId14" name="camera.wav"/>
      </p:stSnd>
    </p:sndAc>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011086A-4BCD-4478-8ACE-A7AAB7D5C227}" type="slidenum">
              <a:rPr lang="it-IT">
                <a:solidFill>
                  <a:srgbClr val="000000"/>
                </a:solidFill>
              </a:rPr>
              <a:pPr>
                <a:defRPr/>
              </a:pPr>
              <a:t>‹N›</a:t>
            </a:fld>
            <a:endParaRPr lang="it-IT">
              <a:solidFill>
                <a:srgbClr val="000000"/>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split orient="vert"/>
    <p:sndAc>
      <p:stSnd>
        <p:snd r:embed="rId13" name="camera.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31A59C2C-BF80-40A5-8D75-892569D675A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ransition>
    <p:split orient="vert"/>
    <p:sndAc>
      <p:stSnd>
        <p:snd r:embed="rId15" name="camera.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53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a:defRPr>
            </a:lvl1pPr>
          </a:lstStyle>
          <a:p>
            <a:pPr>
              <a:defRPr/>
            </a:pPr>
            <a:endParaRPr lang="it-IT"/>
          </a:p>
        </p:txBody>
      </p:sp>
      <p:sp>
        <p:nvSpPr>
          <p:cNvPr id="153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defRPr>
            </a:lvl1pPr>
          </a:lstStyle>
          <a:p>
            <a:pPr>
              <a:defRPr/>
            </a:pPr>
            <a:endParaRPr lang="it-IT"/>
          </a:p>
        </p:txBody>
      </p:sp>
      <p:sp>
        <p:nvSpPr>
          <p:cNvPr id="153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a:defRPr>
            </a:lvl1pPr>
          </a:lstStyle>
          <a:p>
            <a:pPr>
              <a:defRPr/>
            </a:pPr>
            <a:fld id="{49F66008-6215-4F8D-B273-C644AC2FFDA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split orient="vert"/>
    <p:sndAc>
      <p:stSnd>
        <p:snd r:embed="rId13" name="camera.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Times New Roman"/>
              </a:defRPr>
            </a:lvl1pPr>
          </a:lstStyle>
          <a:p>
            <a:pPr>
              <a:defRPr/>
            </a:pPr>
            <a:fld id="{5C1FB116-7453-4B2E-9192-57570FBB3D9D}" type="datetimeFigureOut">
              <a:rPr lang="it-IT"/>
              <a:pPr>
                <a:defRPr/>
              </a:pPr>
              <a:t>07/03/2014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Times New Roman"/>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Times New Roman"/>
              </a:defRPr>
            </a:lvl1pPr>
          </a:lstStyle>
          <a:p>
            <a:pPr>
              <a:defRPr/>
            </a:pPr>
            <a:fld id="{EA2B50FC-4EF3-4A37-98B2-5636CB396DA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split orient="vert"/>
    <p:sndAc>
      <p:stSnd>
        <p:snd r:embed="rId13" name="camera.wav"/>
      </p:stSnd>
    </p:sndAc>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849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fld id="{66B73FB5-A6E6-4EA9-937E-69F38576636F}" type="datetimeFigureOut">
              <a:rPr lang="it-IT"/>
              <a:pPr>
                <a:defRPr/>
              </a:pPr>
              <a:t>07/03/2014</a:t>
            </a:fld>
            <a:endParaRPr lang="it-IT"/>
          </a:p>
        </p:txBody>
      </p:sp>
      <p:sp>
        <p:nvSpPr>
          <p:cNvPr id="849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it-IT"/>
          </a:p>
        </p:txBody>
      </p:sp>
      <p:sp>
        <p:nvSpPr>
          <p:cNvPr id="84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BFF88EF5-EFA1-4DCA-A19C-F92FBF24320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split orient="vert"/>
    <p:sndAc>
      <p:stSnd>
        <p:snd r:embed="rId13" name="camera.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64.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40.xml"/><Relationship Id="rId5" Type="http://schemas.openxmlformats.org/officeDocument/2006/relationships/image" Target="../media/image33.gif"/><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audio1.wav"/><Relationship Id="rId7" Type="http://schemas.openxmlformats.org/officeDocument/2006/relationships/oleObject" Target="../embeddings/oleObject3.bin"/><Relationship Id="rId2" Type="http://schemas.openxmlformats.org/officeDocument/2006/relationships/slideLayout" Target="../slideLayouts/slideLayout7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10" Type="http://schemas.openxmlformats.org/officeDocument/2006/relationships/image" Target="../media/image43.tiff"/><Relationship Id="rId4" Type="http://schemas.openxmlformats.org/officeDocument/2006/relationships/image" Target="../media/image41.pn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tiff"/></Relationships>
</file>

<file path=ppt/slides/_rels/slide1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7.tiff"/></Relationships>
</file>

<file path=ppt/slides/_rels/slide1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docid=lacQhFEebiG7HM&amp;tbnid=kVjZSe_VZ7vBfM:&amp;ved=0CAUQjRw&amp;url=http://www.duegiviverenellegno.it/&amp;ei=eY6fUsfAOs_KswbnoIH4Bw&amp;psig=AFQjCNEqhYPevAjgh9XEDo2PJGy0P04eWA&amp;ust=1386274384040797"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jpeg"/><Relationship Id="rId3" Type="http://schemas.openxmlformats.org/officeDocument/2006/relationships/audio" Target="../media/audio1.wav"/><Relationship Id="rId7" Type="http://schemas.openxmlformats.org/officeDocument/2006/relationships/image" Target="../media/image82.png"/><Relationship Id="rId12"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jpeg"/><Relationship Id="rId1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hyperlink" Target="http://it.wikipedia.org/w/index.php?title=Garrett_Hardin&amp;action=edit&amp;redlink=1" TargetMode="External"/><Relationship Id="rId3" Type="http://schemas.openxmlformats.org/officeDocument/2006/relationships/hyperlink" Target="http://it.wikipedia.org/wiki/Beni_comuni" TargetMode="External"/><Relationship Id="rId7" Type="http://schemas.openxmlformats.org/officeDocument/2006/relationships/hyperlink" Target="http://it.wikipedia.org/wiki/Problema_del_free_rider" TargetMode="External"/><Relationship Id="rId12" Type="http://schemas.openxmlformats.org/officeDocument/2006/relationships/hyperlink" Target="http://it.wikipedia.org/wiki/Ottimo_paretiano" TargetMode="External"/><Relationship Id="rId2" Type="http://schemas.openxmlformats.org/officeDocument/2006/relationships/hyperlink" Target="http://it.wikipedia.org/wiki/Economia" TargetMode="External"/><Relationship Id="rId1" Type="http://schemas.openxmlformats.org/officeDocument/2006/relationships/slideLayout" Target="../slideLayouts/slideLayout6.xml"/><Relationship Id="rId6" Type="http://schemas.openxmlformats.org/officeDocument/2006/relationships/hyperlink" Target="http://it.wikipedia.org/wiki/Analisi_costi-benefici" TargetMode="External"/><Relationship Id="rId11" Type="http://schemas.openxmlformats.org/officeDocument/2006/relationships/hyperlink" Target="http://it.wikipedia.org/wiki/Polo_Sud" TargetMode="External"/><Relationship Id="rId5" Type="http://schemas.openxmlformats.org/officeDocument/2006/relationships/hyperlink" Target="http://it.wikipedia.org/wiki/Costo" TargetMode="External"/><Relationship Id="rId10" Type="http://schemas.openxmlformats.org/officeDocument/2006/relationships/hyperlink" Target="http://it.wikipedia.org/wiki/Caccia" TargetMode="External"/><Relationship Id="rId4" Type="http://schemas.openxmlformats.org/officeDocument/2006/relationships/hyperlink" Target="http://it.wikipedia.org/wiki/Propriet%C3%A0" TargetMode="External"/><Relationship Id="rId9" Type="http://schemas.openxmlformats.org/officeDocument/2006/relationships/hyperlink" Target="http://it.wikipedia.org/wiki/Science"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64.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14348" y="0"/>
            <a:ext cx="7715272" cy="6903394"/>
          </a:xfrm>
          <a:prstGeom prst="rect">
            <a:avLst/>
          </a:prstGeom>
          <a:noFill/>
          <a:ln w="9525">
            <a:noFill/>
            <a:miter lim="800000"/>
            <a:headEnd/>
            <a:tailEnd/>
          </a:ln>
          <a:effectLst/>
        </p:spPr>
      </p:pic>
      <p:sp>
        <p:nvSpPr>
          <p:cNvPr id="2" name="Titolo 1"/>
          <p:cNvSpPr>
            <a:spLocks noGrp="1"/>
          </p:cNvSpPr>
          <p:nvPr>
            <p:ph type="ctrTitle"/>
          </p:nvPr>
        </p:nvSpPr>
        <p:spPr>
          <a:xfrm>
            <a:off x="571472" y="5357826"/>
            <a:ext cx="7858180" cy="1143008"/>
          </a:xfrm>
        </p:spPr>
        <p:txBody>
          <a:bodyPr>
            <a:normAutofit/>
          </a:bodyPr>
          <a:lstStyle/>
          <a:p>
            <a:r>
              <a:rPr lang="it-IT" sz="4000" b="1" dirty="0" smtClean="0">
                <a:solidFill>
                  <a:srgbClr val="FFFF00"/>
                </a:solidFill>
              </a:rPr>
              <a:t>ECONOMIA  E  BENI  COMUNI</a:t>
            </a:r>
            <a:endParaRPr lang="it-IT" sz="4000" b="1" dirty="0">
              <a:solidFill>
                <a:srgbClr val="FFFF00"/>
              </a:solidFill>
            </a:endParaRPr>
          </a:p>
        </p:txBody>
      </p:sp>
      <p:sp>
        <p:nvSpPr>
          <p:cNvPr id="5" name="CasellaDiTesto 4"/>
          <p:cNvSpPr txBox="1"/>
          <p:nvPr/>
        </p:nvSpPr>
        <p:spPr>
          <a:xfrm>
            <a:off x="0" y="0"/>
            <a:ext cx="9144000" cy="1823576"/>
          </a:xfrm>
          <a:prstGeom prst="rect">
            <a:avLst/>
          </a:prstGeom>
          <a:solidFill>
            <a:srgbClr val="FFFFFF">
              <a:alpha val="83137"/>
            </a:srgbClr>
          </a:solidFill>
        </p:spPr>
        <p:txBody>
          <a:bodyPr wrap="square" rtlCol="0">
            <a:spAutoFit/>
          </a:bodyPr>
          <a:lstStyle/>
          <a:p>
            <a:pPr>
              <a:lnSpc>
                <a:spcPts val="2700"/>
              </a:lnSpc>
            </a:pPr>
            <a:r>
              <a:rPr lang="it-IT" sz="2400" b="1" i="1" dirty="0" smtClean="0">
                <a:solidFill>
                  <a:srgbClr val="0000CC"/>
                </a:solidFill>
              </a:rPr>
              <a:t>«… il </a:t>
            </a:r>
            <a:r>
              <a:rPr lang="it-IT" sz="2800" b="1" i="1" dirty="0" smtClean="0">
                <a:solidFill>
                  <a:srgbClr val="0000CC"/>
                </a:solidFill>
              </a:rPr>
              <a:t>ragionamento sulla nozione di beni comuni è solo </a:t>
            </a:r>
          </a:p>
          <a:p>
            <a:pPr>
              <a:lnSpc>
                <a:spcPts val="2700"/>
              </a:lnSpc>
            </a:pPr>
            <a:r>
              <a:rPr lang="it-IT" sz="2800" b="1" i="1" dirty="0" smtClean="0">
                <a:solidFill>
                  <a:srgbClr val="0000CC"/>
                </a:solidFill>
              </a:rPr>
              <a:t>all’inizio, … esso ha bisogno del lavoro di tutti quanti noi </a:t>
            </a:r>
          </a:p>
          <a:p>
            <a:pPr>
              <a:lnSpc>
                <a:spcPts val="2700"/>
              </a:lnSpc>
            </a:pPr>
            <a:r>
              <a:rPr lang="it-IT" sz="2800" b="1" i="1" dirty="0" smtClean="0">
                <a:solidFill>
                  <a:srgbClr val="0000CC"/>
                </a:solidFill>
              </a:rPr>
              <a:t>per diventare più concreto e più convincente». </a:t>
            </a:r>
            <a:r>
              <a:rPr lang="it-IT" sz="2800" dirty="0" smtClean="0">
                <a:solidFill>
                  <a:srgbClr val="0000CC"/>
                </a:solidFill>
              </a:rPr>
              <a:t>F. </a:t>
            </a:r>
            <a:r>
              <a:rPr lang="it-IT" sz="2800" cap="small" dirty="0" smtClean="0">
                <a:solidFill>
                  <a:srgbClr val="0000CC"/>
                </a:solidFill>
              </a:rPr>
              <a:t>Cassano</a:t>
            </a:r>
            <a:r>
              <a:rPr lang="it-IT" sz="2800" dirty="0" smtClean="0">
                <a:solidFill>
                  <a:srgbClr val="0000CC"/>
                </a:solidFill>
              </a:rPr>
              <a:t>, </a:t>
            </a:r>
          </a:p>
          <a:p>
            <a:pPr>
              <a:lnSpc>
                <a:spcPts val="2700"/>
              </a:lnSpc>
            </a:pPr>
            <a:r>
              <a:rPr lang="it-IT" sz="2800" i="1" dirty="0" smtClean="0">
                <a:solidFill>
                  <a:srgbClr val="0000CC"/>
                </a:solidFill>
              </a:rPr>
              <a:t>Homo </a:t>
            </a:r>
            <a:r>
              <a:rPr lang="it-IT" sz="2800" i="1" dirty="0" err="1" smtClean="0">
                <a:solidFill>
                  <a:srgbClr val="0000CC"/>
                </a:solidFill>
              </a:rPr>
              <a:t>civicus</a:t>
            </a:r>
            <a:r>
              <a:rPr lang="it-IT" sz="2800" i="1" dirty="0" smtClean="0">
                <a:solidFill>
                  <a:srgbClr val="0000CC"/>
                </a:solidFill>
              </a:rPr>
              <a:t>. La ragionevole follia dei beni comuni, Dedalo,</a:t>
            </a:r>
          </a:p>
          <a:p>
            <a:pPr>
              <a:lnSpc>
                <a:spcPts val="2700"/>
              </a:lnSpc>
            </a:pPr>
            <a:r>
              <a:rPr lang="it-IT" sz="2800" i="1" dirty="0" smtClean="0">
                <a:solidFill>
                  <a:srgbClr val="0000CC"/>
                </a:solidFill>
              </a:rPr>
              <a:t>Bari 2004</a:t>
            </a:r>
            <a:r>
              <a:rPr lang="it-IT" sz="2400" i="1" dirty="0" smtClean="0">
                <a:solidFill>
                  <a:srgbClr val="0000CC"/>
                </a:solidFill>
              </a:rPr>
              <a:t>.</a:t>
            </a:r>
            <a:endParaRPr lang="it-IT" sz="2400" b="1"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out)">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wipe(left)">
                                      <p:cBhvr>
                                        <p:cTn id="12" dur="1000"/>
                                        <p:tgtEl>
                                          <p:spTgt spid="5">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1000"/>
                                        <p:tgtEl>
                                          <p:spTgt spid="5">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1000"/>
                                        <p:tgtEl>
                                          <p:spTgt spid="5">
                                            <p:txEl>
                                              <p:pRg st="1" end="1"/>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1000"/>
                                        <p:tgtEl>
                                          <p:spTgt spid="5">
                                            <p:txEl>
                                              <p:pRg st="2" end="2"/>
                                            </p:txEl>
                                          </p:spTgt>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1000"/>
                                        <p:tgtEl>
                                          <p:spTgt spid="5">
                                            <p:txEl>
                                              <p:pRg st="3" end="3"/>
                                            </p:txEl>
                                          </p:spTgt>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wipe(left)">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sp>
        <p:nvSpPr>
          <p:cNvPr id="16" name="CasellaDiTesto 15"/>
          <p:cNvSpPr txBox="1">
            <a:spLocks noChangeArrowheads="1"/>
          </p:cNvSpPr>
          <p:nvPr/>
        </p:nvSpPr>
        <p:spPr bwMode="auto">
          <a:xfrm>
            <a:off x="0" y="2428875"/>
            <a:ext cx="1500188" cy="307975"/>
          </a:xfrm>
          <a:prstGeom prst="rect">
            <a:avLst/>
          </a:prstGeom>
          <a:noFill/>
          <a:ln w="9525">
            <a:solidFill>
              <a:srgbClr val="0070C0"/>
            </a:solidFill>
            <a:miter lim="800000"/>
            <a:headEnd/>
            <a:tailEnd/>
          </a:ln>
        </p:spPr>
        <p:txBody>
          <a:bodyPr>
            <a:spAutoFit/>
          </a:bodyPr>
          <a:lstStyle/>
          <a:p>
            <a:r>
              <a:rPr lang="it-IT" sz="1400" dirty="0" err="1">
                <a:solidFill>
                  <a:srgbClr val="0000FF"/>
                </a:solidFill>
              </a:rPr>
              <a:t>Veniero</a:t>
            </a:r>
            <a:r>
              <a:rPr lang="it-IT" sz="1400" dirty="0">
                <a:solidFill>
                  <a:srgbClr val="0000FF"/>
                </a:solidFill>
              </a:rPr>
              <a:t> Del Punta</a:t>
            </a:r>
          </a:p>
        </p:txBody>
      </p:sp>
      <p:pic>
        <p:nvPicPr>
          <p:cNvPr id="8194" name="Picture 2" descr="http://search.hp.my.aol.it/aol/redir?src=image&amp;clickedItemURN=http%3A%2F%2Fstatic.blogo.it%2Fartsblog%2F900-cento-anni-di-creativita-in-piemonte%2Fcarlo_carra_madre_e_figlia_1939.jpg&amp;moduleId=image_details.jsp.M&amp;clickedItemDescription=Image%20Details"/>
          <p:cNvPicPr>
            <a:picLocks noChangeAspect="1" noChangeArrowheads="1"/>
          </p:cNvPicPr>
          <p:nvPr/>
        </p:nvPicPr>
        <p:blipFill>
          <a:blip r:embed="rId3"/>
          <a:srcRect/>
          <a:stretch>
            <a:fillRect/>
          </a:stretch>
        </p:blipFill>
        <p:spPr bwMode="auto">
          <a:xfrm>
            <a:off x="0" y="3036888"/>
            <a:ext cx="2928938" cy="3821112"/>
          </a:xfrm>
          <a:prstGeom prst="rect">
            <a:avLst/>
          </a:prstGeom>
          <a:noFill/>
          <a:ln w="9525">
            <a:noFill/>
            <a:miter lim="800000"/>
            <a:headEnd/>
            <a:tailEnd/>
          </a:ln>
        </p:spPr>
      </p:pic>
      <p:pic>
        <p:nvPicPr>
          <p:cNvPr id="8195" name="Picture 3"/>
          <p:cNvPicPr>
            <a:picLocks noChangeAspect="1" noChangeArrowheads="1"/>
          </p:cNvPicPr>
          <p:nvPr/>
        </p:nvPicPr>
        <p:blipFill>
          <a:blip r:embed="rId4"/>
          <a:srcRect/>
          <a:stretch>
            <a:fillRect/>
          </a:stretch>
        </p:blipFill>
        <p:spPr bwMode="auto">
          <a:xfrm>
            <a:off x="0" y="0"/>
            <a:ext cx="1546225" cy="2428875"/>
          </a:xfrm>
          <a:prstGeom prst="rect">
            <a:avLst/>
          </a:prstGeom>
          <a:noFill/>
          <a:ln w="9525">
            <a:noFill/>
            <a:miter lim="800000"/>
            <a:headEnd/>
            <a:tailEnd/>
          </a:ln>
        </p:spPr>
      </p:pic>
      <p:sp>
        <p:nvSpPr>
          <p:cNvPr id="13" name="Fumetto 2 12"/>
          <p:cNvSpPr/>
          <p:nvPr/>
        </p:nvSpPr>
        <p:spPr>
          <a:xfrm>
            <a:off x="2643188" y="71438"/>
            <a:ext cx="5786437" cy="2428875"/>
          </a:xfrm>
          <a:prstGeom prst="wedgeRoundRectCallout">
            <a:avLst>
              <a:gd name="adj1" fmla="val -74077"/>
              <a:gd name="adj2" fmla="val 732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3000"/>
              </a:lnSpc>
              <a:spcBef>
                <a:spcPts val="0"/>
              </a:spcBef>
              <a:spcAft>
                <a:spcPts val="0"/>
              </a:spcAft>
              <a:defRPr/>
            </a:pPr>
            <a:r>
              <a:rPr lang="it-IT" sz="2800" dirty="0">
                <a:solidFill>
                  <a:srgbClr val="0000CC"/>
                </a:solidFill>
              </a:rPr>
              <a:t>La droga ha sicuramente una utilità: e </a:t>
            </a:r>
            <a:endParaRPr lang="it-IT" sz="2800" dirty="0" smtClean="0">
              <a:solidFill>
                <a:srgbClr val="0000CC"/>
              </a:solidFill>
            </a:endParaRPr>
          </a:p>
          <a:p>
            <a:pPr fontAlgn="auto">
              <a:lnSpc>
                <a:spcPts val="3000"/>
              </a:lnSpc>
              <a:spcBef>
                <a:spcPts val="0"/>
              </a:spcBef>
              <a:spcAft>
                <a:spcPts val="0"/>
              </a:spcAft>
              <a:defRPr/>
            </a:pPr>
            <a:r>
              <a:rPr lang="it-IT" sz="2800" dirty="0" smtClean="0">
                <a:solidFill>
                  <a:srgbClr val="0000CC"/>
                </a:solidFill>
              </a:rPr>
              <a:t>non </a:t>
            </a:r>
            <a:r>
              <a:rPr lang="it-IT" sz="2800" dirty="0">
                <a:solidFill>
                  <a:srgbClr val="0000CC"/>
                </a:solidFill>
              </a:rPr>
              <a:t>solo perché serve per la </a:t>
            </a:r>
            <a:r>
              <a:rPr lang="it-IT" sz="2800" dirty="0" smtClean="0">
                <a:solidFill>
                  <a:srgbClr val="0000CC"/>
                </a:solidFill>
              </a:rPr>
              <a:t>prepara-</a:t>
            </a:r>
          </a:p>
          <a:p>
            <a:pPr fontAlgn="auto">
              <a:lnSpc>
                <a:spcPts val="3000"/>
              </a:lnSpc>
              <a:spcBef>
                <a:spcPts val="0"/>
              </a:spcBef>
              <a:spcAft>
                <a:spcPts val="0"/>
              </a:spcAft>
              <a:defRPr/>
            </a:pPr>
            <a:r>
              <a:rPr lang="it-IT" sz="2800" dirty="0" err="1" smtClean="0">
                <a:solidFill>
                  <a:srgbClr val="0000CC"/>
                </a:solidFill>
              </a:rPr>
              <a:t>zione</a:t>
            </a:r>
            <a:r>
              <a:rPr lang="it-IT" sz="2800" dirty="0" smtClean="0">
                <a:solidFill>
                  <a:srgbClr val="0000CC"/>
                </a:solidFill>
              </a:rPr>
              <a:t> </a:t>
            </a:r>
            <a:r>
              <a:rPr lang="it-IT" sz="2800" dirty="0">
                <a:solidFill>
                  <a:srgbClr val="0000CC"/>
                </a:solidFill>
              </a:rPr>
              <a:t>di molti farmaci </a:t>
            </a:r>
          </a:p>
          <a:p>
            <a:pPr fontAlgn="auto">
              <a:lnSpc>
                <a:spcPts val="3000"/>
              </a:lnSpc>
              <a:spcBef>
                <a:spcPts val="0"/>
              </a:spcBef>
              <a:spcAft>
                <a:spcPts val="0"/>
              </a:spcAft>
              <a:defRPr/>
            </a:pPr>
            <a:r>
              <a:rPr lang="it-IT" sz="2800" dirty="0">
                <a:solidFill>
                  <a:srgbClr val="0000CC"/>
                </a:solidFill>
              </a:rPr>
              <a:t>ma anche, e più semplicemente, </a:t>
            </a:r>
            <a:endParaRPr lang="it-IT" sz="2800" dirty="0" smtClean="0">
              <a:solidFill>
                <a:srgbClr val="0000CC"/>
              </a:solidFill>
            </a:endParaRPr>
          </a:p>
          <a:p>
            <a:pPr fontAlgn="auto">
              <a:lnSpc>
                <a:spcPts val="3000"/>
              </a:lnSpc>
              <a:spcBef>
                <a:spcPts val="0"/>
              </a:spcBef>
              <a:spcAft>
                <a:spcPts val="0"/>
              </a:spcAft>
              <a:defRPr/>
            </a:pPr>
            <a:r>
              <a:rPr lang="it-IT" sz="2800" dirty="0" smtClean="0">
                <a:solidFill>
                  <a:srgbClr val="0000CC"/>
                </a:solidFill>
              </a:rPr>
              <a:t>perché </a:t>
            </a:r>
            <a:r>
              <a:rPr lang="it-IT" sz="2800" dirty="0">
                <a:solidFill>
                  <a:srgbClr val="0000CC"/>
                </a:solidFill>
              </a:rPr>
              <a:t>essa soddisfa i bisogni dei </a:t>
            </a:r>
            <a:endParaRPr lang="it-IT" sz="2800" dirty="0" smtClean="0">
              <a:solidFill>
                <a:srgbClr val="0000CC"/>
              </a:solidFill>
            </a:endParaRPr>
          </a:p>
          <a:p>
            <a:pPr fontAlgn="auto">
              <a:lnSpc>
                <a:spcPts val="3000"/>
              </a:lnSpc>
              <a:spcBef>
                <a:spcPts val="0"/>
              </a:spcBef>
              <a:spcAft>
                <a:spcPts val="0"/>
              </a:spcAft>
              <a:defRPr/>
            </a:pPr>
            <a:r>
              <a:rPr lang="it-IT" sz="2800" dirty="0" smtClean="0">
                <a:solidFill>
                  <a:srgbClr val="0000CC"/>
                </a:solidFill>
              </a:rPr>
              <a:t>tossico-dipendenti</a:t>
            </a:r>
            <a:endParaRPr lang="it-IT" sz="2800" dirty="0">
              <a:solidFill>
                <a:prstClr val="white"/>
              </a:solidFill>
            </a:endParaRPr>
          </a:p>
        </p:txBody>
      </p:sp>
      <p:sp>
        <p:nvSpPr>
          <p:cNvPr id="14" name="Fumetto 2 13"/>
          <p:cNvSpPr/>
          <p:nvPr/>
        </p:nvSpPr>
        <p:spPr>
          <a:xfrm>
            <a:off x="3714750" y="2786063"/>
            <a:ext cx="4643438" cy="1785937"/>
          </a:xfrm>
          <a:prstGeom prst="wedgeRoundRectCallout">
            <a:avLst>
              <a:gd name="adj1" fmla="val -73791"/>
              <a:gd name="adj2" fmla="val 3899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3000"/>
              </a:lnSpc>
              <a:spcBef>
                <a:spcPts val="0"/>
              </a:spcBef>
              <a:spcAft>
                <a:spcPts val="0"/>
              </a:spcAft>
              <a:defRPr/>
            </a:pPr>
            <a:r>
              <a:rPr lang="it-IT" sz="2800" b="1" i="1" dirty="0">
                <a:solidFill>
                  <a:srgbClr val="F79646">
                    <a:lumMod val="50000"/>
                  </a:srgbClr>
                </a:solidFill>
              </a:rPr>
              <a:t>Per la tua piccolina             </a:t>
            </a:r>
            <a:endParaRPr lang="it-IT" sz="2800" b="1" i="1" dirty="0" smtClean="0">
              <a:solidFill>
                <a:srgbClr val="F79646">
                  <a:lumMod val="50000"/>
                </a:srgbClr>
              </a:solidFill>
            </a:endParaRPr>
          </a:p>
          <a:p>
            <a:pPr fontAlgn="auto">
              <a:lnSpc>
                <a:spcPts val="3000"/>
              </a:lnSpc>
              <a:spcBef>
                <a:spcPts val="0"/>
              </a:spcBef>
              <a:spcAft>
                <a:spcPts val="0"/>
              </a:spcAft>
              <a:defRPr/>
            </a:pPr>
            <a:r>
              <a:rPr lang="it-IT" sz="2800" b="1" i="1" dirty="0" smtClean="0">
                <a:solidFill>
                  <a:srgbClr val="F79646">
                    <a:lumMod val="50000"/>
                  </a:srgbClr>
                </a:solidFill>
              </a:rPr>
              <a:t>non </a:t>
            </a:r>
            <a:r>
              <a:rPr lang="it-IT" sz="2800" b="1" i="1" dirty="0">
                <a:solidFill>
                  <a:srgbClr val="F79646">
                    <a:lumMod val="50000"/>
                  </a:srgbClr>
                </a:solidFill>
              </a:rPr>
              <a:t>compri mai i balocchi</a:t>
            </a:r>
            <a:r>
              <a:rPr lang="it-IT" sz="2800" b="1" i="1" dirty="0" smtClean="0">
                <a:solidFill>
                  <a:srgbClr val="F79646">
                    <a:lumMod val="50000"/>
                  </a:srgbClr>
                </a:solidFill>
              </a:rPr>
              <a:t>,</a:t>
            </a:r>
          </a:p>
          <a:p>
            <a:pPr fontAlgn="auto">
              <a:lnSpc>
                <a:spcPts val="3000"/>
              </a:lnSpc>
              <a:spcBef>
                <a:spcPts val="0"/>
              </a:spcBef>
              <a:spcAft>
                <a:spcPts val="0"/>
              </a:spcAft>
              <a:defRPr/>
            </a:pPr>
            <a:r>
              <a:rPr lang="it-IT" sz="2800" b="1" i="1" dirty="0" smtClean="0">
                <a:solidFill>
                  <a:srgbClr val="F79646">
                    <a:lumMod val="50000"/>
                  </a:srgbClr>
                </a:solidFill>
              </a:rPr>
              <a:t>mamma</a:t>
            </a:r>
            <a:r>
              <a:rPr lang="it-IT" sz="2800" b="1" i="1" dirty="0">
                <a:solidFill>
                  <a:srgbClr val="F79646">
                    <a:lumMod val="50000"/>
                  </a:srgbClr>
                </a:solidFill>
              </a:rPr>
              <a:t>, tu compri soltanto     </a:t>
            </a:r>
            <a:endParaRPr lang="it-IT" sz="2800" b="1" i="1" dirty="0" smtClean="0">
              <a:solidFill>
                <a:srgbClr val="F79646">
                  <a:lumMod val="50000"/>
                </a:srgbClr>
              </a:solidFill>
            </a:endParaRPr>
          </a:p>
          <a:p>
            <a:pPr fontAlgn="auto">
              <a:lnSpc>
                <a:spcPts val="3000"/>
              </a:lnSpc>
              <a:spcBef>
                <a:spcPts val="0"/>
              </a:spcBef>
              <a:spcAft>
                <a:spcPts val="0"/>
              </a:spcAft>
              <a:defRPr/>
            </a:pPr>
            <a:r>
              <a:rPr lang="it-IT" sz="2800" b="1" i="1" dirty="0" smtClean="0">
                <a:solidFill>
                  <a:srgbClr val="F79646">
                    <a:lumMod val="50000"/>
                  </a:srgbClr>
                </a:solidFill>
              </a:rPr>
              <a:t>i </a:t>
            </a:r>
            <a:r>
              <a:rPr lang="it-IT" sz="2800" b="1" i="1" dirty="0">
                <a:solidFill>
                  <a:srgbClr val="F79646">
                    <a:lumMod val="50000"/>
                  </a:srgbClr>
                </a:solidFill>
              </a:rPr>
              <a:t>profumi per te!</a:t>
            </a:r>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500" fill="hold"/>
                                        <p:tgtEl>
                                          <p:spTgt spid="8195"/>
                                        </p:tgtEl>
                                        <p:attrNameLst>
                                          <p:attrName>ppt_w</p:attrName>
                                        </p:attrNameLst>
                                      </p:cBhvr>
                                      <p:tavLst>
                                        <p:tav tm="0">
                                          <p:val>
                                            <p:fltVal val="0"/>
                                          </p:val>
                                        </p:tav>
                                        <p:tav tm="100000">
                                          <p:val>
                                            <p:strVal val="#ppt_w"/>
                                          </p:val>
                                        </p:tav>
                                      </p:tavLst>
                                    </p:anim>
                                    <p:anim calcmode="lin" valueType="num">
                                      <p:cBhvr>
                                        <p:cTn id="8" dur="500" fill="hold"/>
                                        <p:tgtEl>
                                          <p:spTgt spid="819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bg/>
                                          </p:spTgt>
                                        </p:tgtEl>
                                        <p:attrNameLst>
                                          <p:attrName>style.visibility</p:attrName>
                                        </p:attrNameLst>
                                      </p:cBhvr>
                                      <p:to>
                                        <p:strVal val="visible"/>
                                      </p:to>
                                    </p:set>
                                    <p:animEffect transition="in" filter="wipe(left)">
                                      <p:cBhvr>
                                        <p:cTn id="17" dur="1000"/>
                                        <p:tgtEl>
                                          <p:spTgt spid="13">
                                            <p:bg/>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1000"/>
                                        <p:tgtEl>
                                          <p:spTgt spid="13">
                                            <p:txEl>
                                              <p:pRg st="0" end="0"/>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wipe(left)">
                                      <p:cBhvr>
                                        <p:cTn id="24" dur="1000"/>
                                        <p:tgtEl>
                                          <p:spTgt spid="13">
                                            <p:txEl>
                                              <p:pRg st="1" end="1"/>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wipe(left)">
                                      <p:cBhvr>
                                        <p:cTn id="28" dur="1000"/>
                                        <p:tgtEl>
                                          <p:spTgt spid="1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wipe(left)">
                                      <p:cBhvr>
                                        <p:cTn id="33" dur="1000"/>
                                        <p:tgtEl>
                                          <p:spTgt spid="13">
                                            <p:txEl>
                                              <p:pRg st="3" end="3"/>
                                            </p:txEl>
                                          </p:spTgt>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wipe(left)">
                                      <p:cBhvr>
                                        <p:cTn id="37" dur="1000"/>
                                        <p:tgtEl>
                                          <p:spTgt spid="13">
                                            <p:txEl>
                                              <p:pRg st="4" end="4"/>
                                            </p:txEl>
                                          </p:spTgt>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Effect transition="in" filter="wipe(left)">
                                      <p:cBhvr>
                                        <p:cTn id="41" dur="1000"/>
                                        <p:tgtEl>
                                          <p:spTgt spid="1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8194"/>
                                        </p:tgtEl>
                                        <p:attrNameLst>
                                          <p:attrName>style.visibility</p:attrName>
                                        </p:attrNameLst>
                                      </p:cBhvr>
                                      <p:to>
                                        <p:strVal val="visible"/>
                                      </p:to>
                                    </p:set>
                                    <p:anim calcmode="lin" valueType="num">
                                      <p:cBhvr>
                                        <p:cTn id="46" dur="1000" fill="hold"/>
                                        <p:tgtEl>
                                          <p:spTgt spid="8194"/>
                                        </p:tgtEl>
                                        <p:attrNameLst>
                                          <p:attrName>ppt_w</p:attrName>
                                        </p:attrNameLst>
                                      </p:cBhvr>
                                      <p:tavLst>
                                        <p:tav tm="0">
                                          <p:val>
                                            <p:fltVal val="0"/>
                                          </p:val>
                                        </p:tav>
                                        <p:tav tm="100000">
                                          <p:val>
                                            <p:strVal val="#ppt_w"/>
                                          </p:val>
                                        </p:tav>
                                      </p:tavLst>
                                    </p:anim>
                                    <p:anim calcmode="lin" valueType="num">
                                      <p:cBhvr>
                                        <p:cTn id="47" dur="10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bg/>
                                          </p:spTgt>
                                        </p:tgtEl>
                                        <p:attrNameLst>
                                          <p:attrName>style.visibility</p:attrName>
                                        </p:attrNameLst>
                                      </p:cBhvr>
                                      <p:to>
                                        <p:strVal val="visible"/>
                                      </p:to>
                                    </p:set>
                                    <p:animEffect transition="in" filter="wipe(left)">
                                      <p:cBhvr>
                                        <p:cTn id="52" dur="500"/>
                                        <p:tgtEl>
                                          <p:spTgt spid="14">
                                            <p:bg/>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animEffect transition="in" filter="wipe(left)">
                                      <p:cBhvr>
                                        <p:cTn id="55" dur="500"/>
                                        <p:tgtEl>
                                          <p:spTgt spid="14">
                                            <p:txEl>
                                              <p:pRg st="0" end="0"/>
                                            </p:tx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xEl>
                                              <p:pRg st="1" end="1"/>
                                            </p:txEl>
                                          </p:spTgt>
                                        </p:tgtEl>
                                        <p:attrNameLst>
                                          <p:attrName>style.visibility</p:attrName>
                                        </p:attrNameLst>
                                      </p:cBhvr>
                                      <p:to>
                                        <p:strVal val="visible"/>
                                      </p:to>
                                    </p:set>
                                    <p:animEffect transition="in" filter="wipe(left)">
                                      <p:cBhvr>
                                        <p:cTn id="59" dur="500"/>
                                        <p:tgtEl>
                                          <p:spTgt spid="1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4">
                                            <p:txEl>
                                              <p:pRg st="2" end="2"/>
                                            </p:txEl>
                                          </p:spTgt>
                                        </p:tgtEl>
                                        <p:attrNameLst>
                                          <p:attrName>style.visibility</p:attrName>
                                        </p:attrNameLst>
                                      </p:cBhvr>
                                      <p:to>
                                        <p:strVal val="visible"/>
                                      </p:to>
                                    </p:set>
                                    <p:animEffect transition="in" filter="wipe(left)">
                                      <p:cBhvr>
                                        <p:cTn id="64" dur="500"/>
                                        <p:tgtEl>
                                          <p:spTgt spid="14">
                                            <p:txEl>
                                              <p:pRg st="2" end="2"/>
                                            </p:txEl>
                                          </p:spTgt>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4">
                                            <p:txEl>
                                              <p:pRg st="3" end="3"/>
                                            </p:txEl>
                                          </p:spTgt>
                                        </p:tgtEl>
                                        <p:attrNameLst>
                                          <p:attrName>style.visibility</p:attrName>
                                        </p:attrNameLst>
                                      </p:cBhvr>
                                      <p:to>
                                        <p:strVal val="visible"/>
                                      </p:to>
                                    </p:set>
                                    <p:animEffect transition="in" filter="wipe(left)">
                                      <p:cBhvr>
                                        <p:cTn id="68"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uiExpand="1" build="p" animBg="1"/>
      <p:bldP spid="14"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sp>
        <p:nvSpPr>
          <p:cNvPr id="137220" name="Rectangle 4"/>
          <p:cNvSpPr>
            <a:spLocks noGrp="1" noChangeArrowheads="1"/>
          </p:cNvSpPr>
          <p:nvPr>
            <p:ph type="title"/>
          </p:nvPr>
        </p:nvSpPr>
        <p:spPr>
          <a:xfrm>
            <a:off x="0" y="0"/>
            <a:ext cx="9144000" cy="1268413"/>
          </a:xfrm>
          <a:solidFill>
            <a:srgbClr val="CC0000"/>
          </a:solidFill>
        </p:spPr>
        <p:txBody>
          <a:bodyPr/>
          <a:lstStyle/>
          <a:p>
            <a:pPr eaLnBrk="1" hangingPunct="1"/>
            <a:r>
              <a:rPr lang="it-IT" sz="2800" b="1" smtClean="0">
                <a:solidFill>
                  <a:schemeClr val="bg1"/>
                </a:solidFill>
              </a:rPr>
              <a:t>AMBITI DI APPLICAZIONE DEL PRINCIPIO  DELL’ADEGUAMENTI DEI  MEZZI  AL  FINE</a:t>
            </a:r>
          </a:p>
        </p:txBody>
      </p:sp>
      <p:sp>
        <p:nvSpPr>
          <p:cNvPr id="137221" name="Text Box 5"/>
          <p:cNvSpPr txBox="1">
            <a:spLocks noChangeArrowheads="1"/>
          </p:cNvSpPr>
          <p:nvPr/>
        </p:nvSpPr>
        <p:spPr bwMode="auto">
          <a:xfrm>
            <a:off x="0" y="1412875"/>
            <a:ext cx="5214938" cy="4918269"/>
          </a:xfrm>
          <a:prstGeom prst="rect">
            <a:avLst/>
          </a:prstGeom>
          <a:noFill/>
          <a:ln w="9525">
            <a:solidFill>
              <a:schemeClr val="tx1"/>
            </a:solidFill>
            <a:miter lim="800000"/>
            <a:headEnd/>
            <a:tailEnd/>
          </a:ln>
        </p:spPr>
        <p:txBody>
          <a:bodyPr>
            <a:spAutoFit/>
          </a:bodyPr>
          <a:lstStyle/>
          <a:p>
            <a:pPr algn="l">
              <a:lnSpc>
                <a:spcPct val="85000"/>
              </a:lnSpc>
              <a:spcBef>
                <a:spcPct val="50000"/>
              </a:spcBef>
            </a:pPr>
            <a:r>
              <a:rPr lang="it-IT" sz="2800" dirty="0" err="1">
                <a:solidFill>
                  <a:srgbClr val="0000FF"/>
                </a:solidFill>
                <a:latin typeface="Times New Roman" pitchFamily="18" charset="0"/>
                <a:cs typeface="Times New Roman" pitchFamily="18" charset="0"/>
              </a:rPr>
              <a:t>Lc</a:t>
            </a:r>
            <a:r>
              <a:rPr lang="it-IT" sz="2800" dirty="0">
                <a:solidFill>
                  <a:srgbClr val="0000FF"/>
                </a:solidFill>
                <a:latin typeface="Times New Roman" pitchFamily="18" charset="0"/>
                <a:cs typeface="Times New Roman" pitchFamily="18" charset="0"/>
              </a:rPr>
              <a:t> 14,26-33: </a:t>
            </a:r>
            <a:r>
              <a:rPr lang="en-US" sz="2800" dirty="0">
                <a:solidFill>
                  <a:srgbClr val="0000FF"/>
                </a:solidFill>
                <a:latin typeface="Times New Roman" pitchFamily="18" charset="0"/>
                <a:cs typeface="Times New Roman" pitchFamily="18" charset="0"/>
              </a:rPr>
              <a:t>«</a:t>
            </a:r>
            <a:r>
              <a:rPr lang="it-IT" sz="2800" dirty="0">
                <a:solidFill>
                  <a:srgbClr val="0000FF"/>
                </a:solidFill>
                <a:latin typeface="Times New Roman" pitchFamily="18" charset="0"/>
                <a:cs typeface="Times New Roman" pitchFamily="18" charset="0"/>
              </a:rPr>
              <a:t>Chi di voi, volendo costruire una torre, non si siede prima a calcolarne la spesa, se ha i mezzi per portarla a compimento? </a:t>
            </a:r>
          </a:p>
          <a:p>
            <a:pPr algn="l">
              <a:lnSpc>
                <a:spcPct val="85000"/>
              </a:lnSpc>
              <a:spcBef>
                <a:spcPct val="50000"/>
              </a:spcBef>
            </a:pPr>
            <a:r>
              <a:rPr lang="it-IT" sz="2800" dirty="0">
                <a:solidFill>
                  <a:srgbClr val="0000FF"/>
                </a:solidFill>
                <a:latin typeface="Times New Roman" pitchFamily="18" charset="0"/>
                <a:cs typeface="Times New Roman" pitchFamily="18" charset="0"/>
              </a:rPr>
              <a:t>Oppure quale re, partendo in guer-ra contro un altro re, non siede pri-ma a esaminare se può affrontare con diecimila uomini chi gli viene incontro con ventimila? </a:t>
            </a:r>
          </a:p>
          <a:p>
            <a:pPr algn="l">
              <a:lnSpc>
                <a:spcPct val="85000"/>
              </a:lnSpc>
              <a:spcBef>
                <a:spcPct val="50000"/>
              </a:spcBef>
            </a:pPr>
            <a:r>
              <a:rPr lang="it-IT" sz="2800" dirty="0">
                <a:solidFill>
                  <a:srgbClr val="0000FF"/>
                </a:solidFill>
                <a:latin typeface="Times New Roman" pitchFamily="18" charset="0"/>
                <a:cs typeface="Times New Roman" pitchFamily="18" charset="0"/>
              </a:rPr>
              <a:t>Così chiunque di voi non rinunzia a tutti i suoi averi, non può essere mio discepolo</a:t>
            </a:r>
            <a:r>
              <a:rPr lang="en-US" sz="2800" dirty="0">
                <a:solidFill>
                  <a:srgbClr val="0000FF"/>
                </a:solidFill>
                <a:latin typeface="Times New Roman" pitchFamily="18" charset="0"/>
                <a:cs typeface="Times New Roman" pitchFamily="18" charset="0"/>
              </a:rPr>
              <a:t>»</a:t>
            </a:r>
            <a:r>
              <a:rPr lang="it-IT" sz="2800" dirty="0">
                <a:solidFill>
                  <a:srgbClr val="0000FF"/>
                </a:solidFill>
                <a:latin typeface="Times New Roman" pitchFamily="18" charset="0"/>
                <a:cs typeface="Times New Roman" pitchFamily="18" charset="0"/>
              </a:rPr>
              <a:t>. </a:t>
            </a:r>
          </a:p>
        </p:txBody>
      </p:sp>
      <p:pic>
        <p:nvPicPr>
          <p:cNvPr id="137222" name="Picture 6" descr="954"/>
          <p:cNvPicPr>
            <a:picLocks noChangeAspect="1" noChangeArrowheads="1" noCrop="1"/>
          </p:cNvPicPr>
          <p:nvPr/>
        </p:nvPicPr>
        <p:blipFill>
          <a:blip r:embed="rId3"/>
          <a:srcRect/>
          <a:stretch>
            <a:fillRect/>
          </a:stretch>
        </p:blipFill>
        <p:spPr bwMode="auto">
          <a:xfrm>
            <a:off x="4932363" y="1822450"/>
            <a:ext cx="2589212" cy="814388"/>
          </a:xfrm>
          <a:prstGeom prst="rect">
            <a:avLst/>
          </a:prstGeom>
          <a:noFill/>
          <a:ln w="9525">
            <a:noFill/>
            <a:miter lim="800000"/>
            <a:headEnd/>
            <a:tailEnd/>
          </a:ln>
        </p:spPr>
      </p:pic>
      <p:pic>
        <p:nvPicPr>
          <p:cNvPr id="137224" name="Picture 8" descr="950"/>
          <p:cNvPicPr>
            <a:picLocks noChangeAspect="1" noChangeArrowheads="1" noCrop="1"/>
          </p:cNvPicPr>
          <p:nvPr/>
        </p:nvPicPr>
        <p:blipFill>
          <a:blip r:embed="rId4"/>
          <a:srcRect/>
          <a:stretch>
            <a:fillRect/>
          </a:stretch>
        </p:blipFill>
        <p:spPr bwMode="auto">
          <a:xfrm>
            <a:off x="4935538" y="5783263"/>
            <a:ext cx="2589212" cy="814387"/>
          </a:xfrm>
          <a:prstGeom prst="rect">
            <a:avLst/>
          </a:prstGeom>
          <a:noFill/>
          <a:ln w="9525">
            <a:noFill/>
            <a:miter lim="800000"/>
            <a:headEnd/>
            <a:tailEnd/>
          </a:ln>
        </p:spPr>
      </p:pic>
      <p:pic>
        <p:nvPicPr>
          <p:cNvPr id="137225" name="Picture 9" descr="952"/>
          <p:cNvPicPr>
            <a:picLocks noChangeAspect="1" noChangeArrowheads="1" noCrop="1"/>
          </p:cNvPicPr>
          <p:nvPr/>
        </p:nvPicPr>
        <p:blipFill>
          <a:blip r:embed="rId5"/>
          <a:srcRect/>
          <a:stretch>
            <a:fillRect/>
          </a:stretch>
        </p:blipFill>
        <p:spPr bwMode="auto">
          <a:xfrm>
            <a:off x="4932363" y="3694113"/>
            <a:ext cx="2587625" cy="814387"/>
          </a:xfrm>
          <a:prstGeom prst="rect">
            <a:avLst/>
          </a:prstGeom>
          <a:noFill/>
          <a:ln w="9525">
            <a:noFill/>
            <a:miter lim="800000"/>
            <a:headEnd/>
            <a:tailEnd/>
          </a:ln>
        </p:spPr>
      </p:pic>
      <p:sp>
        <p:nvSpPr>
          <p:cNvPr id="137228" name="Oval 12"/>
          <p:cNvSpPr>
            <a:spLocks noChangeArrowheads="1"/>
          </p:cNvSpPr>
          <p:nvPr/>
        </p:nvSpPr>
        <p:spPr bwMode="auto">
          <a:xfrm>
            <a:off x="6948488" y="1268413"/>
            <a:ext cx="1873250" cy="1800225"/>
          </a:xfrm>
          <a:prstGeom prst="ellipse">
            <a:avLst/>
          </a:prstGeom>
          <a:solidFill>
            <a:srgbClr val="FF9900"/>
          </a:solidFill>
          <a:ln w="9525">
            <a:solidFill>
              <a:schemeClr val="tx1"/>
            </a:solidFill>
            <a:round/>
            <a:headEnd/>
            <a:tailEnd/>
          </a:ln>
        </p:spPr>
        <p:txBody>
          <a:bodyPr wrap="none" anchor="ctr"/>
          <a:lstStyle/>
          <a:p>
            <a:pPr algn="ctr">
              <a:lnSpc>
                <a:spcPts val="2700"/>
              </a:lnSpc>
            </a:pPr>
            <a:r>
              <a:rPr lang="it-IT" sz="2800" b="1" dirty="0">
                <a:solidFill>
                  <a:schemeClr val="bg1"/>
                </a:solidFill>
                <a:latin typeface="Times New Roman" pitchFamily="18" charset="0"/>
                <a:cs typeface="Times New Roman" pitchFamily="18" charset="0"/>
              </a:rPr>
              <a:t>Ambito</a:t>
            </a:r>
          </a:p>
          <a:p>
            <a:pPr algn="ctr">
              <a:lnSpc>
                <a:spcPts val="2700"/>
              </a:lnSpc>
            </a:pPr>
            <a:r>
              <a:rPr lang="it-IT" sz="2800" b="1" dirty="0" smtClean="0">
                <a:solidFill>
                  <a:schemeClr val="bg1"/>
                </a:solidFill>
                <a:latin typeface="Times New Roman" pitchFamily="18" charset="0"/>
                <a:cs typeface="Times New Roman" pitchFamily="18" charset="0"/>
              </a:rPr>
              <a:t>Economico</a:t>
            </a:r>
            <a:endParaRPr lang="it-IT" sz="2800" b="1" dirty="0">
              <a:solidFill>
                <a:schemeClr val="bg1"/>
              </a:solidFill>
              <a:latin typeface="Times New Roman" pitchFamily="18" charset="0"/>
              <a:cs typeface="Times New Roman" pitchFamily="18" charset="0"/>
            </a:endParaRPr>
          </a:p>
        </p:txBody>
      </p:sp>
      <p:sp>
        <p:nvSpPr>
          <p:cNvPr id="137229" name="Oval 13"/>
          <p:cNvSpPr>
            <a:spLocks noChangeArrowheads="1"/>
          </p:cNvSpPr>
          <p:nvPr/>
        </p:nvSpPr>
        <p:spPr bwMode="auto">
          <a:xfrm>
            <a:off x="7019925" y="3141663"/>
            <a:ext cx="1873250" cy="1800225"/>
          </a:xfrm>
          <a:prstGeom prst="ellipse">
            <a:avLst/>
          </a:prstGeom>
          <a:solidFill>
            <a:srgbClr val="FF3300"/>
          </a:solidFill>
          <a:ln w="9525">
            <a:solidFill>
              <a:schemeClr val="tx1"/>
            </a:solidFill>
            <a:round/>
            <a:headEnd/>
            <a:tailEnd/>
          </a:ln>
        </p:spPr>
        <p:txBody>
          <a:bodyPr wrap="none" anchor="ctr"/>
          <a:lstStyle/>
          <a:p>
            <a:r>
              <a:rPr lang="it-IT" sz="2800" b="1" dirty="0">
                <a:solidFill>
                  <a:schemeClr val="bg1"/>
                </a:solidFill>
                <a:latin typeface="Times New Roman" pitchFamily="18" charset="0"/>
                <a:cs typeface="Times New Roman" pitchFamily="18" charset="0"/>
              </a:rPr>
              <a:t>Ambito</a:t>
            </a:r>
          </a:p>
          <a:p>
            <a:r>
              <a:rPr lang="it-IT" sz="2800" b="1" dirty="0">
                <a:solidFill>
                  <a:schemeClr val="bg1"/>
                </a:solidFill>
                <a:latin typeface="Times New Roman" pitchFamily="18" charset="0"/>
                <a:cs typeface="Times New Roman" pitchFamily="18" charset="0"/>
              </a:rPr>
              <a:t>politico</a:t>
            </a:r>
          </a:p>
        </p:txBody>
      </p:sp>
      <p:sp>
        <p:nvSpPr>
          <p:cNvPr id="137230" name="Oval 14"/>
          <p:cNvSpPr>
            <a:spLocks noChangeArrowheads="1"/>
          </p:cNvSpPr>
          <p:nvPr/>
        </p:nvSpPr>
        <p:spPr bwMode="auto">
          <a:xfrm>
            <a:off x="7092950" y="5084763"/>
            <a:ext cx="1873250" cy="1800225"/>
          </a:xfrm>
          <a:prstGeom prst="ellipse">
            <a:avLst/>
          </a:prstGeom>
          <a:solidFill>
            <a:srgbClr val="0000CC"/>
          </a:solidFill>
          <a:ln w="9525">
            <a:solidFill>
              <a:schemeClr val="tx1"/>
            </a:solidFill>
            <a:round/>
            <a:headEnd/>
            <a:tailEnd/>
          </a:ln>
        </p:spPr>
        <p:txBody>
          <a:bodyPr wrap="none" anchor="ctr"/>
          <a:lstStyle/>
          <a:p>
            <a:r>
              <a:rPr lang="it-IT" sz="2800" b="1" dirty="0">
                <a:solidFill>
                  <a:schemeClr val="bg1"/>
                </a:solidFill>
                <a:latin typeface="Times New Roman" pitchFamily="18" charset="0"/>
                <a:cs typeface="Times New Roman" pitchFamily="18" charset="0"/>
              </a:rPr>
              <a:t>Ambito</a:t>
            </a:r>
          </a:p>
          <a:p>
            <a:r>
              <a:rPr lang="it-IT" sz="2800" b="1" dirty="0">
                <a:solidFill>
                  <a:schemeClr val="bg1"/>
                </a:solidFill>
                <a:latin typeface="Times New Roman" pitchFamily="18" charset="0"/>
                <a:cs typeface="Times New Roman" pitchFamily="18" charset="0"/>
              </a:rPr>
              <a:t>spirituale</a:t>
            </a:r>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barn(outVertical)">
                                      <p:cBhvr>
                                        <p:cTn id="7" dur="1000"/>
                                        <p:tgtEl>
                                          <p:spTgt spid="1372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7221">
                                            <p:bg/>
                                          </p:spTgt>
                                        </p:tgtEl>
                                        <p:attrNameLst>
                                          <p:attrName>style.visibility</p:attrName>
                                        </p:attrNameLst>
                                      </p:cBhvr>
                                      <p:to>
                                        <p:strVal val="visible"/>
                                      </p:to>
                                    </p:set>
                                    <p:animEffect transition="in" filter="wipe(up)">
                                      <p:cBhvr>
                                        <p:cTn id="12" dur="5000"/>
                                        <p:tgtEl>
                                          <p:spTgt spid="137221">
                                            <p:bg/>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7221">
                                            <p:txEl>
                                              <p:pRg st="0" end="0"/>
                                            </p:txEl>
                                          </p:spTgt>
                                        </p:tgtEl>
                                        <p:attrNameLst>
                                          <p:attrName>style.visibility</p:attrName>
                                        </p:attrNameLst>
                                      </p:cBhvr>
                                      <p:to>
                                        <p:strVal val="visible"/>
                                      </p:to>
                                    </p:set>
                                    <p:animEffect transition="in" filter="wipe(up)">
                                      <p:cBhvr>
                                        <p:cTn id="15" dur="2000"/>
                                        <p:tgtEl>
                                          <p:spTgt spid="1372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7222"/>
                                        </p:tgtEl>
                                        <p:attrNameLst>
                                          <p:attrName>style.visibility</p:attrName>
                                        </p:attrNameLst>
                                      </p:cBhvr>
                                      <p:to>
                                        <p:strVal val="visible"/>
                                      </p:to>
                                    </p:set>
                                    <p:animEffect transition="in" filter="wipe(left)">
                                      <p:cBhvr>
                                        <p:cTn id="20" dur="500"/>
                                        <p:tgtEl>
                                          <p:spTgt spid="137222"/>
                                        </p:tgtEl>
                                      </p:cBhvr>
                                    </p:animEffect>
                                  </p:childTnLst>
                                </p:cTn>
                              </p:par>
                            </p:childTnLst>
                          </p:cTn>
                        </p:par>
                        <p:par>
                          <p:cTn id="21" fill="hold">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137228"/>
                                        </p:tgtEl>
                                        <p:attrNameLst>
                                          <p:attrName>style.visibility</p:attrName>
                                        </p:attrNameLst>
                                      </p:cBhvr>
                                      <p:to>
                                        <p:strVal val="visible"/>
                                      </p:to>
                                    </p:set>
                                    <p:anim calcmode="lin" valueType="num">
                                      <p:cBhvr>
                                        <p:cTn id="24" dur="1000" fill="hold"/>
                                        <p:tgtEl>
                                          <p:spTgt spid="137228"/>
                                        </p:tgtEl>
                                        <p:attrNameLst>
                                          <p:attrName>ppt_w</p:attrName>
                                        </p:attrNameLst>
                                      </p:cBhvr>
                                      <p:tavLst>
                                        <p:tav tm="0">
                                          <p:val>
                                            <p:fltVal val="0"/>
                                          </p:val>
                                        </p:tav>
                                        <p:tav tm="100000">
                                          <p:val>
                                            <p:strVal val="#ppt_w"/>
                                          </p:val>
                                        </p:tav>
                                      </p:tavLst>
                                    </p:anim>
                                    <p:anim calcmode="lin" valueType="num">
                                      <p:cBhvr>
                                        <p:cTn id="25" dur="1000" fill="hold"/>
                                        <p:tgtEl>
                                          <p:spTgt spid="13722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7221">
                                            <p:txEl>
                                              <p:pRg st="1" end="1"/>
                                            </p:txEl>
                                          </p:spTgt>
                                        </p:tgtEl>
                                        <p:attrNameLst>
                                          <p:attrName>style.visibility</p:attrName>
                                        </p:attrNameLst>
                                      </p:cBhvr>
                                      <p:to>
                                        <p:strVal val="visible"/>
                                      </p:to>
                                    </p:set>
                                    <p:animEffect transition="in" filter="wipe(up)">
                                      <p:cBhvr>
                                        <p:cTn id="30" dur="2000"/>
                                        <p:tgtEl>
                                          <p:spTgt spid="13722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7225"/>
                                        </p:tgtEl>
                                        <p:attrNameLst>
                                          <p:attrName>style.visibility</p:attrName>
                                        </p:attrNameLst>
                                      </p:cBhvr>
                                      <p:to>
                                        <p:strVal val="visible"/>
                                      </p:to>
                                    </p:set>
                                    <p:animEffect transition="in" filter="wipe(left)">
                                      <p:cBhvr>
                                        <p:cTn id="35" dur="500"/>
                                        <p:tgtEl>
                                          <p:spTgt spid="137225"/>
                                        </p:tgtEl>
                                      </p:cBhvr>
                                    </p:animEffec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137229"/>
                                        </p:tgtEl>
                                        <p:attrNameLst>
                                          <p:attrName>style.visibility</p:attrName>
                                        </p:attrNameLst>
                                      </p:cBhvr>
                                      <p:to>
                                        <p:strVal val="visible"/>
                                      </p:to>
                                    </p:set>
                                    <p:anim calcmode="lin" valueType="num">
                                      <p:cBhvr>
                                        <p:cTn id="39" dur="1000" fill="hold"/>
                                        <p:tgtEl>
                                          <p:spTgt spid="137229"/>
                                        </p:tgtEl>
                                        <p:attrNameLst>
                                          <p:attrName>ppt_w</p:attrName>
                                        </p:attrNameLst>
                                      </p:cBhvr>
                                      <p:tavLst>
                                        <p:tav tm="0">
                                          <p:val>
                                            <p:fltVal val="0"/>
                                          </p:val>
                                        </p:tav>
                                        <p:tav tm="100000">
                                          <p:val>
                                            <p:strVal val="#ppt_w"/>
                                          </p:val>
                                        </p:tav>
                                      </p:tavLst>
                                    </p:anim>
                                    <p:anim calcmode="lin" valueType="num">
                                      <p:cBhvr>
                                        <p:cTn id="40" dur="1000" fill="hold"/>
                                        <p:tgtEl>
                                          <p:spTgt spid="137229"/>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7221">
                                            <p:txEl>
                                              <p:pRg st="2" end="2"/>
                                            </p:txEl>
                                          </p:spTgt>
                                        </p:tgtEl>
                                        <p:attrNameLst>
                                          <p:attrName>style.visibility</p:attrName>
                                        </p:attrNameLst>
                                      </p:cBhvr>
                                      <p:to>
                                        <p:strVal val="visible"/>
                                      </p:to>
                                    </p:set>
                                    <p:animEffect transition="in" filter="wipe(up)">
                                      <p:cBhvr>
                                        <p:cTn id="45" dur="2000"/>
                                        <p:tgtEl>
                                          <p:spTgt spid="13722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7224"/>
                                        </p:tgtEl>
                                        <p:attrNameLst>
                                          <p:attrName>style.visibility</p:attrName>
                                        </p:attrNameLst>
                                      </p:cBhvr>
                                      <p:to>
                                        <p:strVal val="visible"/>
                                      </p:to>
                                    </p:set>
                                    <p:animEffect transition="in" filter="wipe(left)">
                                      <p:cBhvr>
                                        <p:cTn id="50" dur="500"/>
                                        <p:tgtEl>
                                          <p:spTgt spid="137224"/>
                                        </p:tgtEl>
                                      </p:cBhvr>
                                    </p:animEffect>
                                  </p:childTnLst>
                                </p:cTn>
                              </p:par>
                            </p:childTnLst>
                          </p:cTn>
                        </p:par>
                        <p:par>
                          <p:cTn id="51" fill="hold">
                            <p:stCondLst>
                              <p:cond delay="500"/>
                            </p:stCondLst>
                            <p:childTnLst>
                              <p:par>
                                <p:cTn id="52" presetID="23" presetClass="entr" presetSubtype="16" fill="hold" grpId="0" nodeType="afterEffect">
                                  <p:stCondLst>
                                    <p:cond delay="0"/>
                                  </p:stCondLst>
                                  <p:childTnLst>
                                    <p:set>
                                      <p:cBhvr>
                                        <p:cTn id="53" dur="1" fill="hold">
                                          <p:stCondLst>
                                            <p:cond delay="0"/>
                                          </p:stCondLst>
                                        </p:cTn>
                                        <p:tgtEl>
                                          <p:spTgt spid="137230"/>
                                        </p:tgtEl>
                                        <p:attrNameLst>
                                          <p:attrName>style.visibility</p:attrName>
                                        </p:attrNameLst>
                                      </p:cBhvr>
                                      <p:to>
                                        <p:strVal val="visible"/>
                                      </p:to>
                                    </p:set>
                                    <p:anim calcmode="lin" valueType="num">
                                      <p:cBhvr>
                                        <p:cTn id="54" dur="500" fill="hold"/>
                                        <p:tgtEl>
                                          <p:spTgt spid="137230"/>
                                        </p:tgtEl>
                                        <p:attrNameLst>
                                          <p:attrName>ppt_w</p:attrName>
                                        </p:attrNameLst>
                                      </p:cBhvr>
                                      <p:tavLst>
                                        <p:tav tm="0">
                                          <p:val>
                                            <p:fltVal val="0"/>
                                          </p:val>
                                        </p:tav>
                                        <p:tav tm="100000">
                                          <p:val>
                                            <p:strVal val="#ppt_w"/>
                                          </p:val>
                                        </p:tav>
                                      </p:tavLst>
                                    </p:anim>
                                    <p:anim calcmode="lin" valueType="num">
                                      <p:cBhvr>
                                        <p:cTn id="55" dur="500" fill="hold"/>
                                        <p:tgtEl>
                                          <p:spTgt spid="137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nimBg="1"/>
      <p:bldP spid="137221" grpId="0" build="p" animBg="1"/>
      <p:bldP spid="137228" grpId="0" animBg="1"/>
      <p:bldP spid="137229" grpId="0" animBg="1"/>
      <p:bldP spid="1372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7220" name="Rectangle 4"/>
          <p:cNvSpPr>
            <a:spLocks noGrp="1" noChangeArrowheads="1"/>
          </p:cNvSpPr>
          <p:nvPr>
            <p:ph type="title"/>
          </p:nvPr>
        </p:nvSpPr>
        <p:spPr>
          <a:xfrm>
            <a:off x="0" y="0"/>
            <a:ext cx="9144000" cy="981075"/>
          </a:xfrm>
          <a:solidFill>
            <a:srgbClr val="CC0000"/>
          </a:solidFill>
        </p:spPr>
        <p:txBody>
          <a:bodyPr/>
          <a:lstStyle/>
          <a:p>
            <a:pPr eaLnBrk="1" hangingPunct="1"/>
            <a:r>
              <a:rPr lang="it-IT" sz="2800" b="1" smtClean="0">
                <a:solidFill>
                  <a:schemeClr val="bg1"/>
                </a:solidFill>
              </a:rPr>
              <a:t>PERCHÉ  L’ECONOMIA  </a:t>
            </a:r>
            <a:br>
              <a:rPr lang="it-IT" sz="2800" b="1" smtClean="0">
                <a:solidFill>
                  <a:schemeClr val="bg1"/>
                </a:solidFill>
              </a:rPr>
            </a:br>
            <a:r>
              <a:rPr lang="it-IT" sz="2800" b="1" smtClean="0">
                <a:solidFill>
                  <a:schemeClr val="bg1"/>
                </a:solidFill>
              </a:rPr>
              <a:t>IN  UN  ISTITUTO  DI  SCIENZE  RELIGIOSE?</a:t>
            </a:r>
            <a:endParaRPr lang="it-IT" sz="2800" smtClean="0">
              <a:solidFill>
                <a:schemeClr val="bg1"/>
              </a:solidFill>
            </a:endParaRPr>
          </a:p>
        </p:txBody>
      </p:sp>
      <p:sp>
        <p:nvSpPr>
          <p:cNvPr id="7171" name="Rectangle 17"/>
          <p:cNvSpPr>
            <a:spLocks noChangeArrowheads="1"/>
          </p:cNvSpPr>
          <p:nvPr/>
        </p:nvSpPr>
        <p:spPr bwMode="auto">
          <a:xfrm>
            <a:off x="0" y="5589588"/>
            <a:ext cx="9144000" cy="523220"/>
          </a:xfrm>
          <a:prstGeom prst="rect">
            <a:avLst/>
          </a:prstGeom>
          <a:solidFill>
            <a:schemeClr val="bg1">
              <a:alpha val="87842"/>
            </a:schemeClr>
          </a:solidFill>
          <a:ln w="9525">
            <a:solidFill>
              <a:srgbClr val="0070C0"/>
            </a:solidFill>
            <a:miter lim="800000"/>
            <a:headEnd/>
            <a:tailEnd/>
          </a:ln>
        </p:spPr>
        <p:txBody>
          <a:bodyPr anchor="ctr">
            <a:spAutoFit/>
          </a:bodyPr>
          <a:lstStyle/>
          <a:p>
            <a:pPr algn="just"/>
            <a:r>
              <a:rPr lang="it-IT" sz="2800" b="1" dirty="0">
                <a:solidFill>
                  <a:srgbClr val="3333FF"/>
                </a:solidFill>
                <a:latin typeface="Times New Roman" pitchFamily="18" charset="0"/>
                <a:cs typeface="Times New Roman" pitchFamily="18" charset="0"/>
              </a:rPr>
              <a:t>Incompatibilità tra vita spirituale e attività economica? </a:t>
            </a:r>
          </a:p>
        </p:txBody>
      </p:sp>
      <p:sp>
        <p:nvSpPr>
          <p:cNvPr id="7172" name="Rettangolo 5"/>
          <p:cNvSpPr>
            <a:spLocks noChangeArrowheads="1"/>
          </p:cNvSpPr>
          <p:nvPr/>
        </p:nvSpPr>
        <p:spPr bwMode="auto">
          <a:xfrm>
            <a:off x="0" y="981075"/>
            <a:ext cx="9144000" cy="3970318"/>
          </a:xfrm>
          <a:prstGeom prst="rect">
            <a:avLst/>
          </a:prstGeom>
          <a:solidFill>
            <a:schemeClr val="bg1">
              <a:alpha val="87842"/>
            </a:schemeClr>
          </a:solidFill>
          <a:ln w="9525">
            <a:noFill/>
            <a:miter lim="800000"/>
            <a:headEnd/>
            <a:tailEnd/>
          </a:ln>
        </p:spPr>
        <p:txBody>
          <a:bodyPr>
            <a:spAutoFit/>
          </a:bodyPr>
          <a:lstStyle/>
          <a:p>
            <a:pPr algn="l"/>
            <a:r>
              <a:rPr lang="it-IT" sz="2800" dirty="0">
                <a:solidFill>
                  <a:srgbClr val="3333FF"/>
                </a:solidFill>
                <a:latin typeface="Times New Roman" pitchFamily="18" charset="0"/>
                <a:cs typeface="Times New Roman" pitchFamily="18" charset="0"/>
              </a:rPr>
              <a:t>«Gratuitamente avete ricevuto, gratuitamente date. Non </a:t>
            </a:r>
            <a:r>
              <a:rPr lang="it-IT" sz="2800" dirty="0" err="1">
                <a:solidFill>
                  <a:srgbClr val="3333FF"/>
                </a:solidFill>
                <a:latin typeface="Times New Roman" pitchFamily="18" charset="0"/>
                <a:cs typeface="Times New Roman" pitchFamily="18" charset="0"/>
              </a:rPr>
              <a:t>procu-</a:t>
            </a:r>
            <a:endParaRPr lang="it-IT" sz="2800" dirty="0">
              <a:solidFill>
                <a:srgbClr val="3333FF"/>
              </a:solidFill>
              <a:latin typeface="Times New Roman" pitchFamily="18" charset="0"/>
              <a:cs typeface="Times New Roman" pitchFamily="18" charset="0"/>
            </a:endParaRPr>
          </a:p>
          <a:p>
            <a:pPr algn="l"/>
            <a:r>
              <a:rPr lang="it-IT" sz="2800" dirty="0" err="1">
                <a:solidFill>
                  <a:srgbClr val="3333FF"/>
                </a:solidFill>
                <a:latin typeface="Times New Roman" pitchFamily="18" charset="0"/>
                <a:cs typeface="Times New Roman" pitchFamily="18" charset="0"/>
              </a:rPr>
              <a:t>ratevi</a:t>
            </a:r>
            <a:r>
              <a:rPr lang="it-IT" sz="2800" dirty="0">
                <a:solidFill>
                  <a:srgbClr val="3333FF"/>
                </a:solidFill>
                <a:latin typeface="Times New Roman" pitchFamily="18" charset="0"/>
                <a:cs typeface="Times New Roman" pitchFamily="18" charset="0"/>
              </a:rPr>
              <a:t> oro, né argento, né moneta di rame nelle vostre cinture,</a:t>
            </a:r>
          </a:p>
          <a:p>
            <a:pPr algn="l"/>
            <a:r>
              <a:rPr lang="it-IT" sz="2800" dirty="0">
                <a:solidFill>
                  <a:srgbClr val="3333FF"/>
                </a:solidFill>
                <a:latin typeface="Times New Roman" pitchFamily="18" charset="0"/>
                <a:cs typeface="Times New Roman" pitchFamily="18" charset="0"/>
              </a:rPr>
              <a:t> né bisaccia da viaggio, né due tuniche, né sandali, né bastone,</a:t>
            </a:r>
          </a:p>
          <a:p>
            <a:pPr algn="l"/>
            <a:r>
              <a:rPr lang="it-IT" sz="2800" dirty="0">
                <a:solidFill>
                  <a:srgbClr val="3333FF"/>
                </a:solidFill>
                <a:latin typeface="Times New Roman" pitchFamily="18" charset="0"/>
                <a:cs typeface="Times New Roman" pitchFamily="18" charset="0"/>
              </a:rPr>
              <a:t> perché l’operaio ha diritto al suo nutrimento» (</a:t>
            </a:r>
            <a:r>
              <a:rPr lang="it-IT" sz="2800" i="1" dirty="0">
                <a:solidFill>
                  <a:srgbClr val="3333FF"/>
                </a:solidFill>
                <a:latin typeface="Times New Roman" pitchFamily="18" charset="0"/>
                <a:cs typeface="Times New Roman" pitchFamily="18" charset="0"/>
              </a:rPr>
              <a:t>Mt</a:t>
            </a:r>
            <a:r>
              <a:rPr lang="it-IT" sz="2800" dirty="0">
                <a:solidFill>
                  <a:srgbClr val="3333FF"/>
                </a:solidFill>
                <a:latin typeface="Times New Roman" pitchFamily="18" charset="0"/>
                <a:cs typeface="Times New Roman" pitchFamily="18" charset="0"/>
              </a:rPr>
              <a:t> 10,8-10). </a:t>
            </a:r>
          </a:p>
          <a:p>
            <a:pPr algn="l"/>
            <a:r>
              <a:rPr lang="it-IT" sz="2800" dirty="0">
                <a:solidFill>
                  <a:srgbClr val="3333FF"/>
                </a:solidFill>
                <a:latin typeface="Times New Roman" pitchFamily="18" charset="0"/>
                <a:cs typeface="Times New Roman" pitchFamily="18" charset="0"/>
              </a:rPr>
              <a:t>«</a:t>
            </a:r>
            <a:r>
              <a:rPr lang="it-IT" sz="2800" i="1" dirty="0">
                <a:solidFill>
                  <a:srgbClr val="3333FF"/>
                </a:solidFill>
                <a:latin typeface="Times New Roman" pitchFamily="18" charset="0"/>
                <a:cs typeface="Times New Roman" pitchFamily="18" charset="0"/>
              </a:rPr>
              <a:t>Non potete servire a Dio e a mammona</a:t>
            </a:r>
            <a:r>
              <a:rPr lang="it-IT" sz="2800" dirty="0">
                <a:solidFill>
                  <a:srgbClr val="3333FF"/>
                </a:solidFill>
                <a:latin typeface="Times New Roman" pitchFamily="18" charset="0"/>
                <a:cs typeface="Times New Roman" pitchFamily="18" charset="0"/>
              </a:rPr>
              <a:t>» (</a:t>
            </a:r>
            <a:r>
              <a:rPr lang="it-IT" sz="2800" i="1" dirty="0" err="1">
                <a:solidFill>
                  <a:srgbClr val="3333FF"/>
                </a:solidFill>
                <a:latin typeface="Times New Roman" pitchFamily="18" charset="0"/>
                <a:cs typeface="Times New Roman" pitchFamily="18" charset="0"/>
              </a:rPr>
              <a:t>Lc</a:t>
            </a:r>
            <a:r>
              <a:rPr lang="it-IT" sz="2800" dirty="0">
                <a:solidFill>
                  <a:srgbClr val="3333FF"/>
                </a:solidFill>
                <a:latin typeface="Times New Roman" pitchFamily="18" charset="0"/>
                <a:cs typeface="Times New Roman" pitchFamily="18" charset="0"/>
              </a:rPr>
              <a:t> 16,13).</a:t>
            </a:r>
          </a:p>
          <a:p>
            <a:pPr algn="l"/>
            <a:r>
              <a:rPr lang="it-IT" sz="2800" dirty="0">
                <a:solidFill>
                  <a:srgbClr val="3333FF"/>
                </a:solidFill>
                <a:latin typeface="Times New Roman" pitchFamily="18" charset="0"/>
                <a:cs typeface="Times New Roman" pitchFamily="18" charset="0"/>
              </a:rPr>
              <a:t>«Guai a voi, ricchi!» (</a:t>
            </a:r>
            <a:r>
              <a:rPr lang="it-IT" sz="2800" i="1" dirty="0" err="1">
                <a:solidFill>
                  <a:srgbClr val="3333FF"/>
                </a:solidFill>
                <a:latin typeface="Times New Roman" pitchFamily="18" charset="0"/>
                <a:cs typeface="Times New Roman" pitchFamily="18" charset="0"/>
              </a:rPr>
              <a:t>Lc</a:t>
            </a:r>
            <a:r>
              <a:rPr lang="it-IT" sz="2800" dirty="0">
                <a:solidFill>
                  <a:srgbClr val="3333FF"/>
                </a:solidFill>
                <a:latin typeface="Times New Roman" pitchFamily="18" charset="0"/>
                <a:cs typeface="Times New Roman" pitchFamily="18" charset="0"/>
              </a:rPr>
              <a:t> 6,24). </a:t>
            </a:r>
          </a:p>
          <a:p>
            <a:pPr algn="l"/>
            <a:r>
              <a:rPr lang="it-IT" sz="2800" i="1" dirty="0">
                <a:solidFill>
                  <a:srgbClr val="3333FF"/>
                </a:solidFill>
                <a:latin typeface="Times New Roman" pitchFamily="18" charset="0"/>
                <a:cs typeface="Times New Roman" pitchFamily="18" charset="0"/>
              </a:rPr>
              <a:t>La ricchezza è “disonesta” </a:t>
            </a:r>
            <a:r>
              <a:rPr lang="it-IT" sz="2800" dirty="0">
                <a:solidFill>
                  <a:srgbClr val="3333FF"/>
                </a:solidFill>
                <a:latin typeface="Times New Roman" pitchFamily="18" charset="0"/>
                <a:cs typeface="Times New Roman" pitchFamily="18" charset="0"/>
              </a:rPr>
              <a:t>(</a:t>
            </a:r>
            <a:r>
              <a:rPr lang="it-IT" sz="2800" dirty="0" err="1">
                <a:solidFill>
                  <a:srgbClr val="3333FF"/>
                </a:solidFill>
                <a:latin typeface="Times New Roman" pitchFamily="18" charset="0"/>
                <a:cs typeface="Times New Roman" pitchFamily="18" charset="0"/>
              </a:rPr>
              <a:t>cf</a:t>
            </a:r>
            <a:r>
              <a:rPr lang="it-IT" sz="2800" dirty="0">
                <a:solidFill>
                  <a:srgbClr val="3333FF"/>
                </a:solidFill>
                <a:latin typeface="Times New Roman" pitchFamily="18" charset="0"/>
                <a:cs typeface="Times New Roman" pitchFamily="18" charset="0"/>
              </a:rPr>
              <a:t>. </a:t>
            </a:r>
            <a:r>
              <a:rPr lang="it-IT" sz="2800" i="1" dirty="0" err="1">
                <a:solidFill>
                  <a:srgbClr val="3333FF"/>
                </a:solidFill>
                <a:latin typeface="Times New Roman" pitchFamily="18" charset="0"/>
                <a:cs typeface="Times New Roman" pitchFamily="18" charset="0"/>
              </a:rPr>
              <a:t>Lc</a:t>
            </a:r>
            <a:r>
              <a:rPr lang="it-IT" sz="2800" dirty="0">
                <a:solidFill>
                  <a:srgbClr val="3333FF"/>
                </a:solidFill>
                <a:latin typeface="Times New Roman" pitchFamily="18" charset="0"/>
                <a:cs typeface="Times New Roman" pitchFamily="18" charset="0"/>
              </a:rPr>
              <a:t> 16,9)</a:t>
            </a:r>
          </a:p>
          <a:p>
            <a:pPr algn="l"/>
            <a:r>
              <a:rPr lang="it-IT" sz="2800" dirty="0">
                <a:solidFill>
                  <a:srgbClr val="3333FF"/>
                </a:solidFill>
                <a:latin typeface="Times New Roman" pitchFamily="18" charset="0"/>
                <a:cs typeface="Times New Roman" pitchFamily="18" charset="0"/>
              </a:rPr>
              <a:t>«La Scrittura dice: La mia casa sarà chiamata casa di preghiera</a:t>
            </a:r>
          </a:p>
          <a:p>
            <a:pPr algn="l"/>
            <a:r>
              <a:rPr lang="it-IT" sz="2800" dirty="0">
                <a:solidFill>
                  <a:srgbClr val="3333FF"/>
                </a:solidFill>
                <a:latin typeface="Times New Roman" pitchFamily="18" charset="0"/>
                <a:cs typeface="Times New Roman" pitchFamily="18" charset="0"/>
              </a:rPr>
              <a:t> ma voi ne fate una spelonca di ladri» (</a:t>
            </a:r>
            <a:r>
              <a:rPr lang="it-IT" sz="2800" i="1" dirty="0">
                <a:solidFill>
                  <a:srgbClr val="3333FF"/>
                </a:solidFill>
                <a:latin typeface="Times New Roman" pitchFamily="18" charset="0"/>
                <a:cs typeface="Times New Roman" pitchFamily="18" charset="0"/>
              </a:rPr>
              <a:t>Mt</a:t>
            </a:r>
            <a:r>
              <a:rPr lang="it-IT" sz="2800" dirty="0">
                <a:solidFill>
                  <a:srgbClr val="3333FF"/>
                </a:solidFill>
                <a:latin typeface="Times New Roman" pitchFamily="18" charset="0"/>
                <a:cs typeface="Times New Roman" pitchFamily="18" charset="0"/>
              </a:rPr>
              <a:t> 21,12-13)</a:t>
            </a:r>
            <a:r>
              <a:rPr lang="it-IT" sz="2800" i="1" dirty="0">
                <a:solidFill>
                  <a:srgbClr val="3333FF"/>
                </a:solidFill>
                <a:latin typeface="Times New Roman" pitchFamily="18" charset="0"/>
                <a:cs typeface="Times New Roman" pitchFamily="18" charset="0"/>
              </a:rPr>
              <a:t>.</a:t>
            </a:r>
            <a:r>
              <a:rPr lang="it-IT" sz="2800" dirty="0">
                <a:solidFill>
                  <a:srgbClr val="3333FF"/>
                </a:solidFill>
                <a:latin typeface="Times New Roman" pitchFamily="18" charset="0"/>
                <a:cs typeface="Times New Roman" pitchFamily="18" charset="0"/>
              </a:rPr>
              <a:t> </a:t>
            </a:r>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barn(outVertical)">
                                      <p:cBhvr>
                                        <p:cTn id="7" dur="1000"/>
                                        <p:tgtEl>
                                          <p:spTgt spid="1372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2">
                                            <p:bg/>
                                          </p:spTgt>
                                        </p:tgtEl>
                                        <p:attrNameLst>
                                          <p:attrName>style.visibility</p:attrName>
                                        </p:attrNameLst>
                                      </p:cBhvr>
                                      <p:to>
                                        <p:strVal val="visible"/>
                                      </p:to>
                                    </p:set>
                                    <p:animEffect transition="in" filter="wipe(left)">
                                      <p:cBhvr>
                                        <p:cTn id="12" dur="1000"/>
                                        <p:tgtEl>
                                          <p:spTgt spid="7172">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172">
                                            <p:txEl>
                                              <p:pRg st="0" end="0"/>
                                            </p:txEl>
                                          </p:spTgt>
                                        </p:tgtEl>
                                        <p:attrNameLst>
                                          <p:attrName>style.visibility</p:attrName>
                                        </p:attrNameLst>
                                      </p:cBhvr>
                                      <p:to>
                                        <p:strVal val="visible"/>
                                      </p:to>
                                    </p:set>
                                    <p:animEffect transition="in" filter="wipe(left)">
                                      <p:cBhvr>
                                        <p:cTn id="15" dur="1000"/>
                                        <p:tgtEl>
                                          <p:spTgt spid="7172">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172">
                                            <p:txEl>
                                              <p:pRg st="1" end="1"/>
                                            </p:txEl>
                                          </p:spTgt>
                                        </p:tgtEl>
                                        <p:attrNameLst>
                                          <p:attrName>style.visibility</p:attrName>
                                        </p:attrNameLst>
                                      </p:cBhvr>
                                      <p:to>
                                        <p:strVal val="visible"/>
                                      </p:to>
                                    </p:set>
                                    <p:animEffect transition="in" filter="wipe(left)">
                                      <p:cBhvr>
                                        <p:cTn id="19" dur="1000"/>
                                        <p:tgtEl>
                                          <p:spTgt spid="7172">
                                            <p:txEl>
                                              <p:pRg st="1" end="1"/>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172">
                                            <p:txEl>
                                              <p:pRg st="2" end="2"/>
                                            </p:txEl>
                                          </p:spTgt>
                                        </p:tgtEl>
                                        <p:attrNameLst>
                                          <p:attrName>style.visibility</p:attrName>
                                        </p:attrNameLst>
                                      </p:cBhvr>
                                      <p:to>
                                        <p:strVal val="visible"/>
                                      </p:to>
                                    </p:set>
                                    <p:animEffect transition="in" filter="wipe(left)">
                                      <p:cBhvr>
                                        <p:cTn id="23" dur="1000"/>
                                        <p:tgtEl>
                                          <p:spTgt spid="7172">
                                            <p:txEl>
                                              <p:pRg st="2" end="2"/>
                                            </p:txEl>
                                          </p:spTgt>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7172">
                                            <p:txEl>
                                              <p:pRg st="3" end="3"/>
                                            </p:txEl>
                                          </p:spTgt>
                                        </p:tgtEl>
                                        <p:attrNameLst>
                                          <p:attrName>style.visibility</p:attrName>
                                        </p:attrNameLst>
                                      </p:cBhvr>
                                      <p:to>
                                        <p:strVal val="visible"/>
                                      </p:to>
                                    </p:set>
                                    <p:animEffect transition="in" filter="wipe(left)">
                                      <p:cBhvr>
                                        <p:cTn id="27" dur="1000"/>
                                        <p:tgtEl>
                                          <p:spTgt spid="717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172">
                                            <p:txEl>
                                              <p:pRg st="4" end="4"/>
                                            </p:txEl>
                                          </p:spTgt>
                                        </p:tgtEl>
                                        <p:attrNameLst>
                                          <p:attrName>style.visibility</p:attrName>
                                        </p:attrNameLst>
                                      </p:cBhvr>
                                      <p:to>
                                        <p:strVal val="visible"/>
                                      </p:to>
                                    </p:set>
                                    <p:animEffect transition="in" filter="wipe(left)">
                                      <p:cBhvr>
                                        <p:cTn id="32" dur="1000"/>
                                        <p:tgtEl>
                                          <p:spTgt spid="717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172">
                                            <p:txEl>
                                              <p:pRg st="5" end="5"/>
                                            </p:txEl>
                                          </p:spTgt>
                                        </p:tgtEl>
                                        <p:attrNameLst>
                                          <p:attrName>style.visibility</p:attrName>
                                        </p:attrNameLst>
                                      </p:cBhvr>
                                      <p:to>
                                        <p:strVal val="visible"/>
                                      </p:to>
                                    </p:set>
                                    <p:animEffect transition="in" filter="wipe(left)">
                                      <p:cBhvr>
                                        <p:cTn id="37" dur="1000"/>
                                        <p:tgtEl>
                                          <p:spTgt spid="717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172">
                                            <p:txEl>
                                              <p:pRg st="6" end="6"/>
                                            </p:txEl>
                                          </p:spTgt>
                                        </p:tgtEl>
                                        <p:attrNameLst>
                                          <p:attrName>style.visibility</p:attrName>
                                        </p:attrNameLst>
                                      </p:cBhvr>
                                      <p:to>
                                        <p:strVal val="visible"/>
                                      </p:to>
                                    </p:set>
                                    <p:animEffect transition="in" filter="wipe(left)">
                                      <p:cBhvr>
                                        <p:cTn id="42" dur="1000"/>
                                        <p:tgtEl>
                                          <p:spTgt spid="717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172">
                                            <p:txEl>
                                              <p:pRg st="7" end="7"/>
                                            </p:txEl>
                                          </p:spTgt>
                                        </p:tgtEl>
                                        <p:attrNameLst>
                                          <p:attrName>style.visibility</p:attrName>
                                        </p:attrNameLst>
                                      </p:cBhvr>
                                      <p:to>
                                        <p:strVal val="visible"/>
                                      </p:to>
                                    </p:set>
                                    <p:animEffect transition="in" filter="wipe(left)">
                                      <p:cBhvr>
                                        <p:cTn id="47" dur="1000"/>
                                        <p:tgtEl>
                                          <p:spTgt spid="7172">
                                            <p:txEl>
                                              <p:pRg st="7" end="7"/>
                                            </p:txEl>
                                          </p:spTgt>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7172">
                                            <p:txEl>
                                              <p:pRg st="8" end="8"/>
                                            </p:txEl>
                                          </p:spTgt>
                                        </p:tgtEl>
                                        <p:attrNameLst>
                                          <p:attrName>style.visibility</p:attrName>
                                        </p:attrNameLst>
                                      </p:cBhvr>
                                      <p:to>
                                        <p:strVal val="visible"/>
                                      </p:to>
                                    </p:set>
                                    <p:animEffect transition="in" filter="wipe(left)">
                                      <p:cBhvr>
                                        <p:cTn id="51" dur="1000"/>
                                        <p:tgtEl>
                                          <p:spTgt spid="717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171"/>
                                        </p:tgtEl>
                                        <p:attrNameLst>
                                          <p:attrName>style.visibility</p:attrName>
                                        </p:attrNameLst>
                                      </p:cBhvr>
                                      <p:to>
                                        <p:strVal val="visible"/>
                                      </p:to>
                                    </p:set>
                                    <p:animEffect transition="in" filter="wipe(left)">
                                      <p:cBhvr>
                                        <p:cTn id="56"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nimBg="1"/>
      <p:bldP spid="7171" grpId="0" animBg="1"/>
      <p:bldP spid="7172"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sp>
        <p:nvSpPr>
          <p:cNvPr id="137220" name="Rectangle 4"/>
          <p:cNvSpPr>
            <a:spLocks noGrp="1" noChangeArrowheads="1"/>
          </p:cNvSpPr>
          <p:nvPr>
            <p:ph type="title" idx="4294967295"/>
          </p:nvPr>
        </p:nvSpPr>
        <p:spPr>
          <a:xfrm>
            <a:off x="0" y="0"/>
            <a:ext cx="9144000" cy="1125538"/>
          </a:xfrm>
          <a:solidFill>
            <a:srgbClr val="CC0000"/>
          </a:solidFill>
        </p:spPr>
        <p:txBody>
          <a:bodyPr/>
          <a:lstStyle/>
          <a:p>
            <a:pPr eaLnBrk="1" hangingPunct="1"/>
            <a:r>
              <a:rPr lang="it-IT" sz="3200" b="1" smtClean="0">
                <a:solidFill>
                  <a:schemeClr val="bg1"/>
                </a:solidFill>
              </a:rPr>
              <a:t>Compatibilità tra vita spirituale e attività economica</a:t>
            </a:r>
          </a:p>
        </p:txBody>
      </p:sp>
      <p:pic>
        <p:nvPicPr>
          <p:cNvPr id="78855" name="Picture 7" descr="Paolo"/>
          <p:cNvPicPr>
            <a:picLocks noChangeAspect="1" noChangeArrowheads="1"/>
          </p:cNvPicPr>
          <p:nvPr/>
        </p:nvPicPr>
        <p:blipFill>
          <a:blip r:embed="rId3"/>
          <a:srcRect r="13751"/>
          <a:stretch>
            <a:fillRect/>
          </a:stretch>
        </p:blipFill>
        <p:spPr bwMode="auto">
          <a:xfrm>
            <a:off x="0" y="1125538"/>
            <a:ext cx="1643063" cy="2600325"/>
          </a:xfrm>
          <a:prstGeom prst="rect">
            <a:avLst/>
          </a:prstGeom>
          <a:noFill/>
          <a:ln w="9525">
            <a:noFill/>
            <a:miter lim="800000"/>
            <a:headEnd/>
            <a:tailEnd/>
          </a:ln>
        </p:spPr>
      </p:pic>
      <p:sp>
        <p:nvSpPr>
          <p:cNvPr id="78853" name="AutoShape 5"/>
          <p:cNvSpPr>
            <a:spLocks noChangeArrowheads="1"/>
          </p:cNvSpPr>
          <p:nvPr/>
        </p:nvSpPr>
        <p:spPr bwMode="auto">
          <a:xfrm>
            <a:off x="1857375" y="1196975"/>
            <a:ext cx="7286625" cy="3024188"/>
          </a:xfrm>
          <a:prstGeom prst="wedgeRoundRectCallout">
            <a:avLst>
              <a:gd name="adj1" fmla="val -57447"/>
              <a:gd name="adj2" fmla="val 10002"/>
              <a:gd name="adj3" fmla="val 16667"/>
            </a:avLst>
          </a:prstGeom>
          <a:noFill/>
          <a:ln w="9525">
            <a:solidFill>
              <a:srgbClr val="3333FF"/>
            </a:solidFill>
            <a:miter lim="800000"/>
            <a:headEnd/>
            <a:tailEnd/>
          </a:ln>
        </p:spPr>
        <p:txBody>
          <a:bodyPr/>
          <a:lstStyle/>
          <a:p>
            <a:pPr algn="l">
              <a:lnSpc>
                <a:spcPct val="90000"/>
              </a:lnSpc>
            </a:pPr>
            <a:r>
              <a:rPr lang="it-IT" sz="2800" dirty="0">
                <a:solidFill>
                  <a:srgbClr val="3333FF"/>
                </a:solidFill>
                <a:latin typeface="Times New Roman" pitchFamily="18" charset="0"/>
                <a:cs typeface="Times New Roman" pitchFamily="18" charset="0"/>
              </a:rPr>
              <a:t>Noi non abbiamo vissuto oziosamente fra voi, </a:t>
            </a:r>
            <a:endParaRPr lang="it-IT" sz="2800" dirty="0" smtClean="0">
              <a:solidFill>
                <a:srgbClr val="3333FF"/>
              </a:solidFill>
              <a:latin typeface="Times New Roman" pitchFamily="18" charset="0"/>
              <a:cs typeface="Times New Roman" pitchFamily="18" charset="0"/>
            </a:endParaRPr>
          </a:p>
          <a:p>
            <a:pPr algn="l">
              <a:lnSpc>
                <a:spcPct val="90000"/>
              </a:lnSpc>
            </a:pPr>
            <a:r>
              <a:rPr lang="it-IT" sz="2800" dirty="0" smtClean="0">
                <a:solidFill>
                  <a:srgbClr val="3333FF"/>
                </a:solidFill>
                <a:latin typeface="Times New Roman" pitchFamily="18" charset="0"/>
                <a:cs typeface="Times New Roman" pitchFamily="18" charset="0"/>
              </a:rPr>
              <a:t>né </a:t>
            </a:r>
            <a:r>
              <a:rPr lang="it-IT" sz="2800" dirty="0">
                <a:solidFill>
                  <a:srgbClr val="3333FF"/>
                </a:solidFill>
                <a:latin typeface="Times New Roman" pitchFamily="18" charset="0"/>
                <a:cs typeface="Times New Roman" pitchFamily="18" charset="0"/>
              </a:rPr>
              <a:t>abbiamo mangiato gratuitamente il pane di </a:t>
            </a:r>
            <a:endParaRPr lang="it-IT" sz="2800" dirty="0" smtClean="0">
              <a:solidFill>
                <a:srgbClr val="3333FF"/>
              </a:solidFill>
              <a:latin typeface="Times New Roman" pitchFamily="18" charset="0"/>
              <a:cs typeface="Times New Roman" pitchFamily="18" charset="0"/>
            </a:endParaRPr>
          </a:p>
          <a:p>
            <a:pPr algn="l">
              <a:lnSpc>
                <a:spcPct val="90000"/>
              </a:lnSpc>
            </a:pPr>
            <a:r>
              <a:rPr lang="it-IT" sz="2800" dirty="0" smtClean="0">
                <a:solidFill>
                  <a:srgbClr val="3333FF"/>
                </a:solidFill>
                <a:latin typeface="Times New Roman" pitchFamily="18" charset="0"/>
                <a:cs typeface="Times New Roman" pitchFamily="18" charset="0"/>
              </a:rPr>
              <a:t>alcuno</a:t>
            </a:r>
            <a:r>
              <a:rPr lang="it-IT" sz="2800" dirty="0">
                <a:solidFill>
                  <a:srgbClr val="3333FF"/>
                </a:solidFill>
                <a:latin typeface="Times New Roman" pitchFamily="18" charset="0"/>
                <a:cs typeface="Times New Roman" pitchFamily="18" charset="0"/>
              </a:rPr>
              <a:t>, </a:t>
            </a:r>
          </a:p>
          <a:p>
            <a:pPr algn="l">
              <a:lnSpc>
                <a:spcPct val="90000"/>
              </a:lnSpc>
            </a:pPr>
            <a:r>
              <a:rPr lang="it-IT" sz="2800" dirty="0">
                <a:solidFill>
                  <a:srgbClr val="3333FF"/>
                </a:solidFill>
                <a:latin typeface="Times New Roman" pitchFamily="18" charset="0"/>
                <a:cs typeface="Times New Roman" pitchFamily="18" charset="0"/>
              </a:rPr>
              <a:t>ma abbiamo lavorato con fatica e sforzo notte e </a:t>
            </a:r>
            <a:endParaRPr lang="it-IT" sz="2800" dirty="0" smtClean="0">
              <a:solidFill>
                <a:srgbClr val="3333FF"/>
              </a:solidFill>
              <a:latin typeface="Times New Roman" pitchFamily="18" charset="0"/>
              <a:cs typeface="Times New Roman" pitchFamily="18" charset="0"/>
            </a:endParaRPr>
          </a:p>
          <a:p>
            <a:pPr algn="l">
              <a:lnSpc>
                <a:spcPct val="90000"/>
              </a:lnSpc>
            </a:pPr>
            <a:r>
              <a:rPr lang="it-IT" sz="2800" dirty="0" smtClean="0">
                <a:solidFill>
                  <a:srgbClr val="3333FF"/>
                </a:solidFill>
                <a:latin typeface="Times New Roman" pitchFamily="18" charset="0"/>
                <a:cs typeface="Times New Roman" pitchFamily="18" charset="0"/>
              </a:rPr>
              <a:t>giorno </a:t>
            </a:r>
            <a:r>
              <a:rPr lang="it-IT" sz="2800" dirty="0">
                <a:solidFill>
                  <a:srgbClr val="3333FF"/>
                </a:solidFill>
                <a:latin typeface="Times New Roman" pitchFamily="18" charset="0"/>
                <a:cs typeface="Times New Roman" pitchFamily="18" charset="0"/>
              </a:rPr>
              <a:t>per non essere di peso ad alcuno di voi. </a:t>
            </a:r>
          </a:p>
          <a:p>
            <a:pPr algn="l">
              <a:lnSpc>
                <a:spcPct val="90000"/>
              </a:lnSpc>
            </a:pPr>
            <a:r>
              <a:rPr lang="it-IT" sz="2800" dirty="0">
                <a:solidFill>
                  <a:srgbClr val="3333FF"/>
                </a:solidFill>
                <a:latin typeface="Times New Roman" pitchFamily="18" charset="0"/>
                <a:cs typeface="Times New Roman" pitchFamily="18" charset="0"/>
              </a:rPr>
              <a:t>Vi demmo questa regola: chi non vuol lavorare </a:t>
            </a:r>
            <a:endParaRPr lang="it-IT" sz="2800" dirty="0" smtClean="0">
              <a:solidFill>
                <a:srgbClr val="3333FF"/>
              </a:solidFill>
              <a:latin typeface="Times New Roman" pitchFamily="18" charset="0"/>
              <a:cs typeface="Times New Roman" pitchFamily="18" charset="0"/>
            </a:endParaRPr>
          </a:p>
          <a:p>
            <a:pPr algn="l">
              <a:lnSpc>
                <a:spcPct val="90000"/>
              </a:lnSpc>
            </a:pPr>
            <a:r>
              <a:rPr lang="it-IT" sz="2800" dirty="0" smtClean="0">
                <a:solidFill>
                  <a:srgbClr val="3333FF"/>
                </a:solidFill>
                <a:latin typeface="Times New Roman" pitchFamily="18" charset="0"/>
                <a:cs typeface="Times New Roman" pitchFamily="18" charset="0"/>
              </a:rPr>
              <a:t>neppure </a:t>
            </a:r>
            <a:r>
              <a:rPr lang="it-IT" sz="2800" dirty="0">
                <a:solidFill>
                  <a:srgbClr val="3333FF"/>
                </a:solidFill>
                <a:latin typeface="Times New Roman" pitchFamily="18" charset="0"/>
                <a:cs typeface="Times New Roman" pitchFamily="18" charset="0"/>
              </a:rPr>
              <a:t>mangi. (</a:t>
            </a:r>
            <a:r>
              <a:rPr lang="it-IT" sz="2800" i="1" dirty="0">
                <a:solidFill>
                  <a:srgbClr val="3333FF"/>
                </a:solidFill>
                <a:latin typeface="Times New Roman" pitchFamily="18" charset="0"/>
                <a:cs typeface="Times New Roman" pitchFamily="18" charset="0"/>
              </a:rPr>
              <a:t>2T</a:t>
            </a:r>
            <a:r>
              <a:rPr lang="it-IT" sz="2800" dirty="0">
                <a:solidFill>
                  <a:srgbClr val="3333FF"/>
                </a:solidFill>
                <a:latin typeface="Times New Roman" pitchFamily="18" charset="0"/>
                <a:cs typeface="Times New Roman" pitchFamily="18" charset="0"/>
              </a:rPr>
              <a:t>s 3,7-10)</a:t>
            </a:r>
          </a:p>
        </p:txBody>
      </p:sp>
      <p:sp>
        <p:nvSpPr>
          <p:cNvPr id="78856" name="Text Box 8"/>
          <p:cNvSpPr txBox="1">
            <a:spLocks noChangeArrowheads="1"/>
          </p:cNvSpPr>
          <p:nvPr/>
        </p:nvSpPr>
        <p:spPr bwMode="auto">
          <a:xfrm>
            <a:off x="0" y="5214938"/>
            <a:ext cx="9144000" cy="480131"/>
          </a:xfrm>
          <a:prstGeom prst="rect">
            <a:avLst/>
          </a:prstGeom>
          <a:noFill/>
          <a:ln w="9525">
            <a:solidFill>
              <a:srgbClr val="3333FF"/>
            </a:solidFill>
            <a:miter lim="800000"/>
            <a:headEnd/>
            <a:tailEnd/>
          </a:ln>
        </p:spPr>
        <p:txBody>
          <a:bodyPr>
            <a:spAutoFit/>
          </a:bodyPr>
          <a:lstStyle/>
          <a:p>
            <a:pPr algn="l">
              <a:lnSpc>
                <a:spcPct val="90000"/>
              </a:lnSpc>
            </a:pPr>
            <a:r>
              <a:rPr lang="it-IT" sz="2800" dirty="0">
                <a:solidFill>
                  <a:srgbClr val="3333FF"/>
                </a:solidFill>
                <a:latin typeface="Times New Roman" pitchFamily="18" charset="0"/>
                <a:cs typeface="Times New Roman" pitchFamily="18" charset="0"/>
              </a:rPr>
              <a:t>Gli apostoli avevano una cassa, tenuta da Giuda </a:t>
            </a:r>
            <a:r>
              <a:rPr lang="it-IT" dirty="0">
                <a:solidFill>
                  <a:srgbClr val="3333FF"/>
                </a:solidFill>
                <a:latin typeface="Times New Roman" pitchFamily="18" charset="0"/>
                <a:cs typeface="Times New Roman" pitchFamily="18" charset="0"/>
              </a:rPr>
              <a:t>(</a:t>
            </a:r>
            <a:r>
              <a:rPr lang="it-IT" dirty="0" err="1">
                <a:solidFill>
                  <a:srgbClr val="3333FF"/>
                </a:solidFill>
                <a:latin typeface="Times New Roman" pitchFamily="18" charset="0"/>
                <a:cs typeface="Times New Roman" pitchFamily="18" charset="0"/>
              </a:rPr>
              <a:t>cf</a:t>
            </a:r>
            <a:r>
              <a:rPr lang="it-IT" dirty="0">
                <a:solidFill>
                  <a:srgbClr val="3333FF"/>
                </a:solidFill>
                <a:latin typeface="Times New Roman" pitchFamily="18" charset="0"/>
                <a:cs typeface="Times New Roman" pitchFamily="18" charset="0"/>
              </a:rPr>
              <a:t>. </a:t>
            </a:r>
            <a:r>
              <a:rPr lang="it-IT" i="1" dirty="0">
                <a:solidFill>
                  <a:srgbClr val="3333FF"/>
                </a:solidFill>
                <a:latin typeface="Times New Roman" pitchFamily="18" charset="0"/>
                <a:cs typeface="Times New Roman" pitchFamily="18" charset="0"/>
              </a:rPr>
              <a:t>Gv</a:t>
            </a:r>
            <a:r>
              <a:rPr lang="it-IT" dirty="0">
                <a:solidFill>
                  <a:srgbClr val="3333FF"/>
                </a:solidFill>
                <a:latin typeface="Times New Roman" pitchFamily="18" charset="0"/>
                <a:cs typeface="Times New Roman" pitchFamily="18" charset="0"/>
              </a:rPr>
              <a:t> 13,29).</a:t>
            </a:r>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barn(outVertical)">
                                      <p:cBhvr>
                                        <p:cTn id="7" dur="1000"/>
                                        <p:tgtEl>
                                          <p:spTgt spid="1372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855"/>
                                        </p:tgtEl>
                                        <p:attrNameLst>
                                          <p:attrName>style.visibility</p:attrName>
                                        </p:attrNameLst>
                                      </p:cBhvr>
                                      <p:to>
                                        <p:strVal val="visible"/>
                                      </p:to>
                                    </p:set>
                                    <p:animEffect transition="in" filter="wipe(down)">
                                      <p:cBhvr>
                                        <p:cTn id="12" dur="500"/>
                                        <p:tgtEl>
                                          <p:spTgt spid="7885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8853">
                                            <p:bg/>
                                          </p:spTgt>
                                        </p:tgtEl>
                                        <p:attrNameLst>
                                          <p:attrName>style.visibility</p:attrName>
                                        </p:attrNameLst>
                                      </p:cBhvr>
                                      <p:to>
                                        <p:strVal val="visible"/>
                                      </p:to>
                                    </p:set>
                                    <p:animEffect transition="in" filter="wipe(left)">
                                      <p:cBhvr>
                                        <p:cTn id="16" dur="1000"/>
                                        <p:tgtEl>
                                          <p:spTgt spid="78853">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8853">
                                            <p:txEl>
                                              <p:pRg st="0" end="0"/>
                                            </p:txEl>
                                          </p:spTgt>
                                        </p:tgtEl>
                                        <p:attrNameLst>
                                          <p:attrName>style.visibility</p:attrName>
                                        </p:attrNameLst>
                                      </p:cBhvr>
                                      <p:to>
                                        <p:strVal val="visible"/>
                                      </p:to>
                                    </p:set>
                                    <p:animEffect transition="in" filter="wipe(left)">
                                      <p:cBhvr>
                                        <p:cTn id="19" dur="1000"/>
                                        <p:tgtEl>
                                          <p:spTgt spid="78853">
                                            <p:txEl>
                                              <p:pRg st="0" end="0"/>
                                            </p:txEl>
                                          </p:spTgt>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8853">
                                            <p:txEl>
                                              <p:pRg st="1" end="1"/>
                                            </p:txEl>
                                          </p:spTgt>
                                        </p:tgtEl>
                                        <p:attrNameLst>
                                          <p:attrName>style.visibility</p:attrName>
                                        </p:attrNameLst>
                                      </p:cBhvr>
                                      <p:to>
                                        <p:strVal val="visible"/>
                                      </p:to>
                                    </p:set>
                                    <p:animEffect transition="in" filter="wipe(left)">
                                      <p:cBhvr>
                                        <p:cTn id="23" dur="1000"/>
                                        <p:tgtEl>
                                          <p:spTgt spid="78853">
                                            <p:txEl>
                                              <p:pRg st="1" end="1"/>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8853">
                                            <p:txEl>
                                              <p:pRg st="2" end="2"/>
                                            </p:txEl>
                                          </p:spTgt>
                                        </p:tgtEl>
                                        <p:attrNameLst>
                                          <p:attrName>style.visibility</p:attrName>
                                        </p:attrNameLst>
                                      </p:cBhvr>
                                      <p:to>
                                        <p:strVal val="visible"/>
                                      </p:to>
                                    </p:set>
                                    <p:animEffect transition="in" filter="wipe(left)">
                                      <p:cBhvr>
                                        <p:cTn id="27" dur="1000"/>
                                        <p:tgtEl>
                                          <p:spTgt spid="7885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8853">
                                            <p:txEl>
                                              <p:pRg st="3" end="3"/>
                                            </p:txEl>
                                          </p:spTgt>
                                        </p:tgtEl>
                                        <p:attrNameLst>
                                          <p:attrName>style.visibility</p:attrName>
                                        </p:attrNameLst>
                                      </p:cBhvr>
                                      <p:to>
                                        <p:strVal val="visible"/>
                                      </p:to>
                                    </p:set>
                                    <p:animEffect transition="in" filter="wipe(left)">
                                      <p:cBhvr>
                                        <p:cTn id="32" dur="1000"/>
                                        <p:tgtEl>
                                          <p:spTgt spid="78853">
                                            <p:txEl>
                                              <p:pRg st="3" end="3"/>
                                            </p:txEl>
                                          </p:spTgt>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8853">
                                            <p:txEl>
                                              <p:pRg st="4" end="4"/>
                                            </p:txEl>
                                          </p:spTgt>
                                        </p:tgtEl>
                                        <p:attrNameLst>
                                          <p:attrName>style.visibility</p:attrName>
                                        </p:attrNameLst>
                                      </p:cBhvr>
                                      <p:to>
                                        <p:strVal val="visible"/>
                                      </p:to>
                                    </p:set>
                                    <p:animEffect transition="in" filter="wipe(left)">
                                      <p:cBhvr>
                                        <p:cTn id="36" dur="1000"/>
                                        <p:tgtEl>
                                          <p:spTgt spid="7885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8853">
                                            <p:txEl>
                                              <p:pRg st="5" end="5"/>
                                            </p:txEl>
                                          </p:spTgt>
                                        </p:tgtEl>
                                        <p:attrNameLst>
                                          <p:attrName>style.visibility</p:attrName>
                                        </p:attrNameLst>
                                      </p:cBhvr>
                                      <p:to>
                                        <p:strVal val="visible"/>
                                      </p:to>
                                    </p:set>
                                    <p:animEffect transition="in" filter="wipe(left)">
                                      <p:cBhvr>
                                        <p:cTn id="41" dur="1000"/>
                                        <p:tgtEl>
                                          <p:spTgt spid="78853">
                                            <p:txEl>
                                              <p:pRg st="5" end="5"/>
                                            </p:txEl>
                                          </p:spTgt>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8853">
                                            <p:txEl>
                                              <p:pRg st="6" end="6"/>
                                            </p:txEl>
                                          </p:spTgt>
                                        </p:tgtEl>
                                        <p:attrNameLst>
                                          <p:attrName>style.visibility</p:attrName>
                                        </p:attrNameLst>
                                      </p:cBhvr>
                                      <p:to>
                                        <p:strVal val="visible"/>
                                      </p:to>
                                    </p:set>
                                    <p:animEffect transition="in" filter="wipe(left)">
                                      <p:cBhvr>
                                        <p:cTn id="45" dur="1000"/>
                                        <p:tgtEl>
                                          <p:spTgt spid="7885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8856"/>
                                        </p:tgtEl>
                                        <p:attrNameLst>
                                          <p:attrName>style.visibility</p:attrName>
                                        </p:attrNameLst>
                                      </p:cBhvr>
                                      <p:to>
                                        <p:strVal val="visible"/>
                                      </p:to>
                                    </p:set>
                                    <p:animEffect transition="in" filter="wipe(left)">
                                      <p:cBhvr>
                                        <p:cTn id="50" dur="2000"/>
                                        <p:tgtEl>
                                          <p:spTgt spid="78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nimBg="1"/>
      <p:bldP spid="78853" grpId="0" uiExpand="1" build="p" animBg="1"/>
      <p:bldP spid="788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a:xfrm>
            <a:off x="0" y="-26988"/>
            <a:ext cx="9144000" cy="647701"/>
          </a:xfrm>
          <a:solidFill>
            <a:srgbClr val="CC0000"/>
          </a:solidFill>
        </p:spPr>
        <p:txBody>
          <a:bodyPr/>
          <a:lstStyle/>
          <a:p>
            <a:r>
              <a:rPr lang="it-IT" sz="2800" b="1" smtClean="0">
                <a:solidFill>
                  <a:schemeClr val="bg1"/>
                </a:solidFill>
              </a:rPr>
              <a:t>USO  DELLA  RICCHEZZA  E  SALVEZZA</a:t>
            </a:r>
          </a:p>
        </p:txBody>
      </p:sp>
      <p:sp>
        <p:nvSpPr>
          <p:cNvPr id="79877" name="Text Box 5"/>
          <p:cNvSpPr txBox="1">
            <a:spLocks noChangeArrowheads="1"/>
          </p:cNvSpPr>
          <p:nvPr/>
        </p:nvSpPr>
        <p:spPr bwMode="auto">
          <a:xfrm>
            <a:off x="0" y="2030413"/>
            <a:ext cx="9144000" cy="1255728"/>
          </a:xfrm>
          <a:prstGeom prst="rect">
            <a:avLst/>
          </a:prstGeom>
          <a:noFill/>
          <a:ln w="9525">
            <a:solidFill>
              <a:srgbClr val="3333FF"/>
            </a:solidFill>
            <a:miter lim="800000"/>
            <a:headEnd/>
            <a:tailEnd/>
          </a:ln>
          <a:effectLst/>
        </p:spPr>
        <p:txBody>
          <a:bodyPr>
            <a:spAutoFit/>
          </a:bodyPr>
          <a:lstStyle/>
          <a:p>
            <a:pPr algn="l">
              <a:lnSpc>
                <a:spcPct val="90000"/>
              </a:lnSpc>
              <a:spcBef>
                <a:spcPct val="50000"/>
              </a:spcBef>
              <a:defRPr/>
            </a:pPr>
            <a:r>
              <a:rPr lang="it-IT" sz="2800" b="1" cap="small" dirty="0">
                <a:solidFill>
                  <a:srgbClr val="3333FF"/>
                </a:solidFill>
                <a:latin typeface="Times New Roman" pitchFamily="18" charset="0"/>
                <a:cs typeface="Times New Roman" pitchFamily="18" charset="0"/>
              </a:rPr>
              <a:t>Parabola dell’amministratore disonesto</a:t>
            </a:r>
            <a:r>
              <a:rPr lang="it-IT" sz="2800" dirty="0">
                <a:solidFill>
                  <a:srgbClr val="3333FF"/>
                </a:solidFill>
                <a:latin typeface="Times New Roman" pitchFamily="18" charset="0"/>
                <a:cs typeface="Times New Roman" pitchFamily="18" charset="0"/>
              </a:rPr>
              <a:t>: «</a:t>
            </a:r>
            <a:r>
              <a:rPr lang="it-IT" sz="2800" i="1" dirty="0">
                <a:solidFill>
                  <a:srgbClr val="3333FF"/>
                </a:solidFill>
                <a:latin typeface="Times New Roman" pitchFamily="18" charset="0"/>
                <a:cs typeface="Times New Roman" pitchFamily="18" charset="0"/>
              </a:rPr>
              <a:t>Procuratevi amici con la disonesta ricchezza, perché quando essa verrà a mancare, </a:t>
            </a:r>
            <a:r>
              <a:rPr lang="it-IT" sz="2800" b="1" i="1" dirty="0">
                <a:solidFill>
                  <a:srgbClr val="3333FF"/>
                </a:solidFill>
                <a:latin typeface="Times New Roman" pitchFamily="18" charset="0"/>
                <a:cs typeface="Times New Roman" pitchFamily="18" charset="0"/>
              </a:rPr>
              <a:t>vi accolgano nelle dimore eterne</a:t>
            </a:r>
            <a:r>
              <a:rPr lang="it-IT" sz="2800" dirty="0">
                <a:solidFill>
                  <a:srgbClr val="3333FF"/>
                </a:solidFill>
                <a:latin typeface="Times New Roman" pitchFamily="18" charset="0"/>
                <a:cs typeface="Times New Roman" pitchFamily="18" charset="0"/>
              </a:rPr>
              <a:t>».</a:t>
            </a:r>
            <a:r>
              <a:rPr lang="it-IT" sz="1400" dirty="0">
                <a:solidFill>
                  <a:srgbClr val="3333FF"/>
                </a:solidFill>
                <a:latin typeface="Times New Roman" pitchFamily="18" charset="0"/>
                <a:cs typeface="Times New Roman" pitchFamily="18" charset="0"/>
              </a:rPr>
              <a:t>(</a:t>
            </a:r>
            <a:r>
              <a:rPr lang="it-IT" sz="1200" i="1" dirty="0" err="1">
                <a:solidFill>
                  <a:srgbClr val="3333FF"/>
                </a:solidFill>
                <a:latin typeface="Times New Roman" pitchFamily="18" charset="0"/>
                <a:cs typeface="Times New Roman" pitchFamily="18" charset="0"/>
              </a:rPr>
              <a:t>Lc</a:t>
            </a:r>
            <a:r>
              <a:rPr lang="it-IT" sz="1200" dirty="0">
                <a:solidFill>
                  <a:srgbClr val="3333FF"/>
                </a:solidFill>
                <a:latin typeface="Times New Roman" pitchFamily="18" charset="0"/>
                <a:cs typeface="Times New Roman" pitchFamily="18" charset="0"/>
              </a:rPr>
              <a:t> 16,1-9)</a:t>
            </a:r>
          </a:p>
        </p:txBody>
      </p:sp>
      <p:sp>
        <p:nvSpPr>
          <p:cNvPr id="79878" name="Text Box 6"/>
          <p:cNvSpPr txBox="1">
            <a:spLocks noChangeArrowheads="1"/>
          </p:cNvSpPr>
          <p:nvPr/>
        </p:nvSpPr>
        <p:spPr bwMode="auto">
          <a:xfrm>
            <a:off x="0" y="4797425"/>
            <a:ext cx="9144000" cy="2031325"/>
          </a:xfrm>
          <a:prstGeom prst="rect">
            <a:avLst/>
          </a:prstGeom>
          <a:noFill/>
          <a:ln w="9525">
            <a:solidFill>
              <a:srgbClr val="3333FF"/>
            </a:solidFill>
            <a:miter lim="800000"/>
            <a:headEnd/>
            <a:tailEnd/>
          </a:ln>
        </p:spPr>
        <p:txBody>
          <a:bodyPr>
            <a:spAutoFit/>
          </a:bodyPr>
          <a:lstStyle/>
          <a:p>
            <a:pPr algn="l">
              <a:lnSpc>
                <a:spcPct val="90000"/>
              </a:lnSpc>
              <a:spcBef>
                <a:spcPct val="50000"/>
              </a:spcBef>
            </a:pPr>
            <a:r>
              <a:rPr lang="en-US" sz="2800" dirty="0">
                <a:solidFill>
                  <a:srgbClr val="3333FF"/>
                </a:solidFill>
                <a:latin typeface="Times New Roman" pitchFamily="18" charset="0"/>
                <a:cs typeface="Times New Roman" pitchFamily="18" charset="0"/>
              </a:rPr>
              <a:t>«</a:t>
            </a:r>
            <a:r>
              <a:rPr lang="it-IT" sz="2800" dirty="0">
                <a:solidFill>
                  <a:srgbClr val="3333FF"/>
                </a:solidFill>
                <a:latin typeface="Times New Roman" pitchFamily="18" charset="0"/>
                <a:cs typeface="Times New Roman" pitchFamily="18" charset="0"/>
              </a:rPr>
              <a:t>Allora il re dirà a quelli che stanno alla sua destra: … Io ho avuto fame e mi avete dato da mangiare, ho avuto sete e mi avete dato da bere; ero forestiero e mi avete  ospitato, nudo e mi avete vestito, malato e mi avete visitato, carcerato e siete venuti a trovarmi</a:t>
            </a:r>
            <a:r>
              <a:rPr lang="en-US" sz="2800" dirty="0">
                <a:solidFill>
                  <a:srgbClr val="3333FF"/>
                </a:solidFill>
                <a:latin typeface="Times New Roman" pitchFamily="18" charset="0"/>
                <a:cs typeface="Times New Roman" pitchFamily="18" charset="0"/>
              </a:rPr>
              <a:t>»</a:t>
            </a:r>
            <a:r>
              <a:rPr lang="it-IT" sz="2800" dirty="0">
                <a:solidFill>
                  <a:srgbClr val="3333FF"/>
                </a:solidFill>
                <a:latin typeface="Times New Roman" pitchFamily="18" charset="0"/>
                <a:cs typeface="Times New Roman" pitchFamily="18" charset="0"/>
              </a:rPr>
              <a:t>.</a:t>
            </a:r>
            <a:r>
              <a:rPr lang="it-IT" sz="2800" i="1" dirty="0">
                <a:solidFill>
                  <a:srgbClr val="3333FF"/>
                </a:solidFill>
                <a:latin typeface="Times New Roman" pitchFamily="18" charset="0"/>
                <a:cs typeface="Times New Roman" pitchFamily="18" charset="0"/>
              </a:rPr>
              <a:t> </a:t>
            </a:r>
            <a:r>
              <a:rPr lang="it-IT" sz="1400" dirty="0">
                <a:solidFill>
                  <a:srgbClr val="3333FF"/>
                </a:solidFill>
                <a:latin typeface="Times New Roman" pitchFamily="18" charset="0"/>
                <a:cs typeface="Times New Roman" pitchFamily="18" charset="0"/>
              </a:rPr>
              <a:t>(Mt 25,34-36) </a:t>
            </a:r>
          </a:p>
        </p:txBody>
      </p:sp>
      <p:sp>
        <p:nvSpPr>
          <p:cNvPr id="79879" name="Text Box 7"/>
          <p:cNvSpPr txBox="1">
            <a:spLocks noChangeArrowheads="1"/>
          </p:cNvSpPr>
          <p:nvPr/>
        </p:nvSpPr>
        <p:spPr bwMode="auto">
          <a:xfrm>
            <a:off x="0" y="3429000"/>
            <a:ext cx="9144000" cy="1191095"/>
          </a:xfrm>
          <a:prstGeom prst="rect">
            <a:avLst/>
          </a:prstGeom>
          <a:noFill/>
          <a:ln w="9525">
            <a:solidFill>
              <a:srgbClr val="3333FF"/>
            </a:solidFill>
            <a:miter lim="800000"/>
            <a:headEnd/>
            <a:tailEnd/>
          </a:ln>
        </p:spPr>
        <p:txBody>
          <a:bodyPr>
            <a:spAutoFit/>
          </a:bodyPr>
          <a:lstStyle/>
          <a:p>
            <a:pPr algn="l">
              <a:lnSpc>
                <a:spcPct val="85000"/>
              </a:lnSpc>
              <a:spcBef>
                <a:spcPct val="50000"/>
              </a:spcBef>
            </a:pPr>
            <a:r>
              <a:rPr lang="it-IT" sz="2800" dirty="0">
                <a:solidFill>
                  <a:srgbClr val="3333FF"/>
                </a:solidFill>
                <a:latin typeface="Times New Roman" pitchFamily="18" charset="0"/>
                <a:cs typeface="Times New Roman" pitchFamily="18" charset="0"/>
              </a:rPr>
              <a:t>«Il giorno seguente, estrasse due denari e li diede all’alberga-tore, dicendo: Abbi cura di lui e ciò che spenderai in più, te lo rifonderò al mio ritorno». </a:t>
            </a:r>
            <a:r>
              <a:rPr lang="it-IT" sz="1600" dirty="0">
                <a:solidFill>
                  <a:srgbClr val="3333FF"/>
                </a:solidFill>
                <a:latin typeface="Times New Roman" pitchFamily="18" charset="0"/>
                <a:cs typeface="Times New Roman" pitchFamily="18" charset="0"/>
              </a:rPr>
              <a:t>(</a:t>
            </a:r>
            <a:r>
              <a:rPr lang="it-IT" sz="1600" i="1" dirty="0" err="1">
                <a:solidFill>
                  <a:srgbClr val="3333FF"/>
                </a:solidFill>
                <a:latin typeface="Times New Roman" pitchFamily="18" charset="0"/>
                <a:cs typeface="Times New Roman" pitchFamily="18" charset="0"/>
              </a:rPr>
              <a:t>Lc</a:t>
            </a:r>
            <a:r>
              <a:rPr lang="it-IT" sz="1600" dirty="0">
                <a:solidFill>
                  <a:srgbClr val="3333FF"/>
                </a:solidFill>
                <a:latin typeface="Times New Roman" pitchFamily="18" charset="0"/>
                <a:cs typeface="Times New Roman" pitchFamily="18" charset="0"/>
              </a:rPr>
              <a:t> 10,35)</a:t>
            </a:r>
            <a:r>
              <a:rPr lang="it-IT" dirty="0">
                <a:solidFill>
                  <a:srgbClr val="3333FF"/>
                </a:solidFill>
                <a:latin typeface="Times New Roman" pitchFamily="18" charset="0"/>
                <a:cs typeface="Times New Roman" pitchFamily="18" charset="0"/>
              </a:rPr>
              <a:t> </a:t>
            </a:r>
          </a:p>
        </p:txBody>
      </p:sp>
      <p:pic>
        <p:nvPicPr>
          <p:cNvPr id="49159" name="Picture 7" descr="C:\Users\a\Pictures\3-RELIGIONI\Cristianesimo\Santi\S. Paolino\Paolino.-.tif"/>
          <p:cNvPicPr>
            <a:picLocks noChangeAspect="1" noChangeArrowheads="1"/>
          </p:cNvPicPr>
          <p:nvPr/>
        </p:nvPicPr>
        <p:blipFill>
          <a:blip r:embed="rId3"/>
          <a:srcRect/>
          <a:stretch>
            <a:fillRect/>
          </a:stretch>
        </p:blipFill>
        <p:spPr bwMode="auto">
          <a:xfrm>
            <a:off x="0" y="549275"/>
            <a:ext cx="900113" cy="1123950"/>
          </a:xfrm>
          <a:prstGeom prst="rect">
            <a:avLst/>
          </a:prstGeom>
          <a:noFill/>
          <a:ln w="9525">
            <a:noFill/>
            <a:miter lim="800000"/>
            <a:headEnd/>
            <a:tailEnd/>
          </a:ln>
        </p:spPr>
      </p:pic>
      <p:sp>
        <p:nvSpPr>
          <p:cNvPr id="8" name="Fumetto 2 7"/>
          <p:cNvSpPr/>
          <p:nvPr/>
        </p:nvSpPr>
        <p:spPr bwMode="auto">
          <a:xfrm>
            <a:off x="900113" y="642918"/>
            <a:ext cx="8243887" cy="1223963"/>
          </a:xfrm>
          <a:prstGeom prst="wedgeRoundRectCallout">
            <a:avLst>
              <a:gd name="adj1" fmla="val -52282"/>
              <a:gd name="adj2" fmla="val -1562"/>
              <a:gd name="adj3" fmla="val 16667"/>
            </a:avLst>
          </a:prstGeom>
          <a:solidFill>
            <a:schemeClr val="bg1"/>
          </a:solidFill>
          <a:ln w="9525" cap="flat" cmpd="sng" algn="ctr">
            <a:solidFill>
              <a:srgbClr val="3333FF"/>
            </a:solidFill>
            <a:prstDash val="solid"/>
            <a:round/>
            <a:headEnd type="none" w="med" len="med"/>
            <a:tailEnd type="none" w="med" len="med"/>
          </a:ln>
          <a:effectLst/>
        </p:spPr>
        <p:txBody>
          <a:bodyPr/>
          <a:lstStyle/>
          <a:p>
            <a:pPr algn="l">
              <a:lnSpc>
                <a:spcPts val="2700"/>
              </a:lnSpc>
              <a:spcBef>
                <a:spcPts val="0"/>
              </a:spcBef>
              <a:defRPr/>
            </a:pPr>
            <a:r>
              <a:rPr lang="it-IT" sz="2800" spc="-30" dirty="0">
                <a:solidFill>
                  <a:srgbClr val="3333FF"/>
                </a:solidFill>
                <a:latin typeface="Times New Roman" pitchFamily="18" charset="0"/>
                <a:cs typeface="Times New Roman" pitchFamily="18" charset="0"/>
              </a:rPr>
              <a:t>Si richiede molto più coraggio per liberarsi dai beni che </a:t>
            </a:r>
            <a:endParaRPr lang="it-IT" sz="2800" spc="-30" dirty="0" smtClean="0">
              <a:solidFill>
                <a:srgbClr val="3333FF"/>
              </a:solidFill>
              <a:latin typeface="Times New Roman" pitchFamily="18" charset="0"/>
              <a:cs typeface="Times New Roman" pitchFamily="18" charset="0"/>
            </a:endParaRPr>
          </a:p>
          <a:p>
            <a:pPr algn="l">
              <a:lnSpc>
                <a:spcPts val="2700"/>
              </a:lnSpc>
              <a:spcBef>
                <a:spcPts val="0"/>
              </a:spcBef>
              <a:defRPr/>
            </a:pPr>
            <a:r>
              <a:rPr lang="it-IT" sz="2800" spc="-30" dirty="0" smtClean="0">
                <a:solidFill>
                  <a:srgbClr val="3333FF"/>
                </a:solidFill>
                <a:latin typeface="Times New Roman" pitchFamily="18" charset="0"/>
                <a:cs typeface="Times New Roman" pitchFamily="18" charset="0"/>
              </a:rPr>
              <a:t>si </a:t>
            </a:r>
            <a:r>
              <a:rPr lang="it-IT" sz="2800" spc="-30" dirty="0">
                <a:solidFill>
                  <a:srgbClr val="3333FF"/>
                </a:solidFill>
                <a:latin typeface="Times New Roman" pitchFamily="18" charset="0"/>
                <a:cs typeface="Times New Roman" pitchFamily="18" charset="0"/>
              </a:rPr>
              <a:t>posseggono che non da quelli che si sono venduti.</a:t>
            </a:r>
          </a:p>
          <a:p>
            <a:pPr algn="l">
              <a:lnSpc>
                <a:spcPts val="2700"/>
              </a:lnSpc>
              <a:spcBef>
                <a:spcPts val="0"/>
              </a:spcBef>
              <a:defRPr/>
            </a:pPr>
            <a:r>
              <a:rPr lang="it-IT" sz="2800" spc="-30" dirty="0">
                <a:solidFill>
                  <a:srgbClr val="3333FF"/>
                </a:solidFill>
                <a:latin typeface="Times New Roman" pitchFamily="18" charset="0"/>
                <a:cs typeface="Times New Roman" pitchFamily="18" charset="0"/>
              </a:rPr>
              <a:t>Tu, Severo, </a:t>
            </a:r>
            <a:r>
              <a:rPr lang="it-IT" sz="2800" b="1" spc="-30" dirty="0">
                <a:solidFill>
                  <a:srgbClr val="3333FF"/>
                </a:solidFill>
                <a:latin typeface="Times New Roman" pitchFamily="18" charset="0"/>
                <a:cs typeface="Times New Roman" pitchFamily="18" charset="0"/>
              </a:rPr>
              <a:t>usi del mondo come se non ne usassi</a:t>
            </a:r>
            <a:r>
              <a:rPr lang="it-IT" sz="2800" spc="-30" dirty="0">
                <a:solidFill>
                  <a:srgbClr val="3333FF"/>
                </a:solidFill>
                <a:latin typeface="Times New Roman" pitchFamily="18" charset="0"/>
                <a:cs typeface="Times New Roman" pitchFamily="18" charset="0"/>
              </a:rPr>
              <a:t>. </a:t>
            </a:r>
            <a:r>
              <a:rPr lang="it-IT" sz="1400" spc="-30" dirty="0">
                <a:solidFill>
                  <a:srgbClr val="3333FF"/>
                </a:solidFill>
                <a:latin typeface="Times New Roman" pitchFamily="18" charset="0"/>
                <a:cs typeface="Times New Roman" pitchFamily="18" charset="0"/>
              </a:rPr>
              <a:t>(L </a:t>
            </a:r>
            <a:r>
              <a:rPr lang="it-IT" sz="1400" spc="-30" dirty="0" err="1">
                <a:solidFill>
                  <a:srgbClr val="3333FF"/>
                </a:solidFill>
                <a:latin typeface="Times New Roman" pitchFamily="18" charset="0"/>
                <a:cs typeface="Times New Roman" pitchFamily="18" charset="0"/>
              </a:rPr>
              <a:t>24,3-4</a:t>
            </a:r>
            <a:r>
              <a:rPr lang="it-IT" sz="1400" spc="-30" dirty="0">
                <a:solidFill>
                  <a:srgbClr val="3333FF"/>
                </a:solidFill>
                <a:latin typeface="Times New Roman" pitchFamily="18" charset="0"/>
                <a:cs typeface="Times New Roman" pitchFamily="18" charset="0"/>
              </a:rPr>
              <a:t>)</a:t>
            </a:r>
          </a:p>
        </p:txBody>
      </p:sp>
      <p:sp>
        <p:nvSpPr>
          <p:cNvPr id="9" name="CasellaDiTesto 8"/>
          <p:cNvSpPr txBox="1"/>
          <p:nvPr/>
        </p:nvSpPr>
        <p:spPr>
          <a:xfrm>
            <a:off x="0" y="1702346"/>
            <a:ext cx="1428728" cy="369332"/>
          </a:xfrm>
          <a:prstGeom prst="rect">
            <a:avLst/>
          </a:prstGeom>
          <a:noFill/>
        </p:spPr>
        <p:txBody>
          <a:bodyPr wrap="square" rtlCol="0">
            <a:spAutoFit/>
          </a:bodyPr>
          <a:lstStyle/>
          <a:p>
            <a:r>
              <a:rPr lang="it-IT" dirty="0" smtClean="0">
                <a:solidFill>
                  <a:srgbClr val="0000FF"/>
                </a:solidFill>
                <a:latin typeface="Times New Roman" pitchFamily="18" charset="0"/>
                <a:cs typeface="Times New Roman" pitchFamily="18" charset="0"/>
              </a:rPr>
              <a:t>S. Paolino</a:t>
            </a:r>
            <a:endParaRPr lang="it-IT" dirty="0">
              <a:solidFill>
                <a:srgbClr val="0000FF"/>
              </a:solidFill>
              <a:latin typeface="Times New Roman" pitchFamily="18" charset="0"/>
              <a:cs typeface="Times New Roman" pitchFamily="18" charset="0"/>
            </a:endParaRPr>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barn(outVertical)">
                                      <p:cBhvr>
                                        <p:cTn id="7" dur="1000"/>
                                        <p:tgtEl>
                                          <p:spTgt spid="7987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9159"/>
                                        </p:tgtEl>
                                        <p:attrNameLst>
                                          <p:attrName>style.visibility</p:attrName>
                                        </p:attrNameLst>
                                      </p:cBhvr>
                                      <p:to>
                                        <p:strVal val="visible"/>
                                      </p:to>
                                    </p:set>
                                    <p:anim calcmode="lin" valueType="num">
                                      <p:cBhvr>
                                        <p:cTn id="12" dur="500" fill="hold"/>
                                        <p:tgtEl>
                                          <p:spTgt spid="49159"/>
                                        </p:tgtEl>
                                        <p:attrNameLst>
                                          <p:attrName>ppt_w</p:attrName>
                                        </p:attrNameLst>
                                      </p:cBhvr>
                                      <p:tavLst>
                                        <p:tav tm="0">
                                          <p:val>
                                            <p:fltVal val="0"/>
                                          </p:val>
                                        </p:tav>
                                        <p:tav tm="100000">
                                          <p:val>
                                            <p:strVal val="#ppt_w"/>
                                          </p:val>
                                        </p:tav>
                                      </p:tavLst>
                                    </p:anim>
                                    <p:anim calcmode="lin" valueType="num">
                                      <p:cBhvr>
                                        <p:cTn id="13" dur="500" fill="hold"/>
                                        <p:tgtEl>
                                          <p:spTgt spid="49159"/>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bg/>
                                          </p:spTgt>
                                        </p:tgtEl>
                                        <p:attrNameLst>
                                          <p:attrName>style.visibility</p:attrName>
                                        </p:attrNameLst>
                                      </p:cBhvr>
                                      <p:to>
                                        <p:strVal val="visible"/>
                                      </p:to>
                                    </p:set>
                                    <p:animEffect transition="in" filter="wipe(left)">
                                      <p:cBhvr>
                                        <p:cTn id="22" dur="500"/>
                                        <p:tgtEl>
                                          <p:spTgt spid="8">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left)">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79877"/>
                                        </p:tgtEl>
                                        <p:attrNameLst>
                                          <p:attrName>style.visibility</p:attrName>
                                        </p:attrNameLst>
                                      </p:cBhvr>
                                      <p:to>
                                        <p:strVal val="visible"/>
                                      </p:to>
                                    </p:set>
                                    <p:animEffect transition="in" filter="wipe(up)">
                                      <p:cBhvr>
                                        <p:cTn id="39" dur="1000"/>
                                        <p:tgtEl>
                                          <p:spTgt spid="7987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9879"/>
                                        </p:tgtEl>
                                        <p:attrNameLst>
                                          <p:attrName>style.visibility</p:attrName>
                                        </p:attrNameLst>
                                      </p:cBhvr>
                                      <p:to>
                                        <p:strVal val="visible"/>
                                      </p:to>
                                    </p:set>
                                    <p:animEffect transition="in" filter="wipe(left)">
                                      <p:cBhvr>
                                        <p:cTn id="44" dur="1000"/>
                                        <p:tgtEl>
                                          <p:spTgt spid="7987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9878"/>
                                        </p:tgtEl>
                                        <p:attrNameLst>
                                          <p:attrName>style.visibility</p:attrName>
                                        </p:attrNameLst>
                                      </p:cBhvr>
                                      <p:to>
                                        <p:strVal val="visible"/>
                                      </p:to>
                                    </p:set>
                                    <p:animEffect transition="in" filter="wipe(up)">
                                      <p:cBhvr>
                                        <p:cTn id="49" dur="20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nimBg="1"/>
      <p:bldP spid="79877" grpId="0" animBg="1"/>
      <p:bldP spid="79878" grpId="0" animBg="1"/>
      <p:bldP spid="79879" grpId="0" animBg="1"/>
      <p:bldP spid="8" grpId="0" uiExpand="1" build="p"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0"/>
            <a:ext cx="9144000" cy="549275"/>
          </a:xfrm>
          <a:solidFill>
            <a:srgbClr val="CC0000"/>
          </a:solidFill>
        </p:spPr>
        <p:txBody>
          <a:bodyPr/>
          <a:lstStyle/>
          <a:p>
            <a:pPr eaLnBrk="1" hangingPunct="1"/>
            <a:r>
              <a:rPr lang="it-IT" sz="2800" b="1" smtClean="0">
                <a:solidFill>
                  <a:srgbClr val="FFFFFF"/>
                </a:solidFill>
                <a:latin typeface="Times New Roman" pitchFamily="18" charset="0"/>
              </a:rPr>
              <a:t>LE  OPERE  DI  MISERICORDIA  OGGI</a:t>
            </a:r>
          </a:p>
        </p:txBody>
      </p:sp>
      <p:sp>
        <p:nvSpPr>
          <p:cNvPr id="86019" name="Text Box 3"/>
          <p:cNvSpPr txBox="1">
            <a:spLocks noChangeArrowheads="1"/>
          </p:cNvSpPr>
          <p:nvPr/>
        </p:nvSpPr>
        <p:spPr bwMode="auto">
          <a:xfrm>
            <a:off x="0" y="549275"/>
            <a:ext cx="9144000" cy="2924175"/>
          </a:xfrm>
          <a:prstGeom prst="rect">
            <a:avLst/>
          </a:prstGeom>
          <a:solidFill>
            <a:schemeClr val="bg1">
              <a:alpha val="79999"/>
            </a:schemeClr>
          </a:solidFill>
          <a:ln w="9525">
            <a:solidFill>
              <a:srgbClr val="0000CC"/>
            </a:solidFill>
            <a:miter lim="800000"/>
            <a:headEnd/>
            <a:tailEnd/>
          </a:ln>
        </p:spPr>
        <p:txBody>
          <a:bodyPr>
            <a:spAutoFit/>
          </a:bodyPr>
          <a:lstStyle/>
          <a:p>
            <a:pPr marL="449263" indent="-449263" algn="l">
              <a:lnSpc>
                <a:spcPct val="85000"/>
              </a:lnSpc>
            </a:pPr>
            <a:r>
              <a:rPr lang="it-IT" sz="2700" b="1" u="sng" dirty="0">
                <a:solidFill>
                  <a:srgbClr val="3333FF"/>
                </a:solidFill>
                <a:latin typeface="Times New Roman" pitchFamily="18" charset="0"/>
                <a:cs typeface="Times New Roman" pitchFamily="18" charset="0"/>
              </a:rPr>
              <a:t>Soccorrere i poveri</a:t>
            </a:r>
            <a:r>
              <a:rPr lang="it-IT" sz="2700" b="1" dirty="0">
                <a:solidFill>
                  <a:srgbClr val="3333FF"/>
                </a:solidFill>
                <a:latin typeface="Times New Roman" pitchFamily="18" charset="0"/>
                <a:cs typeface="Times New Roman" pitchFamily="18" charset="0"/>
                <a:sym typeface="Wingdings" pitchFamily="2" charset="2"/>
              </a:rPr>
              <a:t></a:t>
            </a:r>
            <a:r>
              <a:rPr lang="it-IT" b="1" dirty="0">
                <a:solidFill>
                  <a:srgbClr val="3333FF"/>
                </a:solidFill>
                <a:latin typeface="Times New Roman" pitchFamily="18" charset="0"/>
                <a:cs typeface="Times New Roman" pitchFamily="18" charset="0"/>
                <a:sym typeface="Wingdings" pitchFamily="2" charset="2"/>
              </a:rPr>
              <a:t> </a:t>
            </a:r>
            <a:r>
              <a:rPr lang="it-IT" sz="2800" b="1" dirty="0">
                <a:solidFill>
                  <a:srgbClr val="3333FF"/>
                </a:solidFill>
                <a:latin typeface="Times New Roman" pitchFamily="18" charset="0"/>
                <a:cs typeface="Times New Roman" pitchFamily="18" charset="0"/>
                <a:sym typeface="Wingdings" pitchFamily="2" charset="2"/>
              </a:rPr>
              <a:t>«</a:t>
            </a:r>
            <a:r>
              <a:rPr lang="it-IT" sz="2800" b="1" dirty="0" err="1">
                <a:solidFill>
                  <a:srgbClr val="3333FF"/>
                </a:solidFill>
                <a:latin typeface="Times New Roman" pitchFamily="18" charset="0"/>
                <a:cs typeface="Times New Roman" pitchFamily="18" charset="0"/>
                <a:sym typeface="Wingdings" pitchFamily="2" charset="2"/>
              </a:rPr>
              <a:t>Risituare</a:t>
            </a:r>
            <a:r>
              <a:rPr lang="it-IT" sz="2800" b="1" dirty="0">
                <a:solidFill>
                  <a:srgbClr val="3333FF"/>
                </a:solidFill>
                <a:latin typeface="Times New Roman" pitchFamily="18" charset="0"/>
                <a:cs typeface="Times New Roman" pitchFamily="18" charset="0"/>
                <a:sym typeface="Wingdings" pitchFamily="2" charset="2"/>
              </a:rPr>
              <a:t> l’economia nella società</a:t>
            </a:r>
            <a:r>
              <a:rPr lang="it-IT" sz="2800" b="1" dirty="0" smtClean="0">
                <a:solidFill>
                  <a:srgbClr val="3333FF"/>
                </a:solidFill>
                <a:latin typeface="Times New Roman" pitchFamily="18" charset="0"/>
                <a:cs typeface="Times New Roman" pitchFamily="18" charset="0"/>
                <a:sym typeface="Wingdings" pitchFamily="2" charset="2"/>
              </a:rPr>
              <a:t>»</a:t>
            </a:r>
          </a:p>
          <a:p>
            <a:pPr marL="449263" indent="-449263" algn="l">
              <a:lnSpc>
                <a:spcPct val="85000"/>
              </a:lnSpc>
            </a:pPr>
            <a:r>
              <a:rPr lang="it-IT" sz="1600" b="1" dirty="0" smtClean="0">
                <a:solidFill>
                  <a:srgbClr val="3333FF"/>
                </a:solidFill>
                <a:latin typeface="Times New Roman" pitchFamily="18" charset="0"/>
                <a:cs typeface="Times New Roman" pitchFamily="18" charset="0"/>
                <a:sym typeface="Wingdings" pitchFamily="2" charset="2"/>
              </a:rPr>
              <a:t> </a:t>
            </a:r>
            <a:r>
              <a:rPr lang="it-IT" sz="1600" dirty="0">
                <a:solidFill>
                  <a:srgbClr val="3333FF"/>
                </a:solidFill>
                <a:latin typeface="Times New Roman" pitchFamily="18" charset="0"/>
                <a:cs typeface="Times New Roman" pitchFamily="18" charset="0"/>
                <a:sym typeface="Wingdings" pitchFamily="2" charset="2"/>
              </a:rPr>
              <a:t>(</a:t>
            </a:r>
            <a:r>
              <a:rPr lang="it-IT" sz="1600" dirty="0" err="1">
                <a:solidFill>
                  <a:srgbClr val="3333FF"/>
                </a:solidFill>
                <a:latin typeface="Times New Roman" pitchFamily="18" charset="0"/>
                <a:cs typeface="Times New Roman" pitchFamily="18" charset="0"/>
                <a:sym typeface="Wingdings" pitchFamily="2" charset="2"/>
              </a:rPr>
              <a:t>Polany</a:t>
            </a:r>
            <a:r>
              <a:rPr lang="it-IT" sz="1600" dirty="0">
                <a:solidFill>
                  <a:srgbClr val="3333FF"/>
                </a:solidFill>
                <a:latin typeface="Times New Roman" pitchFamily="18" charset="0"/>
                <a:cs typeface="Times New Roman" pitchFamily="18" charset="0"/>
                <a:sym typeface="Wingdings" pitchFamily="2" charset="2"/>
              </a:rPr>
              <a:t>) </a:t>
            </a:r>
            <a:r>
              <a:rPr lang="it-IT" sz="2800" dirty="0">
                <a:solidFill>
                  <a:srgbClr val="3333FF"/>
                </a:solidFill>
                <a:latin typeface="Times New Roman" pitchFamily="18" charset="0"/>
                <a:cs typeface="Times New Roman" pitchFamily="18" charset="0"/>
                <a:sym typeface="Wingdings" pitchFamily="2" charset="2"/>
              </a:rPr>
              <a:t>c</a:t>
            </a:r>
            <a:r>
              <a:rPr lang="it-IT" sz="2800" b="1" dirty="0">
                <a:solidFill>
                  <a:srgbClr val="3333FF"/>
                </a:solidFill>
                <a:latin typeface="Times New Roman" pitchFamily="18" charset="0"/>
                <a:cs typeface="Times New Roman" pitchFamily="18" charset="0"/>
              </a:rPr>
              <a:t>ostruendo un sistema </a:t>
            </a:r>
            <a:r>
              <a:rPr lang="it-IT" sz="2800" b="1" dirty="0" smtClean="0">
                <a:solidFill>
                  <a:srgbClr val="3333FF"/>
                </a:solidFill>
                <a:latin typeface="Times New Roman" pitchFamily="18" charset="0"/>
                <a:cs typeface="Times New Roman" pitchFamily="18" charset="0"/>
              </a:rPr>
              <a:t>equo </a:t>
            </a:r>
            <a:r>
              <a:rPr lang="it-IT" sz="2800" b="1" dirty="0">
                <a:solidFill>
                  <a:srgbClr val="3333FF"/>
                </a:solidFill>
                <a:latin typeface="Times New Roman" pitchFamily="18" charset="0"/>
                <a:cs typeface="Times New Roman" pitchFamily="18" charset="0"/>
              </a:rPr>
              <a:t>e solidale.</a:t>
            </a:r>
            <a:endParaRPr lang="it-IT" sz="2800" b="1" dirty="0">
              <a:solidFill>
                <a:srgbClr val="3333FF"/>
              </a:solidFill>
              <a:latin typeface="Times New Roman" pitchFamily="18" charset="0"/>
              <a:cs typeface="Times New Roman" pitchFamily="18" charset="0"/>
              <a:sym typeface="Wingdings" pitchFamily="2" charset="2"/>
            </a:endParaRPr>
          </a:p>
          <a:p>
            <a:pPr marL="449263" indent="-449263" algn="l">
              <a:lnSpc>
                <a:spcPct val="85000"/>
              </a:lnSpc>
            </a:pPr>
            <a:r>
              <a:rPr lang="it-IT" sz="2700" b="1" u="sng" dirty="0">
                <a:solidFill>
                  <a:srgbClr val="3333FF"/>
                </a:solidFill>
                <a:latin typeface="Times New Roman" pitchFamily="18" charset="0"/>
                <a:cs typeface="Times New Roman" pitchFamily="18" charset="0"/>
                <a:sym typeface="Wingdings" pitchFamily="2" charset="2"/>
              </a:rPr>
              <a:t>Ospitare i forestieri</a:t>
            </a:r>
            <a:r>
              <a:rPr lang="it-IT" sz="2700" b="1" dirty="0">
                <a:solidFill>
                  <a:srgbClr val="3333FF"/>
                </a:solidFill>
                <a:latin typeface="Times New Roman" pitchFamily="18" charset="0"/>
                <a:cs typeface="Times New Roman" pitchFamily="18" charset="0"/>
                <a:sym typeface="Wingdings" pitchFamily="2" charset="2"/>
              </a:rPr>
              <a:t>  </a:t>
            </a:r>
            <a:r>
              <a:rPr lang="it-IT" sz="2700" b="1" dirty="0">
                <a:solidFill>
                  <a:srgbClr val="3333FF"/>
                </a:solidFill>
                <a:latin typeface="Times New Roman" pitchFamily="18" charset="0"/>
                <a:cs typeface="Times New Roman" pitchFamily="18" charset="0"/>
              </a:rPr>
              <a:t>Universalismo politico effettivo: </a:t>
            </a:r>
            <a:r>
              <a:rPr lang="it-IT" sz="2700" b="1" dirty="0" smtClean="0">
                <a:solidFill>
                  <a:srgbClr val="3333FF"/>
                </a:solidFill>
                <a:latin typeface="Times New Roman" pitchFamily="18" charset="0"/>
                <a:cs typeface="Times New Roman" pitchFamily="18" charset="0"/>
              </a:rPr>
              <a:t>non</a:t>
            </a:r>
          </a:p>
          <a:p>
            <a:pPr marL="449263" indent="-449263" algn="l">
              <a:lnSpc>
                <a:spcPct val="85000"/>
              </a:lnSpc>
            </a:pPr>
            <a:r>
              <a:rPr lang="it-IT" sz="2700" b="1" dirty="0" smtClean="0">
                <a:solidFill>
                  <a:srgbClr val="3333FF"/>
                </a:solidFill>
                <a:latin typeface="Times New Roman" pitchFamily="18" charset="0"/>
                <a:cs typeface="Times New Roman" pitchFamily="18" charset="0"/>
              </a:rPr>
              <a:t> </a:t>
            </a:r>
            <a:r>
              <a:rPr lang="it-IT" sz="2700" b="1" i="1" dirty="0">
                <a:solidFill>
                  <a:srgbClr val="3333FF"/>
                </a:solidFill>
                <a:latin typeface="Times New Roman" pitchFamily="18" charset="0"/>
                <a:cs typeface="Times New Roman" pitchFamily="18" charset="0"/>
              </a:rPr>
              <a:t>connazionali</a:t>
            </a:r>
            <a:r>
              <a:rPr lang="it-IT" sz="2700" b="1" dirty="0">
                <a:solidFill>
                  <a:srgbClr val="3333FF"/>
                </a:solidFill>
                <a:latin typeface="Times New Roman" pitchFamily="18" charset="0"/>
                <a:cs typeface="Times New Roman" pitchFamily="18" charset="0"/>
              </a:rPr>
              <a:t> e </a:t>
            </a:r>
            <a:r>
              <a:rPr lang="it-IT" sz="2700" b="1" i="1" dirty="0">
                <a:solidFill>
                  <a:srgbClr val="3333FF"/>
                </a:solidFill>
                <a:latin typeface="Times New Roman" pitchFamily="18" charset="0"/>
                <a:cs typeface="Times New Roman" pitchFamily="18" charset="0"/>
              </a:rPr>
              <a:t>stranieri</a:t>
            </a:r>
            <a:r>
              <a:rPr lang="it-IT" sz="2700" b="1" dirty="0">
                <a:solidFill>
                  <a:srgbClr val="3333FF"/>
                </a:solidFill>
                <a:latin typeface="Times New Roman" pitchFamily="18" charset="0"/>
                <a:cs typeface="Times New Roman" pitchFamily="18" charset="0"/>
              </a:rPr>
              <a:t> ma </a:t>
            </a:r>
            <a:r>
              <a:rPr lang="it-IT" sz="2700" b="1" i="1" dirty="0">
                <a:solidFill>
                  <a:srgbClr val="3333FF"/>
                </a:solidFill>
                <a:latin typeface="Times New Roman" pitchFamily="18" charset="0"/>
                <a:cs typeface="Times New Roman" pitchFamily="18" charset="0"/>
              </a:rPr>
              <a:t>ricchi</a:t>
            </a:r>
            <a:r>
              <a:rPr lang="it-IT" sz="2700" b="1" dirty="0">
                <a:solidFill>
                  <a:srgbClr val="3333FF"/>
                </a:solidFill>
                <a:latin typeface="Times New Roman" pitchFamily="18" charset="0"/>
                <a:cs typeface="Times New Roman" pitchFamily="18" charset="0"/>
              </a:rPr>
              <a:t> e </a:t>
            </a:r>
            <a:r>
              <a:rPr lang="it-IT" sz="2700" b="1" i="1" dirty="0">
                <a:solidFill>
                  <a:srgbClr val="3333FF"/>
                </a:solidFill>
                <a:latin typeface="Times New Roman" pitchFamily="18" charset="0"/>
                <a:cs typeface="Times New Roman" pitchFamily="18" charset="0"/>
              </a:rPr>
              <a:t>poveri</a:t>
            </a:r>
            <a:r>
              <a:rPr lang="it-IT" sz="2700" b="1" dirty="0">
                <a:solidFill>
                  <a:srgbClr val="3333FF"/>
                </a:solidFill>
                <a:latin typeface="Times New Roman" pitchFamily="18" charset="0"/>
                <a:cs typeface="Times New Roman" pitchFamily="18" charset="0"/>
              </a:rPr>
              <a:t>. </a:t>
            </a:r>
            <a:r>
              <a:rPr lang="it-IT" sz="1600" dirty="0">
                <a:solidFill>
                  <a:srgbClr val="3333FF"/>
                </a:solidFill>
                <a:latin typeface="Times New Roman" pitchFamily="18" charset="0"/>
                <a:cs typeface="Times New Roman" pitchFamily="18" charset="0"/>
              </a:rPr>
              <a:t>(don </a:t>
            </a:r>
            <a:r>
              <a:rPr lang="it-IT" sz="1600" dirty="0" err="1">
                <a:solidFill>
                  <a:srgbClr val="3333FF"/>
                </a:solidFill>
                <a:latin typeface="Times New Roman" pitchFamily="18" charset="0"/>
                <a:cs typeface="Times New Roman" pitchFamily="18" charset="0"/>
              </a:rPr>
              <a:t>Milani</a:t>
            </a:r>
            <a:r>
              <a:rPr lang="it-IT" sz="1600" dirty="0">
                <a:solidFill>
                  <a:srgbClr val="3333FF"/>
                </a:solidFill>
                <a:latin typeface="Times New Roman" pitchFamily="18" charset="0"/>
                <a:cs typeface="Times New Roman" pitchFamily="18" charset="0"/>
              </a:rPr>
              <a:t>)</a:t>
            </a:r>
          </a:p>
          <a:p>
            <a:pPr marL="449263" indent="-449263" algn="l">
              <a:lnSpc>
                <a:spcPct val="85000"/>
              </a:lnSpc>
            </a:pPr>
            <a:r>
              <a:rPr lang="it-IT" sz="2700" b="1" u="sng" dirty="0">
                <a:solidFill>
                  <a:srgbClr val="3333FF"/>
                </a:solidFill>
                <a:latin typeface="Times New Roman" pitchFamily="18" charset="0"/>
                <a:cs typeface="Times New Roman" pitchFamily="18" charset="0"/>
                <a:sym typeface="Wingdings" pitchFamily="2" charset="2"/>
              </a:rPr>
              <a:t>Visitare i carcerati</a:t>
            </a:r>
            <a:r>
              <a:rPr lang="it-IT" sz="2700" b="1" dirty="0">
                <a:solidFill>
                  <a:srgbClr val="3333FF"/>
                </a:solidFill>
                <a:latin typeface="Times New Roman" pitchFamily="18" charset="0"/>
                <a:cs typeface="Times New Roman" pitchFamily="18" charset="0"/>
                <a:sym typeface="Wingdings" pitchFamily="2" charset="2"/>
              </a:rPr>
              <a:t>  Sistema carcerario orientato alla </a:t>
            </a:r>
            <a:r>
              <a:rPr lang="it-IT" sz="2700" b="1" dirty="0" smtClean="0">
                <a:solidFill>
                  <a:srgbClr val="3333FF"/>
                </a:solidFill>
                <a:latin typeface="Times New Roman" pitchFamily="18" charset="0"/>
                <a:cs typeface="Times New Roman" pitchFamily="18" charset="0"/>
                <a:sym typeface="Wingdings" pitchFamily="2" charset="2"/>
              </a:rPr>
              <a:t>ria-</a:t>
            </a:r>
          </a:p>
          <a:p>
            <a:pPr marL="449263" indent="-449263" algn="l">
              <a:lnSpc>
                <a:spcPct val="85000"/>
              </a:lnSpc>
            </a:pPr>
            <a:r>
              <a:rPr lang="it-IT" sz="2700" b="1" dirty="0" err="1" smtClean="0">
                <a:solidFill>
                  <a:srgbClr val="3333FF"/>
                </a:solidFill>
                <a:latin typeface="Times New Roman" pitchFamily="18" charset="0"/>
                <a:cs typeface="Times New Roman" pitchFamily="18" charset="0"/>
                <a:sym typeface="Wingdings" pitchFamily="2" charset="2"/>
              </a:rPr>
              <a:t>bilitazione</a:t>
            </a:r>
            <a:r>
              <a:rPr lang="it-IT" sz="2700" b="1" dirty="0">
                <a:solidFill>
                  <a:srgbClr val="3333FF"/>
                </a:solidFill>
                <a:latin typeface="Times New Roman" pitchFamily="18" charset="0"/>
                <a:cs typeface="Times New Roman" pitchFamily="18" charset="0"/>
                <a:sym typeface="Wingdings" pitchFamily="2" charset="2"/>
              </a:rPr>
              <a:t>.</a:t>
            </a:r>
            <a:endParaRPr lang="it-IT" sz="2700" b="1" dirty="0">
              <a:solidFill>
                <a:srgbClr val="3333FF"/>
              </a:solidFill>
              <a:latin typeface="Times New Roman" pitchFamily="18" charset="0"/>
              <a:cs typeface="Times New Roman" pitchFamily="18" charset="0"/>
            </a:endParaRPr>
          </a:p>
          <a:p>
            <a:pPr marL="449263" indent="-449263" algn="l">
              <a:lnSpc>
                <a:spcPct val="85000"/>
              </a:lnSpc>
            </a:pPr>
            <a:r>
              <a:rPr lang="it-IT" sz="2700" b="1" u="sng" dirty="0">
                <a:solidFill>
                  <a:srgbClr val="3333FF"/>
                </a:solidFill>
                <a:latin typeface="Times New Roman" pitchFamily="18" charset="0"/>
                <a:cs typeface="Times New Roman" pitchFamily="18" charset="0"/>
              </a:rPr>
              <a:t>Visitare i malati</a:t>
            </a:r>
            <a:r>
              <a:rPr lang="it-IT" sz="2700" b="1" dirty="0">
                <a:solidFill>
                  <a:srgbClr val="3333FF"/>
                </a:solidFill>
                <a:latin typeface="Times New Roman" pitchFamily="18" charset="0"/>
                <a:cs typeface="Times New Roman" pitchFamily="18" charset="0"/>
              </a:rPr>
              <a:t> </a:t>
            </a:r>
            <a:r>
              <a:rPr lang="it-IT" sz="2700" b="1" dirty="0">
                <a:solidFill>
                  <a:srgbClr val="3333FF"/>
                </a:solidFill>
                <a:latin typeface="Times New Roman" pitchFamily="18" charset="0"/>
                <a:cs typeface="Times New Roman" pitchFamily="18" charset="0"/>
                <a:sym typeface="Wingdings" pitchFamily="2" charset="2"/>
              </a:rPr>
              <a:t> Sistema sanitario efficace e attento </a:t>
            </a:r>
            <a:r>
              <a:rPr lang="it-IT" sz="2700" b="1" dirty="0" smtClean="0">
                <a:solidFill>
                  <a:srgbClr val="3333FF"/>
                </a:solidFill>
                <a:latin typeface="Times New Roman" pitchFamily="18" charset="0"/>
                <a:cs typeface="Times New Roman" pitchFamily="18" charset="0"/>
                <a:sym typeface="Wingdings" pitchFamily="2" charset="2"/>
              </a:rPr>
              <a:t>alla</a:t>
            </a:r>
          </a:p>
          <a:p>
            <a:pPr marL="449263" indent="-449263" algn="l">
              <a:lnSpc>
                <a:spcPct val="85000"/>
              </a:lnSpc>
            </a:pPr>
            <a:r>
              <a:rPr lang="it-IT" sz="2700" b="1" dirty="0" smtClean="0">
                <a:solidFill>
                  <a:srgbClr val="3333FF"/>
                </a:solidFill>
                <a:latin typeface="Times New Roman" pitchFamily="18" charset="0"/>
                <a:cs typeface="Times New Roman" pitchFamily="18" charset="0"/>
                <a:sym typeface="Wingdings" pitchFamily="2" charset="2"/>
              </a:rPr>
              <a:t> </a:t>
            </a:r>
            <a:r>
              <a:rPr lang="it-IT" sz="2700" b="1" dirty="0">
                <a:solidFill>
                  <a:srgbClr val="3333FF"/>
                </a:solidFill>
                <a:latin typeface="Times New Roman" pitchFamily="18" charset="0"/>
                <a:cs typeface="Times New Roman" pitchFamily="18" charset="0"/>
                <a:sym typeface="Wingdings" pitchFamily="2" charset="2"/>
              </a:rPr>
              <a:t>persona, in un ambiente tutelato.</a:t>
            </a:r>
          </a:p>
        </p:txBody>
      </p:sp>
      <p:graphicFrame>
        <p:nvGraphicFramePr>
          <p:cNvPr id="86020" name="Object 4"/>
          <p:cNvGraphicFramePr>
            <a:graphicFrameLocks noChangeAspect="1"/>
          </p:cNvGraphicFramePr>
          <p:nvPr/>
        </p:nvGraphicFramePr>
        <p:xfrm>
          <a:off x="468313" y="1274763"/>
          <a:ext cx="8064500" cy="5583237"/>
        </p:xfrm>
        <a:graphic>
          <a:graphicData uri="http://schemas.openxmlformats.org/presentationml/2006/ole">
            <p:oleObj spid="_x0000_s2050" name="Fotografia di Photo Editor" r:id="rId5" imgW="9066667" imgH="6276190" progId="">
              <p:embed/>
            </p:oleObj>
          </a:graphicData>
        </a:graphic>
      </p:graphicFrame>
      <p:graphicFrame>
        <p:nvGraphicFramePr>
          <p:cNvPr id="86021" name="Object 5"/>
          <p:cNvGraphicFramePr>
            <a:graphicFrameLocks noChangeAspect="1"/>
          </p:cNvGraphicFramePr>
          <p:nvPr/>
        </p:nvGraphicFramePr>
        <p:xfrm>
          <a:off x="1330325" y="2097088"/>
          <a:ext cx="6410325" cy="4805362"/>
        </p:xfrm>
        <a:graphic>
          <a:graphicData uri="http://schemas.openxmlformats.org/presentationml/2006/ole">
            <p:oleObj spid="_x0000_s2051" name="Fotografia di Photo Editor" r:id="rId6" imgW="5714286" imgH="4285714" progId="">
              <p:embed/>
            </p:oleObj>
          </a:graphicData>
        </a:graphic>
      </p:graphicFrame>
      <p:graphicFrame>
        <p:nvGraphicFramePr>
          <p:cNvPr id="86022" name="Object 6"/>
          <p:cNvGraphicFramePr>
            <a:graphicFrameLocks noChangeAspect="1"/>
          </p:cNvGraphicFramePr>
          <p:nvPr/>
        </p:nvGraphicFramePr>
        <p:xfrm>
          <a:off x="2351088" y="2349500"/>
          <a:ext cx="4452937" cy="4508500"/>
        </p:xfrm>
        <a:graphic>
          <a:graphicData uri="http://schemas.openxmlformats.org/presentationml/2006/ole">
            <p:oleObj spid="_x0000_s2052" name="Fotografia di Photo Editor" r:id="rId7" imgW="1561905" imgH="1580952" progId="">
              <p:embed/>
            </p:oleObj>
          </a:graphicData>
        </a:graphic>
      </p:graphicFrame>
      <p:graphicFrame>
        <p:nvGraphicFramePr>
          <p:cNvPr id="86023" name="Object 7"/>
          <p:cNvGraphicFramePr>
            <a:graphicFrameLocks noChangeAspect="1"/>
          </p:cNvGraphicFramePr>
          <p:nvPr/>
        </p:nvGraphicFramePr>
        <p:xfrm>
          <a:off x="0" y="3492500"/>
          <a:ext cx="4643438" cy="3365500"/>
        </p:xfrm>
        <a:graphic>
          <a:graphicData uri="http://schemas.openxmlformats.org/presentationml/2006/ole">
            <p:oleObj spid="_x0000_s2053" name="Fotografia di Photo Editor" r:id="rId8" imgW="1905266" imgH="1380952" progId="">
              <p:embed/>
            </p:oleObj>
          </a:graphicData>
        </a:graphic>
      </p:graphicFrame>
      <p:sp>
        <p:nvSpPr>
          <p:cNvPr id="11" name="CasellaDiTesto 10"/>
          <p:cNvSpPr txBox="1">
            <a:spLocks noChangeArrowheads="1"/>
          </p:cNvSpPr>
          <p:nvPr/>
        </p:nvSpPr>
        <p:spPr bwMode="auto">
          <a:xfrm>
            <a:off x="0" y="5000636"/>
            <a:ext cx="2071670" cy="1815882"/>
          </a:xfrm>
          <a:prstGeom prst="rect">
            <a:avLst/>
          </a:prstGeom>
          <a:solidFill>
            <a:srgbClr val="0000CC"/>
          </a:solidFill>
          <a:ln w="9525">
            <a:solidFill>
              <a:srgbClr val="002060"/>
            </a:solidFill>
            <a:miter lim="800000"/>
            <a:headEnd/>
            <a:tailEnd/>
          </a:ln>
        </p:spPr>
        <p:txBody>
          <a:bodyPr wrap="square">
            <a:spAutoFit/>
          </a:bodyPr>
          <a:lstStyle/>
          <a:p>
            <a:pPr algn="ctr"/>
            <a:r>
              <a:rPr lang="it-IT" sz="2800" b="1" dirty="0">
                <a:solidFill>
                  <a:schemeClr val="bg1"/>
                </a:solidFill>
                <a:latin typeface="Times New Roman" pitchFamily="18" charset="0"/>
                <a:cs typeface="Times New Roman" pitchFamily="18" charset="0"/>
              </a:rPr>
              <a:t>POLITICA</a:t>
            </a:r>
          </a:p>
          <a:p>
            <a:pPr algn="ctr"/>
            <a:r>
              <a:rPr lang="it-IT" sz="2800" b="1" dirty="0">
                <a:solidFill>
                  <a:schemeClr val="bg1"/>
                </a:solidFill>
                <a:latin typeface="Times New Roman" pitchFamily="18" charset="0"/>
                <a:cs typeface="Times New Roman" pitchFamily="18" charset="0"/>
              </a:rPr>
              <a:t>Efficienza </a:t>
            </a:r>
          </a:p>
          <a:p>
            <a:pPr algn="ctr"/>
            <a:r>
              <a:rPr lang="it-IT" sz="2800" b="1" dirty="0">
                <a:solidFill>
                  <a:schemeClr val="bg1"/>
                </a:solidFill>
                <a:latin typeface="Times New Roman" pitchFamily="18" charset="0"/>
                <a:cs typeface="Times New Roman" pitchFamily="18" charset="0"/>
              </a:rPr>
              <a:t>e vantaggio personale</a:t>
            </a:r>
          </a:p>
        </p:txBody>
      </p:sp>
      <p:pic>
        <p:nvPicPr>
          <p:cNvPr id="2055" name="Picture 7" descr="C:\Users\Administrator\Pictures\SOCIETA\terra_dei_fuochi.jpg"/>
          <p:cNvPicPr>
            <a:picLocks noChangeAspect="1" noChangeArrowheads="1"/>
          </p:cNvPicPr>
          <p:nvPr/>
        </p:nvPicPr>
        <p:blipFill>
          <a:blip r:embed="rId9"/>
          <a:srcRect/>
          <a:stretch>
            <a:fillRect/>
          </a:stretch>
        </p:blipFill>
        <p:spPr bwMode="auto">
          <a:xfrm>
            <a:off x="5000628" y="3609099"/>
            <a:ext cx="4071934" cy="3248901"/>
          </a:xfrm>
          <a:prstGeom prst="rect">
            <a:avLst/>
          </a:prstGeom>
          <a:noFill/>
        </p:spPr>
      </p:pic>
      <p:sp>
        <p:nvSpPr>
          <p:cNvPr id="9" name="CasellaDiTesto 8"/>
          <p:cNvSpPr txBox="1">
            <a:spLocks noChangeArrowheads="1"/>
          </p:cNvSpPr>
          <p:nvPr/>
        </p:nvSpPr>
        <p:spPr bwMode="auto">
          <a:xfrm>
            <a:off x="3428997" y="3714750"/>
            <a:ext cx="2428884" cy="523220"/>
          </a:xfrm>
          <a:prstGeom prst="rect">
            <a:avLst/>
          </a:prstGeom>
          <a:solidFill>
            <a:srgbClr val="0000FF"/>
          </a:solidFill>
          <a:ln w="9525">
            <a:solidFill>
              <a:srgbClr val="002060"/>
            </a:solidFill>
            <a:miter lim="800000"/>
            <a:headEnd/>
            <a:tailEnd/>
          </a:ln>
        </p:spPr>
        <p:txBody>
          <a:bodyPr wrap="square">
            <a:spAutoFit/>
          </a:bodyPr>
          <a:lstStyle/>
          <a:p>
            <a:pPr algn="ctr"/>
            <a:r>
              <a:rPr lang="it-IT" sz="2800" b="1" dirty="0">
                <a:solidFill>
                  <a:schemeClr val="bg1"/>
                </a:solidFill>
                <a:latin typeface="Times New Roman" pitchFamily="18" charset="0"/>
                <a:cs typeface="Times New Roman" pitchFamily="18" charset="0"/>
              </a:rPr>
              <a:t>ECONOMIA</a:t>
            </a:r>
          </a:p>
        </p:txBody>
      </p:sp>
      <p:sp>
        <p:nvSpPr>
          <p:cNvPr id="12" name="CasellaDiTesto 11"/>
          <p:cNvSpPr txBox="1">
            <a:spLocks noChangeArrowheads="1"/>
          </p:cNvSpPr>
          <p:nvPr/>
        </p:nvSpPr>
        <p:spPr bwMode="auto">
          <a:xfrm>
            <a:off x="2357422" y="5000636"/>
            <a:ext cx="2071702" cy="1815882"/>
          </a:xfrm>
          <a:prstGeom prst="rect">
            <a:avLst/>
          </a:prstGeom>
          <a:solidFill>
            <a:srgbClr val="0000CC"/>
          </a:solidFill>
          <a:ln w="9525">
            <a:solidFill>
              <a:srgbClr val="002060"/>
            </a:solidFill>
            <a:miter lim="800000"/>
            <a:headEnd/>
            <a:tailEnd/>
          </a:ln>
        </p:spPr>
        <p:txBody>
          <a:bodyPr wrap="square">
            <a:spAutoFit/>
          </a:bodyPr>
          <a:lstStyle/>
          <a:p>
            <a:pPr algn="ctr"/>
            <a:r>
              <a:rPr lang="it-IT" sz="2800" b="1" dirty="0" smtClean="0">
                <a:solidFill>
                  <a:schemeClr val="bg1"/>
                </a:solidFill>
                <a:latin typeface="Times New Roman" pitchFamily="18" charset="0"/>
                <a:cs typeface="Times New Roman" pitchFamily="18" charset="0"/>
              </a:rPr>
              <a:t>DOME-</a:t>
            </a:r>
          </a:p>
          <a:p>
            <a:pPr algn="ctr"/>
            <a:r>
              <a:rPr lang="it-IT" sz="2800" b="1" dirty="0" smtClean="0">
                <a:solidFill>
                  <a:schemeClr val="bg1"/>
                </a:solidFill>
                <a:latin typeface="Times New Roman" pitchFamily="18" charset="0"/>
                <a:cs typeface="Times New Roman" pitchFamily="18" charset="0"/>
              </a:rPr>
              <a:t>STICA</a:t>
            </a:r>
            <a:endParaRPr lang="it-IT" sz="2800" b="1" dirty="0">
              <a:solidFill>
                <a:schemeClr val="bg1"/>
              </a:solidFill>
              <a:latin typeface="Times New Roman" pitchFamily="18" charset="0"/>
              <a:cs typeface="Times New Roman" pitchFamily="18" charset="0"/>
            </a:endParaRPr>
          </a:p>
          <a:p>
            <a:pPr algn="ctr"/>
            <a:r>
              <a:rPr lang="it-IT" sz="2800" b="1" dirty="0">
                <a:solidFill>
                  <a:schemeClr val="bg1"/>
                </a:solidFill>
                <a:latin typeface="Times New Roman" pitchFamily="18" charset="0"/>
                <a:cs typeface="Times New Roman" pitchFamily="18" charset="0"/>
              </a:rPr>
              <a:t>Efficienza</a:t>
            </a:r>
          </a:p>
          <a:p>
            <a:pPr algn="ctr"/>
            <a:r>
              <a:rPr lang="it-IT" sz="2800" b="1" dirty="0">
                <a:solidFill>
                  <a:schemeClr val="bg1"/>
                </a:solidFill>
                <a:latin typeface="Times New Roman" pitchFamily="18" charset="0"/>
                <a:cs typeface="Times New Roman" pitchFamily="18" charset="0"/>
              </a:rPr>
              <a:t>e solidarietà</a:t>
            </a:r>
          </a:p>
        </p:txBody>
      </p:sp>
      <p:sp>
        <p:nvSpPr>
          <p:cNvPr id="14" name="CasellaDiTesto 13"/>
          <p:cNvSpPr txBox="1">
            <a:spLocks noChangeArrowheads="1"/>
          </p:cNvSpPr>
          <p:nvPr/>
        </p:nvSpPr>
        <p:spPr bwMode="auto">
          <a:xfrm>
            <a:off x="4643438" y="5000636"/>
            <a:ext cx="1928826" cy="1815882"/>
          </a:xfrm>
          <a:prstGeom prst="rect">
            <a:avLst/>
          </a:prstGeom>
          <a:solidFill>
            <a:srgbClr val="0000CC"/>
          </a:solidFill>
          <a:ln w="9525">
            <a:solidFill>
              <a:srgbClr val="002060"/>
            </a:solidFill>
            <a:miter lim="800000"/>
            <a:headEnd/>
            <a:tailEnd/>
          </a:ln>
        </p:spPr>
        <p:txBody>
          <a:bodyPr wrap="square">
            <a:spAutoFit/>
          </a:bodyPr>
          <a:lstStyle/>
          <a:p>
            <a:pPr algn="ctr"/>
            <a:r>
              <a:rPr lang="it-IT" sz="2800" b="1" dirty="0" smtClean="0">
                <a:solidFill>
                  <a:schemeClr val="bg1"/>
                </a:solidFill>
                <a:latin typeface="Times New Roman" pitchFamily="18" charset="0"/>
                <a:cs typeface="Times New Roman" pitchFamily="18" charset="0"/>
              </a:rPr>
              <a:t>VOLON-</a:t>
            </a:r>
          </a:p>
          <a:p>
            <a:pPr algn="ctr"/>
            <a:r>
              <a:rPr lang="it-IT" sz="2800" b="1" dirty="0" smtClean="0">
                <a:solidFill>
                  <a:schemeClr val="bg1"/>
                </a:solidFill>
                <a:latin typeface="Times New Roman" pitchFamily="18" charset="0"/>
                <a:cs typeface="Times New Roman" pitchFamily="18" charset="0"/>
              </a:rPr>
              <a:t>TARIATO</a:t>
            </a:r>
            <a:endParaRPr lang="it-IT" sz="2800" b="1" dirty="0">
              <a:solidFill>
                <a:schemeClr val="bg1"/>
              </a:solidFill>
              <a:latin typeface="Times New Roman" pitchFamily="18" charset="0"/>
              <a:cs typeface="Times New Roman" pitchFamily="18" charset="0"/>
            </a:endParaRPr>
          </a:p>
          <a:p>
            <a:pPr algn="ctr"/>
            <a:r>
              <a:rPr lang="it-IT" sz="2800" b="1" dirty="0" smtClean="0">
                <a:solidFill>
                  <a:schemeClr val="bg1"/>
                </a:solidFill>
                <a:latin typeface="Times New Roman" pitchFamily="18" charset="0"/>
                <a:cs typeface="Times New Roman" pitchFamily="18" charset="0"/>
              </a:rPr>
              <a:t>Economia agapica</a:t>
            </a:r>
            <a:endParaRPr lang="it-IT" sz="2800" b="1" dirty="0">
              <a:solidFill>
                <a:schemeClr val="bg1"/>
              </a:solidFill>
              <a:latin typeface="Times New Roman" pitchFamily="18" charset="0"/>
              <a:cs typeface="Times New Roman" pitchFamily="18" charset="0"/>
            </a:endParaRPr>
          </a:p>
        </p:txBody>
      </p:sp>
      <p:sp>
        <p:nvSpPr>
          <p:cNvPr id="15" name="CasellaDiTesto 14"/>
          <p:cNvSpPr txBox="1">
            <a:spLocks noChangeArrowheads="1"/>
          </p:cNvSpPr>
          <p:nvPr/>
        </p:nvSpPr>
        <p:spPr bwMode="auto">
          <a:xfrm>
            <a:off x="7072330" y="5000636"/>
            <a:ext cx="2000264" cy="954107"/>
          </a:xfrm>
          <a:prstGeom prst="rect">
            <a:avLst/>
          </a:prstGeom>
          <a:solidFill>
            <a:srgbClr val="0000CC"/>
          </a:solidFill>
          <a:ln w="9525">
            <a:solidFill>
              <a:srgbClr val="002060"/>
            </a:solidFill>
            <a:miter lim="800000"/>
            <a:headEnd/>
            <a:tailEnd/>
          </a:ln>
        </p:spPr>
        <p:txBody>
          <a:bodyPr wrap="square">
            <a:spAutoFit/>
          </a:bodyPr>
          <a:lstStyle/>
          <a:p>
            <a:pPr algn="ctr"/>
            <a:r>
              <a:rPr lang="it-IT" sz="2800" b="1" dirty="0" smtClean="0">
                <a:solidFill>
                  <a:schemeClr val="bg1"/>
                </a:solidFill>
                <a:latin typeface="Times New Roman" pitchFamily="18" charset="0"/>
                <a:cs typeface="Times New Roman" pitchFamily="18" charset="0"/>
              </a:rPr>
              <a:t>BENI COMUNI</a:t>
            </a:r>
            <a:endParaRPr lang="it-IT" sz="2800" b="1" dirty="0">
              <a:solidFill>
                <a:schemeClr val="bg1"/>
              </a:solidFill>
              <a:latin typeface="Times New Roman" pitchFamily="18" charset="0"/>
              <a:cs typeface="Times New Roman" pitchFamily="18" charset="0"/>
            </a:endParaRPr>
          </a:p>
        </p:txBody>
      </p:sp>
      <p:pic>
        <p:nvPicPr>
          <p:cNvPr id="16" name="Immagine 15" descr="FRECCE--4-trasp..TIF"/>
          <p:cNvPicPr>
            <a:picLocks noChangeAspect="1"/>
          </p:cNvPicPr>
          <p:nvPr/>
        </p:nvPicPr>
        <p:blipFill>
          <a:blip r:embed="rId10"/>
          <a:stretch>
            <a:fillRect/>
          </a:stretch>
        </p:blipFill>
        <p:spPr>
          <a:xfrm>
            <a:off x="0" y="4214818"/>
            <a:ext cx="9144000" cy="857256"/>
          </a:xfrm>
          <a:prstGeom prst="rect">
            <a:avLst/>
          </a:prstGeom>
        </p:spPr>
      </p:pic>
    </p:spTree>
  </p:cSld>
  <p:clrMapOvr>
    <a:masterClrMapping/>
  </p:clrMapOvr>
  <p:transition>
    <p:split orient="vert"/>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circle(out)">
                                      <p:cBhvr>
                                        <p:cTn id="7" dur="1000"/>
                                        <p:tgtEl>
                                          <p:spTgt spid="860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9">
                                            <p:bg/>
                                          </p:spTgt>
                                        </p:tgtEl>
                                        <p:attrNameLst>
                                          <p:attrName>style.visibility</p:attrName>
                                        </p:attrNameLst>
                                      </p:cBhvr>
                                      <p:to>
                                        <p:strVal val="visible"/>
                                      </p:to>
                                    </p:set>
                                    <p:animEffect transition="in" filter="wipe(left)">
                                      <p:cBhvr>
                                        <p:cTn id="12" dur="1000"/>
                                        <p:tgtEl>
                                          <p:spTgt spid="86019">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6019">
                                            <p:txEl>
                                              <p:pRg st="0" end="0"/>
                                            </p:txEl>
                                          </p:spTgt>
                                        </p:tgtEl>
                                        <p:attrNameLst>
                                          <p:attrName>style.visibility</p:attrName>
                                        </p:attrNameLst>
                                      </p:cBhvr>
                                      <p:to>
                                        <p:strVal val="visible"/>
                                      </p:to>
                                    </p:set>
                                    <p:animEffect transition="in" filter="wipe(left)">
                                      <p:cBhvr>
                                        <p:cTn id="15" dur="1000"/>
                                        <p:tgtEl>
                                          <p:spTgt spid="86019">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86019">
                                            <p:txEl>
                                              <p:pRg st="1" end="1"/>
                                            </p:txEl>
                                          </p:spTgt>
                                        </p:tgtEl>
                                        <p:attrNameLst>
                                          <p:attrName>style.visibility</p:attrName>
                                        </p:attrNameLst>
                                      </p:cBhvr>
                                      <p:to>
                                        <p:strVal val="visible"/>
                                      </p:to>
                                    </p:set>
                                    <p:animEffect transition="in" filter="wipe(left)">
                                      <p:cBhvr>
                                        <p:cTn id="19" dur="1000"/>
                                        <p:tgtEl>
                                          <p:spTgt spid="86019">
                                            <p:txEl>
                                              <p:pRg st="1" end="1"/>
                                            </p:txEl>
                                          </p:spTgt>
                                        </p:tgtEl>
                                      </p:cBhvr>
                                    </p:animEffect>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86020"/>
                                        </p:tgtEl>
                                        <p:attrNameLst>
                                          <p:attrName>style.visibility</p:attrName>
                                        </p:attrNameLst>
                                      </p:cBhvr>
                                      <p:to>
                                        <p:strVal val="visible"/>
                                      </p:to>
                                    </p:set>
                                    <p:anim calcmode="lin" valueType="num">
                                      <p:cBhvr>
                                        <p:cTn id="23" dur="1000" fill="hold"/>
                                        <p:tgtEl>
                                          <p:spTgt spid="86020"/>
                                        </p:tgtEl>
                                        <p:attrNameLst>
                                          <p:attrName>ppt_w</p:attrName>
                                        </p:attrNameLst>
                                      </p:cBhvr>
                                      <p:tavLst>
                                        <p:tav tm="0">
                                          <p:val>
                                            <p:fltVal val="0"/>
                                          </p:val>
                                        </p:tav>
                                        <p:tav tm="100000">
                                          <p:val>
                                            <p:strVal val="#ppt_w"/>
                                          </p:val>
                                        </p:tav>
                                      </p:tavLst>
                                    </p:anim>
                                    <p:anim calcmode="lin" valueType="num">
                                      <p:cBhvr>
                                        <p:cTn id="24" dur="1000" fill="hold"/>
                                        <p:tgtEl>
                                          <p:spTgt spid="8602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6020"/>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86019">
                                            <p:txEl>
                                              <p:pRg st="2" end="2"/>
                                            </p:txEl>
                                          </p:spTgt>
                                        </p:tgtEl>
                                        <p:attrNameLst>
                                          <p:attrName>style.visibility</p:attrName>
                                        </p:attrNameLst>
                                      </p:cBhvr>
                                      <p:to>
                                        <p:strVal val="visible"/>
                                      </p:to>
                                    </p:set>
                                    <p:animEffect transition="in" filter="wipe(left)">
                                      <p:cBhvr>
                                        <p:cTn id="31" dur="1000"/>
                                        <p:tgtEl>
                                          <p:spTgt spid="86019">
                                            <p:txEl>
                                              <p:pRg st="2" end="2"/>
                                            </p:txEl>
                                          </p:spTgt>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86019">
                                            <p:txEl>
                                              <p:pRg st="3" end="3"/>
                                            </p:txEl>
                                          </p:spTgt>
                                        </p:tgtEl>
                                        <p:attrNameLst>
                                          <p:attrName>style.visibility</p:attrName>
                                        </p:attrNameLst>
                                      </p:cBhvr>
                                      <p:to>
                                        <p:strVal val="visible"/>
                                      </p:to>
                                    </p:set>
                                    <p:animEffect transition="in" filter="wipe(left)">
                                      <p:cBhvr>
                                        <p:cTn id="35" dur="1000"/>
                                        <p:tgtEl>
                                          <p:spTgt spid="86019">
                                            <p:txEl>
                                              <p:pRg st="3" end="3"/>
                                            </p:txEl>
                                          </p:spTgt>
                                        </p:tgtEl>
                                      </p:cBhvr>
                                    </p:animEffect>
                                  </p:childTnLst>
                                </p:cTn>
                              </p:par>
                            </p:childTnLst>
                          </p:cTn>
                        </p:par>
                        <p:par>
                          <p:cTn id="36" fill="hold">
                            <p:stCondLst>
                              <p:cond delay="2000"/>
                            </p:stCondLst>
                            <p:childTnLst>
                              <p:par>
                                <p:cTn id="37" presetID="23" presetClass="entr" presetSubtype="16" fill="hold" nodeType="afterEffect">
                                  <p:stCondLst>
                                    <p:cond delay="0"/>
                                  </p:stCondLst>
                                  <p:childTnLst>
                                    <p:set>
                                      <p:cBhvr>
                                        <p:cTn id="38" dur="1" fill="hold">
                                          <p:stCondLst>
                                            <p:cond delay="0"/>
                                          </p:stCondLst>
                                        </p:cTn>
                                        <p:tgtEl>
                                          <p:spTgt spid="86021"/>
                                        </p:tgtEl>
                                        <p:attrNameLst>
                                          <p:attrName>style.visibility</p:attrName>
                                        </p:attrNameLst>
                                      </p:cBhvr>
                                      <p:to>
                                        <p:strVal val="visible"/>
                                      </p:to>
                                    </p:set>
                                    <p:anim calcmode="lin" valueType="num">
                                      <p:cBhvr>
                                        <p:cTn id="39" dur="1000" fill="hold"/>
                                        <p:tgtEl>
                                          <p:spTgt spid="86021"/>
                                        </p:tgtEl>
                                        <p:attrNameLst>
                                          <p:attrName>ppt_w</p:attrName>
                                        </p:attrNameLst>
                                      </p:cBhvr>
                                      <p:tavLst>
                                        <p:tav tm="0">
                                          <p:val>
                                            <p:fltVal val="0"/>
                                          </p:val>
                                        </p:tav>
                                        <p:tav tm="100000">
                                          <p:val>
                                            <p:strVal val="#ppt_w"/>
                                          </p:val>
                                        </p:tav>
                                      </p:tavLst>
                                    </p:anim>
                                    <p:anim calcmode="lin" valueType="num">
                                      <p:cBhvr>
                                        <p:cTn id="40" dur="1000" fill="hold"/>
                                        <p:tgtEl>
                                          <p:spTgt spid="86021"/>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86021"/>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86019">
                                            <p:txEl>
                                              <p:pRg st="4" end="4"/>
                                            </p:txEl>
                                          </p:spTgt>
                                        </p:tgtEl>
                                        <p:attrNameLst>
                                          <p:attrName>style.visibility</p:attrName>
                                        </p:attrNameLst>
                                      </p:cBhvr>
                                      <p:to>
                                        <p:strVal val="visible"/>
                                      </p:to>
                                    </p:set>
                                    <p:animEffect transition="in" filter="wipe(left)">
                                      <p:cBhvr>
                                        <p:cTn id="47" dur="1000"/>
                                        <p:tgtEl>
                                          <p:spTgt spid="86019">
                                            <p:txEl>
                                              <p:pRg st="4" end="4"/>
                                            </p:txEl>
                                          </p:spTgt>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86019">
                                            <p:txEl>
                                              <p:pRg st="5" end="5"/>
                                            </p:txEl>
                                          </p:spTgt>
                                        </p:tgtEl>
                                        <p:attrNameLst>
                                          <p:attrName>style.visibility</p:attrName>
                                        </p:attrNameLst>
                                      </p:cBhvr>
                                      <p:to>
                                        <p:strVal val="visible"/>
                                      </p:to>
                                    </p:set>
                                    <p:animEffect transition="in" filter="wipe(left)">
                                      <p:cBhvr>
                                        <p:cTn id="51" dur="1000"/>
                                        <p:tgtEl>
                                          <p:spTgt spid="86019">
                                            <p:txEl>
                                              <p:pRg st="5" end="5"/>
                                            </p:txEl>
                                          </p:spTgt>
                                        </p:tgtEl>
                                      </p:cBhvr>
                                    </p:animEffect>
                                  </p:childTnLst>
                                </p:cTn>
                              </p:par>
                            </p:childTnLst>
                          </p:cTn>
                        </p:par>
                        <p:par>
                          <p:cTn id="52" fill="hold">
                            <p:stCondLst>
                              <p:cond delay="2000"/>
                            </p:stCondLst>
                            <p:childTnLst>
                              <p:par>
                                <p:cTn id="53" presetID="23" presetClass="entr" presetSubtype="16" fill="hold" nodeType="afterEffect">
                                  <p:stCondLst>
                                    <p:cond delay="0"/>
                                  </p:stCondLst>
                                  <p:childTnLst>
                                    <p:set>
                                      <p:cBhvr>
                                        <p:cTn id="54" dur="1" fill="hold">
                                          <p:stCondLst>
                                            <p:cond delay="0"/>
                                          </p:stCondLst>
                                        </p:cTn>
                                        <p:tgtEl>
                                          <p:spTgt spid="86022"/>
                                        </p:tgtEl>
                                        <p:attrNameLst>
                                          <p:attrName>style.visibility</p:attrName>
                                        </p:attrNameLst>
                                      </p:cBhvr>
                                      <p:to>
                                        <p:strVal val="visible"/>
                                      </p:to>
                                    </p:set>
                                    <p:anim calcmode="lin" valueType="num">
                                      <p:cBhvr>
                                        <p:cTn id="55" dur="500" fill="hold"/>
                                        <p:tgtEl>
                                          <p:spTgt spid="86022"/>
                                        </p:tgtEl>
                                        <p:attrNameLst>
                                          <p:attrName>ppt_w</p:attrName>
                                        </p:attrNameLst>
                                      </p:cBhvr>
                                      <p:tavLst>
                                        <p:tav tm="0">
                                          <p:val>
                                            <p:fltVal val="0"/>
                                          </p:val>
                                        </p:tav>
                                        <p:tav tm="100000">
                                          <p:val>
                                            <p:strVal val="#ppt_w"/>
                                          </p:val>
                                        </p:tav>
                                      </p:tavLst>
                                    </p:anim>
                                    <p:anim calcmode="lin" valueType="num">
                                      <p:cBhvr>
                                        <p:cTn id="56" dur="500" fill="hold"/>
                                        <p:tgtEl>
                                          <p:spTgt spid="86022"/>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86022"/>
                                        </p:tgtEl>
                                        <p:attrNameLst>
                                          <p:attrName>style.visibility</p:attrName>
                                        </p:attrNameLst>
                                      </p:cBhvr>
                                      <p:to>
                                        <p:strVal val="hidden"/>
                                      </p:to>
                                    </p:set>
                                  </p:childTnLst>
                                </p:cTn>
                              </p:par>
                              <p:par>
                                <p:cTn id="61" presetID="22" presetClass="entr" presetSubtype="8" fill="hold" grpId="0" nodeType="withEffect">
                                  <p:stCondLst>
                                    <p:cond delay="0"/>
                                  </p:stCondLst>
                                  <p:childTnLst>
                                    <p:set>
                                      <p:cBhvr>
                                        <p:cTn id="62" dur="1" fill="hold">
                                          <p:stCondLst>
                                            <p:cond delay="0"/>
                                          </p:stCondLst>
                                        </p:cTn>
                                        <p:tgtEl>
                                          <p:spTgt spid="86019">
                                            <p:txEl>
                                              <p:pRg st="6" end="6"/>
                                            </p:txEl>
                                          </p:spTgt>
                                        </p:tgtEl>
                                        <p:attrNameLst>
                                          <p:attrName>style.visibility</p:attrName>
                                        </p:attrNameLst>
                                      </p:cBhvr>
                                      <p:to>
                                        <p:strVal val="visible"/>
                                      </p:to>
                                    </p:set>
                                    <p:animEffect transition="in" filter="wipe(left)">
                                      <p:cBhvr>
                                        <p:cTn id="63" dur="1000"/>
                                        <p:tgtEl>
                                          <p:spTgt spid="86019">
                                            <p:txEl>
                                              <p:pRg st="6" end="6"/>
                                            </p:txEl>
                                          </p:spTgt>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86019">
                                            <p:txEl>
                                              <p:pRg st="7" end="7"/>
                                            </p:txEl>
                                          </p:spTgt>
                                        </p:tgtEl>
                                        <p:attrNameLst>
                                          <p:attrName>style.visibility</p:attrName>
                                        </p:attrNameLst>
                                      </p:cBhvr>
                                      <p:to>
                                        <p:strVal val="visible"/>
                                      </p:to>
                                    </p:set>
                                    <p:animEffect transition="in" filter="wipe(left)">
                                      <p:cBhvr>
                                        <p:cTn id="67" dur="1000"/>
                                        <p:tgtEl>
                                          <p:spTgt spid="86019">
                                            <p:txEl>
                                              <p:pRg st="7" end="7"/>
                                            </p:txEl>
                                          </p:spTgt>
                                        </p:tgtEl>
                                      </p:cBhvr>
                                    </p:animEffect>
                                  </p:childTnLst>
                                </p:cTn>
                              </p:par>
                            </p:childTnLst>
                          </p:cTn>
                        </p:par>
                        <p:par>
                          <p:cTn id="68" fill="hold">
                            <p:stCondLst>
                              <p:cond delay="2000"/>
                            </p:stCondLst>
                            <p:childTnLst>
                              <p:par>
                                <p:cTn id="69" presetID="23" presetClass="entr" presetSubtype="16" fill="hold" nodeType="afterEffect">
                                  <p:stCondLst>
                                    <p:cond delay="0"/>
                                  </p:stCondLst>
                                  <p:childTnLst>
                                    <p:set>
                                      <p:cBhvr>
                                        <p:cTn id="70" dur="1" fill="hold">
                                          <p:stCondLst>
                                            <p:cond delay="0"/>
                                          </p:stCondLst>
                                        </p:cTn>
                                        <p:tgtEl>
                                          <p:spTgt spid="86023"/>
                                        </p:tgtEl>
                                        <p:attrNameLst>
                                          <p:attrName>style.visibility</p:attrName>
                                        </p:attrNameLst>
                                      </p:cBhvr>
                                      <p:to>
                                        <p:strVal val="visible"/>
                                      </p:to>
                                    </p:set>
                                    <p:anim calcmode="lin" valueType="num">
                                      <p:cBhvr>
                                        <p:cTn id="71" dur="1000" fill="hold"/>
                                        <p:tgtEl>
                                          <p:spTgt spid="86023"/>
                                        </p:tgtEl>
                                        <p:attrNameLst>
                                          <p:attrName>ppt_w</p:attrName>
                                        </p:attrNameLst>
                                      </p:cBhvr>
                                      <p:tavLst>
                                        <p:tav tm="0">
                                          <p:val>
                                            <p:fltVal val="0"/>
                                          </p:val>
                                        </p:tav>
                                        <p:tav tm="100000">
                                          <p:val>
                                            <p:strVal val="#ppt_w"/>
                                          </p:val>
                                        </p:tav>
                                      </p:tavLst>
                                    </p:anim>
                                    <p:anim calcmode="lin" valueType="num">
                                      <p:cBhvr>
                                        <p:cTn id="72" dur="1000" fill="hold"/>
                                        <p:tgtEl>
                                          <p:spTgt spid="86023"/>
                                        </p:tgtEl>
                                        <p:attrNameLst>
                                          <p:attrName>ppt_h</p:attrName>
                                        </p:attrNameLst>
                                      </p:cBhvr>
                                      <p:tavLst>
                                        <p:tav tm="0">
                                          <p:val>
                                            <p:fltVal val="0"/>
                                          </p:val>
                                        </p:tav>
                                        <p:tav tm="100000">
                                          <p:val>
                                            <p:strVal val="#ppt_h"/>
                                          </p:val>
                                        </p:tav>
                                      </p:tavLst>
                                    </p:anim>
                                  </p:childTnLst>
                                </p:cTn>
                              </p:par>
                            </p:childTnLst>
                          </p:cTn>
                        </p:par>
                        <p:par>
                          <p:cTn id="73" fill="hold">
                            <p:stCondLst>
                              <p:cond delay="3000"/>
                            </p:stCondLst>
                            <p:childTnLst>
                              <p:par>
                                <p:cTn id="74" presetID="23" presetClass="entr" presetSubtype="16" fill="hold" nodeType="afterEffect">
                                  <p:stCondLst>
                                    <p:cond delay="0"/>
                                  </p:stCondLst>
                                  <p:childTnLst>
                                    <p:set>
                                      <p:cBhvr>
                                        <p:cTn id="75" dur="1" fill="hold">
                                          <p:stCondLst>
                                            <p:cond delay="0"/>
                                          </p:stCondLst>
                                        </p:cTn>
                                        <p:tgtEl>
                                          <p:spTgt spid="2055"/>
                                        </p:tgtEl>
                                        <p:attrNameLst>
                                          <p:attrName>style.visibility</p:attrName>
                                        </p:attrNameLst>
                                      </p:cBhvr>
                                      <p:to>
                                        <p:strVal val="visible"/>
                                      </p:to>
                                    </p:set>
                                    <p:anim calcmode="lin" valueType="num">
                                      <p:cBhvr>
                                        <p:cTn id="76" dur="500" fill="hold"/>
                                        <p:tgtEl>
                                          <p:spTgt spid="2055"/>
                                        </p:tgtEl>
                                        <p:attrNameLst>
                                          <p:attrName>ppt_w</p:attrName>
                                        </p:attrNameLst>
                                      </p:cBhvr>
                                      <p:tavLst>
                                        <p:tav tm="0">
                                          <p:val>
                                            <p:fltVal val="0"/>
                                          </p:val>
                                        </p:tav>
                                        <p:tav tm="100000">
                                          <p:val>
                                            <p:strVal val="#ppt_w"/>
                                          </p:val>
                                        </p:tav>
                                      </p:tavLst>
                                    </p:anim>
                                    <p:anim calcmode="lin" valueType="num">
                                      <p:cBhvr>
                                        <p:cTn id="77" dur="500" fill="hold"/>
                                        <p:tgtEl>
                                          <p:spTgt spid="2055"/>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xit" presetSubtype="32" fill="hold" nodeType="clickEffect">
                                  <p:stCondLst>
                                    <p:cond delay="0"/>
                                  </p:stCondLst>
                                  <p:childTnLst>
                                    <p:anim calcmode="lin" valueType="num">
                                      <p:cBhvr>
                                        <p:cTn id="81" dur="500"/>
                                        <p:tgtEl>
                                          <p:spTgt spid="86023"/>
                                        </p:tgtEl>
                                        <p:attrNameLst>
                                          <p:attrName>ppt_w</p:attrName>
                                        </p:attrNameLst>
                                      </p:cBhvr>
                                      <p:tavLst>
                                        <p:tav tm="0">
                                          <p:val>
                                            <p:strVal val="ppt_w"/>
                                          </p:val>
                                        </p:tav>
                                        <p:tav tm="100000">
                                          <p:val>
                                            <p:fltVal val="0"/>
                                          </p:val>
                                        </p:tav>
                                      </p:tavLst>
                                    </p:anim>
                                    <p:anim calcmode="lin" valueType="num">
                                      <p:cBhvr>
                                        <p:cTn id="82" dur="500"/>
                                        <p:tgtEl>
                                          <p:spTgt spid="86023"/>
                                        </p:tgtEl>
                                        <p:attrNameLst>
                                          <p:attrName>ppt_h</p:attrName>
                                        </p:attrNameLst>
                                      </p:cBhvr>
                                      <p:tavLst>
                                        <p:tav tm="0">
                                          <p:val>
                                            <p:strVal val="ppt_h"/>
                                          </p:val>
                                        </p:tav>
                                        <p:tav tm="100000">
                                          <p:val>
                                            <p:fltVal val="0"/>
                                          </p:val>
                                        </p:tav>
                                      </p:tavLst>
                                    </p:anim>
                                    <p:set>
                                      <p:cBhvr>
                                        <p:cTn id="83" dur="1" fill="hold">
                                          <p:stCondLst>
                                            <p:cond delay="499"/>
                                          </p:stCondLst>
                                        </p:cTn>
                                        <p:tgtEl>
                                          <p:spTgt spid="86023"/>
                                        </p:tgtEl>
                                        <p:attrNameLst>
                                          <p:attrName>style.visibility</p:attrName>
                                        </p:attrNameLst>
                                      </p:cBhvr>
                                      <p:to>
                                        <p:strVal val="hidden"/>
                                      </p:to>
                                    </p:set>
                                  </p:childTnLst>
                                </p:cTn>
                              </p:par>
                              <p:par>
                                <p:cTn id="84" presetID="23" presetClass="exit" presetSubtype="32" fill="hold" nodeType="withEffect">
                                  <p:stCondLst>
                                    <p:cond delay="0"/>
                                  </p:stCondLst>
                                  <p:childTnLst>
                                    <p:anim calcmode="lin" valueType="num">
                                      <p:cBhvr>
                                        <p:cTn id="85" dur="500"/>
                                        <p:tgtEl>
                                          <p:spTgt spid="2055"/>
                                        </p:tgtEl>
                                        <p:attrNameLst>
                                          <p:attrName>ppt_w</p:attrName>
                                        </p:attrNameLst>
                                      </p:cBhvr>
                                      <p:tavLst>
                                        <p:tav tm="0">
                                          <p:val>
                                            <p:strVal val="ppt_w"/>
                                          </p:val>
                                        </p:tav>
                                        <p:tav tm="100000">
                                          <p:val>
                                            <p:fltVal val="0"/>
                                          </p:val>
                                        </p:tav>
                                      </p:tavLst>
                                    </p:anim>
                                    <p:anim calcmode="lin" valueType="num">
                                      <p:cBhvr>
                                        <p:cTn id="86" dur="500"/>
                                        <p:tgtEl>
                                          <p:spTgt spid="2055"/>
                                        </p:tgtEl>
                                        <p:attrNameLst>
                                          <p:attrName>ppt_h</p:attrName>
                                        </p:attrNameLst>
                                      </p:cBhvr>
                                      <p:tavLst>
                                        <p:tav tm="0">
                                          <p:val>
                                            <p:strVal val="ppt_h"/>
                                          </p:val>
                                        </p:tav>
                                        <p:tav tm="100000">
                                          <p:val>
                                            <p:fltVal val="0"/>
                                          </p:val>
                                        </p:tav>
                                      </p:tavLst>
                                    </p:anim>
                                    <p:set>
                                      <p:cBhvr>
                                        <p:cTn id="87" dur="1" fill="hold">
                                          <p:stCondLst>
                                            <p:cond delay="499"/>
                                          </p:stCondLst>
                                        </p:cTn>
                                        <p:tgtEl>
                                          <p:spTgt spid="2055"/>
                                        </p:tgtEl>
                                        <p:attrNameLst>
                                          <p:attrName>style.visibility</p:attrName>
                                        </p:attrNameLst>
                                      </p:cBhvr>
                                      <p:to>
                                        <p:strVal val="hidden"/>
                                      </p:to>
                                    </p:set>
                                  </p:childTnLst>
                                </p:cTn>
                              </p:par>
                            </p:childTnLst>
                          </p:cTn>
                        </p:par>
                        <p:par>
                          <p:cTn id="88" fill="hold">
                            <p:stCondLst>
                              <p:cond delay="500"/>
                            </p:stCondLst>
                            <p:childTnLst>
                              <p:par>
                                <p:cTn id="89" presetID="23" presetClass="entr" presetSubtype="16" fill="hold" grpId="0" nodeType="after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500" fill="hold"/>
                                        <p:tgtEl>
                                          <p:spTgt spid="9"/>
                                        </p:tgtEl>
                                        <p:attrNameLst>
                                          <p:attrName>ppt_w</p:attrName>
                                        </p:attrNameLst>
                                      </p:cBhvr>
                                      <p:tavLst>
                                        <p:tav tm="0">
                                          <p:val>
                                            <p:fltVal val="0"/>
                                          </p:val>
                                        </p:tav>
                                        <p:tav tm="100000">
                                          <p:val>
                                            <p:strVal val="#ppt_w"/>
                                          </p:val>
                                        </p:tav>
                                      </p:tavLst>
                                    </p:anim>
                                    <p:anim calcmode="lin" valueType="num">
                                      <p:cBhvr>
                                        <p:cTn id="9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up)">
                                      <p:cBhvr>
                                        <p:cTn id="97" dur="500"/>
                                        <p:tgtEl>
                                          <p:spTgt spid="16"/>
                                        </p:tgtEl>
                                      </p:cBhvr>
                                    </p:animEffect>
                                  </p:childTnLst>
                                </p:cTn>
                              </p:par>
                            </p:childTnLst>
                          </p:cTn>
                        </p:par>
                        <p:par>
                          <p:cTn id="98" fill="hold">
                            <p:stCondLst>
                              <p:cond delay="500"/>
                            </p:stCondLst>
                            <p:childTnLst>
                              <p:par>
                                <p:cTn id="99" presetID="22" presetClass="entr" presetSubtype="1" fill="hold" grpId="0" nodeType="afterEffect">
                                  <p:stCondLst>
                                    <p:cond delay="0"/>
                                  </p:stCondLst>
                                  <p:childTnLst>
                                    <p:set>
                                      <p:cBhvr>
                                        <p:cTn id="100" dur="1" fill="hold">
                                          <p:stCondLst>
                                            <p:cond delay="0"/>
                                          </p:stCondLst>
                                        </p:cTn>
                                        <p:tgtEl>
                                          <p:spTgt spid="11">
                                            <p:bg/>
                                          </p:spTgt>
                                        </p:tgtEl>
                                        <p:attrNameLst>
                                          <p:attrName>style.visibility</p:attrName>
                                        </p:attrNameLst>
                                      </p:cBhvr>
                                      <p:to>
                                        <p:strVal val="visible"/>
                                      </p:to>
                                    </p:set>
                                    <p:animEffect transition="in" filter="wipe(up)">
                                      <p:cBhvr>
                                        <p:cTn id="101" dur="1000"/>
                                        <p:tgtEl>
                                          <p:spTgt spid="11">
                                            <p:bg/>
                                          </p:spTgt>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11">
                                            <p:txEl>
                                              <p:pRg st="0" end="0"/>
                                            </p:txEl>
                                          </p:spTgt>
                                        </p:tgtEl>
                                        <p:attrNameLst>
                                          <p:attrName>style.visibility</p:attrName>
                                        </p:attrNameLst>
                                      </p:cBhvr>
                                      <p:to>
                                        <p:strVal val="visible"/>
                                      </p:to>
                                    </p:set>
                                    <p:animEffect transition="in" filter="wipe(up)">
                                      <p:cBhvr>
                                        <p:cTn id="104" dur="1000"/>
                                        <p:tgtEl>
                                          <p:spTgt spid="11">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11">
                                            <p:txEl>
                                              <p:pRg st="1" end="1"/>
                                            </p:txEl>
                                          </p:spTgt>
                                        </p:tgtEl>
                                        <p:attrNameLst>
                                          <p:attrName>style.visibility</p:attrName>
                                        </p:attrNameLst>
                                      </p:cBhvr>
                                      <p:to>
                                        <p:strVal val="visible"/>
                                      </p:to>
                                    </p:set>
                                    <p:animEffect transition="in" filter="wipe(up)">
                                      <p:cBhvr>
                                        <p:cTn id="109" dur="1000"/>
                                        <p:tgtEl>
                                          <p:spTgt spid="11">
                                            <p:txEl>
                                              <p:pRg st="1" end="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11">
                                            <p:txEl>
                                              <p:pRg st="2" end="2"/>
                                            </p:txEl>
                                          </p:spTgt>
                                        </p:tgtEl>
                                        <p:attrNameLst>
                                          <p:attrName>style.visibility</p:attrName>
                                        </p:attrNameLst>
                                      </p:cBhvr>
                                      <p:to>
                                        <p:strVal val="visible"/>
                                      </p:to>
                                    </p:set>
                                    <p:animEffect transition="in" filter="wipe(up)">
                                      <p:cBhvr>
                                        <p:cTn id="114" dur="1000"/>
                                        <p:tgtEl>
                                          <p:spTgt spid="11">
                                            <p:txEl>
                                              <p:pRg st="2" end="2"/>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12">
                                            <p:bg/>
                                          </p:spTgt>
                                        </p:tgtEl>
                                        <p:attrNameLst>
                                          <p:attrName>style.visibility</p:attrName>
                                        </p:attrNameLst>
                                      </p:cBhvr>
                                      <p:to>
                                        <p:strVal val="visible"/>
                                      </p:to>
                                    </p:set>
                                    <p:animEffect transition="in" filter="wipe(up)">
                                      <p:cBhvr>
                                        <p:cTn id="119" dur="1000"/>
                                        <p:tgtEl>
                                          <p:spTgt spid="12">
                                            <p:bg/>
                                          </p:spTgt>
                                        </p:tgtEl>
                                      </p:cBhvr>
                                    </p:animEffect>
                                  </p:childTnLst>
                                </p:cTn>
                              </p:par>
                              <p:par>
                                <p:cTn id="120" presetID="22" presetClass="entr" presetSubtype="1" fill="hold" grpId="0" nodeType="withEffect">
                                  <p:stCondLst>
                                    <p:cond delay="0"/>
                                  </p:stCondLst>
                                  <p:childTnLst>
                                    <p:set>
                                      <p:cBhvr>
                                        <p:cTn id="121" dur="1" fill="hold">
                                          <p:stCondLst>
                                            <p:cond delay="0"/>
                                          </p:stCondLst>
                                        </p:cTn>
                                        <p:tgtEl>
                                          <p:spTgt spid="12">
                                            <p:txEl>
                                              <p:pRg st="0" end="0"/>
                                            </p:txEl>
                                          </p:spTgt>
                                        </p:tgtEl>
                                        <p:attrNameLst>
                                          <p:attrName>style.visibility</p:attrName>
                                        </p:attrNameLst>
                                      </p:cBhvr>
                                      <p:to>
                                        <p:strVal val="visible"/>
                                      </p:to>
                                    </p:set>
                                    <p:animEffect transition="in" filter="wipe(up)">
                                      <p:cBhvr>
                                        <p:cTn id="122" dur="1000"/>
                                        <p:tgtEl>
                                          <p:spTgt spid="12">
                                            <p:txEl>
                                              <p:pRg st="0" end="0"/>
                                            </p:txEl>
                                          </p:spTgt>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12">
                                            <p:txEl>
                                              <p:pRg st="1" end="1"/>
                                            </p:txEl>
                                          </p:spTgt>
                                        </p:tgtEl>
                                        <p:attrNameLst>
                                          <p:attrName>style.visibility</p:attrName>
                                        </p:attrNameLst>
                                      </p:cBhvr>
                                      <p:to>
                                        <p:strVal val="visible"/>
                                      </p:to>
                                    </p:set>
                                    <p:animEffect transition="in" filter="wipe(up)">
                                      <p:cBhvr>
                                        <p:cTn id="125" dur="1000"/>
                                        <p:tgtEl>
                                          <p:spTgt spid="12">
                                            <p:txEl>
                                              <p:pRg st="1" end="1"/>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grpId="0" nodeType="clickEffect">
                                  <p:stCondLst>
                                    <p:cond delay="0"/>
                                  </p:stCondLst>
                                  <p:childTnLst>
                                    <p:set>
                                      <p:cBhvr>
                                        <p:cTn id="129" dur="1" fill="hold">
                                          <p:stCondLst>
                                            <p:cond delay="0"/>
                                          </p:stCondLst>
                                        </p:cTn>
                                        <p:tgtEl>
                                          <p:spTgt spid="12">
                                            <p:txEl>
                                              <p:pRg st="2" end="2"/>
                                            </p:txEl>
                                          </p:spTgt>
                                        </p:tgtEl>
                                        <p:attrNameLst>
                                          <p:attrName>style.visibility</p:attrName>
                                        </p:attrNameLst>
                                      </p:cBhvr>
                                      <p:to>
                                        <p:strVal val="visible"/>
                                      </p:to>
                                    </p:set>
                                    <p:animEffect transition="in" filter="wipe(up)">
                                      <p:cBhvr>
                                        <p:cTn id="130" dur="1000"/>
                                        <p:tgtEl>
                                          <p:spTgt spid="12">
                                            <p:txEl>
                                              <p:pRg st="2" end="2"/>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12">
                                            <p:txEl>
                                              <p:pRg st="3" end="3"/>
                                            </p:txEl>
                                          </p:spTgt>
                                        </p:tgtEl>
                                        <p:attrNameLst>
                                          <p:attrName>style.visibility</p:attrName>
                                        </p:attrNameLst>
                                      </p:cBhvr>
                                      <p:to>
                                        <p:strVal val="visible"/>
                                      </p:to>
                                    </p:set>
                                    <p:animEffect transition="in" filter="wipe(up)">
                                      <p:cBhvr>
                                        <p:cTn id="135" dur="1000"/>
                                        <p:tgtEl>
                                          <p:spTgt spid="12">
                                            <p:txEl>
                                              <p:pRg st="3" end="3"/>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1" fill="hold" grpId="0" nodeType="clickEffect">
                                  <p:stCondLst>
                                    <p:cond delay="0"/>
                                  </p:stCondLst>
                                  <p:childTnLst>
                                    <p:set>
                                      <p:cBhvr>
                                        <p:cTn id="139" dur="1" fill="hold">
                                          <p:stCondLst>
                                            <p:cond delay="0"/>
                                          </p:stCondLst>
                                        </p:cTn>
                                        <p:tgtEl>
                                          <p:spTgt spid="14">
                                            <p:bg/>
                                          </p:spTgt>
                                        </p:tgtEl>
                                        <p:attrNameLst>
                                          <p:attrName>style.visibility</p:attrName>
                                        </p:attrNameLst>
                                      </p:cBhvr>
                                      <p:to>
                                        <p:strVal val="visible"/>
                                      </p:to>
                                    </p:set>
                                    <p:animEffect transition="in" filter="wipe(up)">
                                      <p:cBhvr>
                                        <p:cTn id="140" dur="1000"/>
                                        <p:tgtEl>
                                          <p:spTgt spid="14">
                                            <p:bg/>
                                          </p:spTgt>
                                        </p:tgtEl>
                                      </p:cBhvr>
                                    </p:animEffect>
                                  </p:childTnLst>
                                </p:cTn>
                              </p:par>
                              <p:par>
                                <p:cTn id="141" presetID="22" presetClass="entr" presetSubtype="1" fill="hold" grpId="0" nodeType="withEffect">
                                  <p:stCondLst>
                                    <p:cond delay="0"/>
                                  </p:stCondLst>
                                  <p:childTnLst>
                                    <p:set>
                                      <p:cBhvr>
                                        <p:cTn id="142" dur="1" fill="hold">
                                          <p:stCondLst>
                                            <p:cond delay="0"/>
                                          </p:stCondLst>
                                        </p:cTn>
                                        <p:tgtEl>
                                          <p:spTgt spid="14">
                                            <p:txEl>
                                              <p:pRg st="0" end="0"/>
                                            </p:txEl>
                                          </p:spTgt>
                                        </p:tgtEl>
                                        <p:attrNameLst>
                                          <p:attrName>style.visibility</p:attrName>
                                        </p:attrNameLst>
                                      </p:cBhvr>
                                      <p:to>
                                        <p:strVal val="visible"/>
                                      </p:to>
                                    </p:set>
                                    <p:animEffect transition="in" filter="wipe(up)">
                                      <p:cBhvr>
                                        <p:cTn id="143" dur="1000"/>
                                        <p:tgtEl>
                                          <p:spTgt spid="14">
                                            <p:txEl>
                                              <p:pRg st="0" end="0"/>
                                            </p:txEl>
                                          </p:spTgt>
                                        </p:tgtEl>
                                      </p:cBhvr>
                                    </p:animEffect>
                                  </p:childTnLst>
                                </p:cTn>
                              </p:par>
                              <p:par>
                                <p:cTn id="144" presetID="22" presetClass="entr" presetSubtype="1" fill="hold" grpId="0" nodeType="withEffect">
                                  <p:stCondLst>
                                    <p:cond delay="0"/>
                                  </p:stCondLst>
                                  <p:childTnLst>
                                    <p:set>
                                      <p:cBhvr>
                                        <p:cTn id="145" dur="1" fill="hold">
                                          <p:stCondLst>
                                            <p:cond delay="0"/>
                                          </p:stCondLst>
                                        </p:cTn>
                                        <p:tgtEl>
                                          <p:spTgt spid="14">
                                            <p:txEl>
                                              <p:pRg st="1" end="1"/>
                                            </p:txEl>
                                          </p:spTgt>
                                        </p:tgtEl>
                                        <p:attrNameLst>
                                          <p:attrName>style.visibility</p:attrName>
                                        </p:attrNameLst>
                                      </p:cBhvr>
                                      <p:to>
                                        <p:strVal val="visible"/>
                                      </p:to>
                                    </p:set>
                                    <p:animEffect transition="in" filter="wipe(up)">
                                      <p:cBhvr>
                                        <p:cTn id="146" dur="1000"/>
                                        <p:tgtEl>
                                          <p:spTgt spid="14">
                                            <p:txEl>
                                              <p:pRg st="1" end="1"/>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1" fill="hold" grpId="0" nodeType="clickEffect">
                                  <p:stCondLst>
                                    <p:cond delay="0"/>
                                  </p:stCondLst>
                                  <p:childTnLst>
                                    <p:set>
                                      <p:cBhvr>
                                        <p:cTn id="150" dur="1" fill="hold">
                                          <p:stCondLst>
                                            <p:cond delay="0"/>
                                          </p:stCondLst>
                                        </p:cTn>
                                        <p:tgtEl>
                                          <p:spTgt spid="14">
                                            <p:txEl>
                                              <p:pRg st="2" end="2"/>
                                            </p:txEl>
                                          </p:spTgt>
                                        </p:tgtEl>
                                        <p:attrNameLst>
                                          <p:attrName>style.visibility</p:attrName>
                                        </p:attrNameLst>
                                      </p:cBhvr>
                                      <p:to>
                                        <p:strVal val="visible"/>
                                      </p:to>
                                    </p:set>
                                    <p:animEffect transition="in" filter="wipe(up)">
                                      <p:cBhvr>
                                        <p:cTn id="151" dur="1000"/>
                                        <p:tgtEl>
                                          <p:spTgt spid="14">
                                            <p:txEl>
                                              <p:pRg st="2" end="2"/>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1" fill="hold" grpId="0" nodeType="clickEffect">
                                  <p:stCondLst>
                                    <p:cond delay="0"/>
                                  </p:stCondLst>
                                  <p:childTnLst>
                                    <p:set>
                                      <p:cBhvr>
                                        <p:cTn id="155" dur="1" fill="hold">
                                          <p:stCondLst>
                                            <p:cond delay="0"/>
                                          </p:stCondLst>
                                        </p:cTn>
                                        <p:tgtEl>
                                          <p:spTgt spid="15">
                                            <p:bg/>
                                          </p:spTgt>
                                        </p:tgtEl>
                                        <p:attrNameLst>
                                          <p:attrName>style.visibility</p:attrName>
                                        </p:attrNameLst>
                                      </p:cBhvr>
                                      <p:to>
                                        <p:strVal val="visible"/>
                                      </p:to>
                                    </p:set>
                                    <p:animEffect transition="in" filter="wipe(up)">
                                      <p:cBhvr>
                                        <p:cTn id="156" dur="1000"/>
                                        <p:tgtEl>
                                          <p:spTgt spid="15">
                                            <p:bg/>
                                          </p:spTgt>
                                        </p:tgtEl>
                                      </p:cBhvr>
                                    </p:animEffect>
                                  </p:childTnLst>
                                </p:cTn>
                              </p:par>
                              <p:par>
                                <p:cTn id="157" presetID="22" presetClass="entr" presetSubtype="1" fill="hold" grpId="0" nodeType="withEffect">
                                  <p:stCondLst>
                                    <p:cond delay="0"/>
                                  </p:stCondLst>
                                  <p:childTnLst>
                                    <p:set>
                                      <p:cBhvr>
                                        <p:cTn id="158" dur="1" fill="hold">
                                          <p:stCondLst>
                                            <p:cond delay="0"/>
                                          </p:stCondLst>
                                        </p:cTn>
                                        <p:tgtEl>
                                          <p:spTgt spid="15">
                                            <p:txEl>
                                              <p:pRg st="0" end="0"/>
                                            </p:txEl>
                                          </p:spTgt>
                                        </p:tgtEl>
                                        <p:attrNameLst>
                                          <p:attrName>style.visibility</p:attrName>
                                        </p:attrNameLst>
                                      </p:cBhvr>
                                      <p:to>
                                        <p:strVal val="visible"/>
                                      </p:to>
                                    </p:set>
                                    <p:animEffect transition="in" filter="wipe(up)">
                                      <p:cBhvr>
                                        <p:cTn id="159"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nimBg="1"/>
      <p:bldP spid="86019" grpId="0" uiExpand="1" build="p" animBg="1"/>
      <p:bldP spid="11" grpId="0" build="p" animBg="1"/>
      <p:bldP spid="9" grpId="0" animBg="1"/>
      <p:bldP spid="12" grpId="0" build="p" animBg="1"/>
      <p:bldP spid="14" grpId="0" build="p" animBg="1"/>
      <p:bldP spid="1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428604"/>
          </a:xfrm>
          <a:solidFill>
            <a:srgbClr val="3333FF"/>
          </a:solidFill>
        </p:spPr>
        <p:txBody>
          <a:bodyPr>
            <a:noAutofit/>
          </a:bodyPr>
          <a:lstStyle/>
          <a:p>
            <a:r>
              <a:rPr lang="it-IT" sz="2800" b="1" dirty="0" smtClean="0">
                <a:solidFill>
                  <a:schemeClr val="bg1"/>
                </a:solidFill>
              </a:rPr>
              <a:t>IL  “BENE COMUNE” NELL’ECONOMIA</a:t>
            </a:r>
            <a:endParaRPr lang="it-IT" sz="2800" b="1" dirty="0">
              <a:solidFill>
                <a:schemeClr val="bg1"/>
              </a:solidFill>
            </a:endParaRPr>
          </a:p>
        </p:txBody>
      </p:sp>
      <p:sp>
        <p:nvSpPr>
          <p:cNvPr id="9" name="CasellaDiTesto 8"/>
          <p:cNvSpPr txBox="1"/>
          <p:nvPr/>
        </p:nvSpPr>
        <p:spPr>
          <a:xfrm>
            <a:off x="1928794" y="500042"/>
            <a:ext cx="2571768" cy="784830"/>
          </a:xfrm>
          <a:prstGeom prst="rect">
            <a:avLst/>
          </a:prstGeom>
          <a:noFill/>
          <a:ln>
            <a:solidFill>
              <a:schemeClr val="accent5">
                <a:lumMod val="75000"/>
              </a:schemeClr>
            </a:solidFill>
          </a:ln>
        </p:spPr>
        <p:txBody>
          <a:bodyPr wrap="square" rtlCol="0">
            <a:spAutoFit/>
          </a:bodyPr>
          <a:lstStyle/>
          <a:p>
            <a:pPr>
              <a:lnSpc>
                <a:spcPts val="2700"/>
              </a:lnSpc>
            </a:pPr>
            <a:r>
              <a:rPr lang="it-IT" sz="2800" b="1" i="1" dirty="0" smtClean="0">
                <a:solidFill>
                  <a:srgbClr val="0000FF"/>
                </a:solidFill>
              </a:rPr>
              <a:t>The</a:t>
            </a:r>
            <a:r>
              <a:rPr lang="it-IT" sz="2800" b="1" dirty="0" smtClean="0">
                <a:solidFill>
                  <a:srgbClr val="0000FF"/>
                </a:solidFill>
              </a:rPr>
              <a:t> </a:t>
            </a:r>
            <a:r>
              <a:rPr lang="it-IT" sz="2800" b="1" i="1" dirty="0" err="1" smtClean="0">
                <a:solidFill>
                  <a:srgbClr val="0000FF"/>
                </a:solidFill>
              </a:rPr>
              <a:t>Wealth</a:t>
            </a:r>
            <a:r>
              <a:rPr lang="it-IT" sz="2800" b="1" i="1" dirty="0" smtClean="0">
                <a:solidFill>
                  <a:srgbClr val="0000FF"/>
                </a:solidFill>
              </a:rPr>
              <a:t> </a:t>
            </a:r>
            <a:r>
              <a:rPr lang="it-IT" sz="2800" b="1" i="1" dirty="0" err="1" smtClean="0">
                <a:solidFill>
                  <a:srgbClr val="0000FF"/>
                </a:solidFill>
              </a:rPr>
              <a:t>of</a:t>
            </a:r>
            <a:r>
              <a:rPr lang="it-IT" sz="2800" b="1" i="1" dirty="0" smtClean="0">
                <a:solidFill>
                  <a:srgbClr val="0000FF"/>
                </a:solidFill>
              </a:rPr>
              <a:t> </a:t>
            </a:r>
            <a:r>
              <a:rPr lang="it-IT" sz="2800" b="1" i="1" dirty="0" err="1" smtClean="0">
                <a:solidFill>
                  <a:srgbClr val="0000FF"/>
                </a:solidFill>
              </a:rPr>
              <a:t>Nations</a:t>
            </a:r>
            <a:r>
              <a:rPr lang="it-IT" sz="2800" b="1" i="1" dirty="0" smtClean="0">
                <a:solidFill>
                  <a:srgbClr val="0000FF"/>
                </a:solidFill>
              </a:rPr>
              <a:t> </a:t>
            </a:r>
            <a:r>
              <a:rPr lang="it-IT" sz="2800" b="1" dirty="0" smtClean="0">
                <a:solidFill>
                  <a:srgbClr val="0000FF"/>
                </a:solidFill>
              </a:rPr>
              <a:t>(1776)</a:t>
            </a:r>
          </a:p>
        </p:txBody>
      </p:sp>
      <p:sp>
        <p:nvSpPr>
          <p:cNvPr id="10" name="CasellaDiTesto 9"/>
          <p:cNvSpPr txBox="1"/>
          <p:nvPr/>
        </p:nvSpPr>
        <p:spPr>
          <a:xfrm>
            <a:off x="0" y="5429264"/>
            <a:ext cx="9144000" cy="1477328"/>
          </a:xfrm>
          <a:prstGeom prst="rect">
            <a:avLst/>
          </a:prstGeom>
          <a:noFill/>
          <a:ln>
            <a:solidFill>
              <a:schemeClr val="accent5">
                <a:lumMod val="75000"/>
              </a:schemeClr>
            </a:solidFill>
          </a:ln>
        </p:spPr>
        <p:txBody>
          <a:bodyPr wrap="square" rtlCol="0">
            <a:spAutoFit/>
          </a:bodyPr>
          <a:lstStyle/>
          <a:p>
            <a:pPr>
              <a:lnSpc>
                <a:spcPts val="2700"/>
              </a:lnSpc>
            </a:pPr>
            <a:r>
              <a:rPr lang="it-IT" sz="2800" b="1" u="sng" spc="-50" dirty="0" smtClean="0">
                <a:solidFill>
                  <a:srgbClr val="0000FF"/>
                </a:solidFill>
              </a:rPr>
              <a:t>Scuola</a:t>
            </a:r>
            <a:r>
              <a:rPr lang="it-IT" sz="2800" b="1" u="sng" spc="-50" dirty="0" smtClean="0"/>
              <a:t> </a:t>
            </a:r>
            <a:r>
              <a:rPr lang="it-IT" sz="2800" b="1" u="sng" spc="-50" dirty="0" smtClean="0">
                <a:solidFill>
                  <a:srgbClr val="0000FF"/>
                </a:solidFill>
              </a:rPr>
              <a:t>austriaca</a:t>
            </a:r>
            <a:r>
              <a:rPr lang="it-IT" sz="2800" spc="-50" dirty="0" smtClean="0">
                <a:solidFill>
                  <a:srgbClr val="0000FF"/>
                </a:solidFill>
              </a:rPr>
              <a:t>: se un soggetto si proponesse il bene comune</a:t>
            </a:r>
          </a:p>
          <a:p>
            <a:pPr>
              <a:lnSpc>
                <a:spcPts val="2700"/>
              </a:lnSpc>
            </a:pPr>
            <a:r>
              <a:rPr lang="it-IT" sz="2800" dirty="0" smtClean="0">
                <a:solidFill>
                  <a:srgbClr val="0000FF"/>
                </a:solidFill>
              </a:rPr>
              <a:t>non saprebbe come fare a causa delle complessità del legame </a:t>
            </a:r>
          </a:p>
          <a:p>
            <a:pPr>
              <a:lnSpc>
                <a:spcPts val="2700"/>
              </a:lnSpc>
            </a:pPr>
            <a:r>
              <a:rPr lang="it-IT" sz="2800" dirty="0" smtClean="0">
                <a:solidFill>
                  <a:srgbClr val="0000FF"/>
                </a:solidFill>
              </a:rPr>
              <a:t>tra la sua azione e gli effetti non intenzionali che ne derivano.</a:t>
            </a:r>
          </a:p>
          <a:p>
            <a:pPr>
              <a:lnSpc>
                <a:spcPts val="2700"/>
              </a:lnSpc>
            </a:pPr>
            <a:r>
              <a:rPr lang="it-IT" sz="2800" dirty="0" smtClean="0">
                <a:solidFill>
                  <a:srgbClr val="0000FF"/>
                </a:solidFill>
              </a:rPr>
              <a:t>Quindi, si ha una sorta di “</a:t>
            </a:r>
            <a:r>
              <a:rPr lang="it-IT" sz="2800" b="1" dirty="0" smtClean="0">
                <a:solidFill>
                  <a:srgbClr val="0000FF"/>
                </a:solidFill>
              </a:rPr>
              <a:t>teorema di impossibilità</a:t>
            </a:r>
            <a:r>
              <a:rPr lang="it-IT" sz="2800" dirty="0" smtClean="0">
                <a:solidFill>
                  <a:srgbClr val="0000FF"/>
                </a:solidFill>
              </a:rPr>
              <a:t>”.</a:t>
            </a:r>
          </a:p>
        </p:txBody>
      </p:sp>
      <p:sp>
        <p:nvSpPr>
          <p:cNvPr id="8" name="Rettangolo 7"/>
          <p:cNvSpPr/>
          <p:nvPr/>
        </p:nvSpPr>
        <p:spPr>
          <a:xfrm>
            <a:off x="4929190" y="500042"/>
            <a:ext cx="4214810" cy="759182"/>
          </a:xfrm>
          <a:prstGeom prst="rect">
            <a:avLst/>
          </a:prstGeom>
          <a:ln>
            <a:solidFill>
              <a:srgbClr val="0000CC"/>
            </a:solidFill>
          </a:ln>
        </p:spPr>
        <p:txBody>
          <a:bodyPr wrap="square">
            <a:spAutoFit/>
          </a:bodyPr>
          <a:lstStyle/>
          <a:p>
            <a:pPr>
              <a:lnSpc>
                <a:spcPts val="2600"/>
              </a:lnSpc>
            </a:pPr>
            <a:r>
              <a:rPr lang="it-IT" sz="2800" b="1" dirty="0" smtClean="0">
                <a:solidFill>
                  <a:srgbClr val="0000FF"/>
                </a:solidFill>
              </a:rPr>
              <a:t>Bene </a:t>
            </a:r>
            <a:r>
              <a:rPr lang="it-IT" sz="2800" b="1" dirty="0" err="1" smtClean="0">
                <a:solidFill>
                  <a:srgbClr val="0000FF"/>
                </a:solidFill>
              </a:rPr>
              <a:t>comune</a:t>
            </a:r>
            <a:r>
              <a:rPr lang="it-IT" sz="2800" dirty="0" err="1" smtClean="0">
                <a:solidFill>
                  <a:srgbClr val="0000FF"/>
                </a:solidFill>
              </a:rPr>
              <a:t>≡crescita</a:t>
            </a:r>
            <a:r>
              <a:rPr lang="it-IT" sz="2800" dirty="0" smtClean="0">
                <a:solidFill>
                  <a:srgbClr val="0000FF"/>
                </a:solidFill>
              </a:rPr>
              <a:t> del-</a:t>
            </a:r>
          </a:p>
          <a:p>
            <a:pPr>
              <a:lnSpc>
                <a:spcPts val="2600"/>
              </a:lnSpc>
            </a:pPr>
            <a:r>
              <a:rPr lang="it-IT" sz="2800" dirty="0" smtClean="0">
                <a:solidFill>
                  <a:srgbClr val="0000FF"/>
                </a:solidFill>
              </a:rPr>
              <a:t>la “ricchezza delle nazioni”.</a:t>
            </a:r>
            <a:endParaRPr lang="it-IT" sz="2800" dirty="0">
              <a:solidFill>
                <a:srgbClr val="0000FF"/>
              </a:solidFill>
            </a:endParaRPr>
          </a:p>
        </p:txBody>
      </p:sp>
      <p:sp>
        <p:nvSpPr>
          <p:cNvPr id="12" name="Freccia in giù 11"/>
          <p:cNvSpPr/>
          <p:nvPr/>
        </p:nvSpPr>
        <p:spPr>
          <a:xfrm rot="16200000">
            <a:off x="4429124" y="642918"/>
            <a:ext cx="642942" cy="500066"/>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00FF"/>
              </a:solidFill>
            </a:endParaRPr>
          </a:p>
        </p:txBody>
      </p:sp>
      <p:sp>
        <p:nvSpPr>
          <p:cNvPr id="13" name="Rettangolo 12"/>
          <p:cNvSpPr/>
          <p:nvPr/>
        </p:nvSpPr>
        <p:spPr>
          <a:xfrm>
            <a:off x="0" y="3571876"/>
            <a:ext cx="9144000" cy="1823576"/>
          </a:xfrm>
          <a:prstGeom prst="rect">
            <a:avLst/>
          </a:prstGeom>
          <a:ln>
            <a:solidFill>
              <a:srgbClr val="0000CC"/>
            </a:solidFill>
          </a:ln>
        </p:spPr>
        <p:txBody>
          <a:bodyPr wrap="square">
            <a:spAutoFit/>
          </a:bodyPr>
          <a:lstStyle/>
          <a:p>
            <a:pPr>
              <a:lnSpc>
                <a:spcPts val="2700"/>
              </a:lnSpc>
            </a:pPr>
            <a:r>
              <a:rPr lang="it-IT" sz="2800" b="1" u="sng" dirty="0" smtClean="0">
                <a:solidFill>
                  <a:srgbClr val="0000FF"/>
                </a:solidFill>
              </a:rPr>
              <a:t>Impossibilità logica </a:t>
            </a:r>
            <a:r>
              <a:rPr lang="it-IT" sz="2800" dirty="0" smtClean="0">
                <a:solidFill>
                  <a:srgbClr val="0000FF"/>
                </a:solidFill>
              </a:rPr>
              <a:t>che un soggetto si prefigga il bene </a:t>
            </a:r>
            <a:r>
              <a:rPr lang="it-IT" sz="2800" dirty="0" err="1" smtClean="0">
                <a:solidFill>
                  <a:srgbClr val="0000FF"/>
                </a:solidFill>
              </a:rPr>
              <a:t>comu-</a:t>
            </a:r>
            <a:endParaRPr lang="it-IT" sz="2800" dirty="0" smtClean="0">
              <a:solidFill>
                <a:srgbClr val="0000FF"/>
              </a:solidFill>
            </a:endParaRPr>
          </a:p>
          <a:p>
            <a:pPr>
              <a:lnSpc>
                <a:spcPts val="2700"/>
              </a:lnSpc>
            </a:pPr>
            <a:r>
              <a:rPr lang="it-IT" sz="2800" dirty="0" smtClean="0">
                <a:solidFill>
                  <a:srgbClr val="0000FF"/>
                </a:solidFill>
              </a:rPr>
              <a:t>ne come inteso dalla Dottrina Sociale della Chiesa:</a:t>
            </a:r>
          </a:p>
          <a:p>
            <a:pPr>
              <a:lnSpc>
                <a:spcPts val="2700"/>
              </a:lnSpc>
            </a:pPr>
            <a:r>
              <a:rPr lang="it-IT" sz="2800" b="1" dirty="0" smtClean="0">
                <a:solidFill>
                  <a:srgbClr val="0000FF"/>
                </a:solidFill>
              </a:rPr>
              <a:t>«</a:t>
            </a:r>
            <a:r>
              <a:rPr lang="it-IT" sz="2800" i="1" dirty="0" smtClean="0">
                <a:solidFill>
                  <a:srgbClr val="0000FF"/>
                </a:solidFill>
              </a:rPr>
              <a:t>L'insieme di quelle condizioni della vita sociale che </a:t>
            </a:r>
            <a:r>
              <a:rPr lang="it-IT" sz="2800" i="1" dirty="0" err="1" smtClean="0">
                <a:solidFill>
                  <a:srgbClr val="0000FF"/>
                </a:solidFill>
              </a:rPr>
              <a:t>permet-</a:t>
            </a:r>
            <a:endParaRPr lang="it-IT" sz="2800" i="1" dirty="0" smtClean="0">
              <a:solidFill>
                <a:srgbClr val="0000FF"/>
              </a:solidFill>
            </a:endParaRPr>
          </a:p>
          <a:p>
            <a:pPr>
              <a:lnSpc>
                <a:spcPts val="2700"/>
              </a:lnSpc>
            </a:pPr>
            <a:r>
              <a:rPr lang="it-IT" sz="2800" i="1" dirty="0" smtClean="0">
                <a:solidFill>
                  <a:srgbClr val="0000FF"/>
                </a:solidFill>
              </a:rPr>
              <a:t>tono tanto ai gruppi quanto ai singoli membri di raggiungere </a:t>
            </a:r>
          </a:p>
          <a:p>
            <a:pPr>
              <a:lnSpc>
                <a:spcPts val="2700"/>
              </a:lnSpc>
            </a:pPr>
            <a:r>
              <a:rPr lang="it-IT" sz="2800" i="1" dirty="0" smtClean="0">
                <a:solidFill>
                  <a:srgbClr val="0000FF"/>
                </a:solidFill>
              </a:rPr>
              <a:t>la propria perfezione più pienamente e più speditamente</a:t>
            </a:r>
            <a:r>
              <a:rPr lang="it-IT" sz="2800" b="1" dirty="0" smtClean="0">
                <a:solidFill>
                  <a:srgbClr val="0000FF"/>
                </a:solidFill>
              </a:rPr>
              <a:t>»</a:t>
            </a:r>
            <a:r>
              <a:rPr lang="it-IT" sz="2800" dirty="0" smtClean="0">
                <a:solidFill>
                  <a:srgbClr val="0000FF"/>
                </a:solidFill>
              </a:rPr>
              <a:t> </a:t>
            </a:r>
            <a:r>
              <a:rPr lang="it-IT" sz="2400" dirty="0" smtClean="0">
                <a:solidFill>
                  <a:srgbClr val="0000FF"/>
                </a:solidFill>
              </a:rPr>
              <a:t>(GS)</a:t>
            </a:r>
          </a:p>
        </p:txBody>
      </p:sp>
      <p:sp>
        <p:nvSpPr>
          <p:cNvPr id="14" name="Rettangolo 13"/>
          <p:cNvSpPr/>
          <p:nvPr/>
        </p:nvSpPr>
        <p:spPr>
          <a:xfrm>
            <a:off x="6072198" y="2357430"/>
            <a:ext cx="2928958" cy="1131079"/>
          </a:xfrm>
          <a:prstGeom prst="rect">
            <a:avLst/>
          </a:prstGeom>
          <a:ln>
            <a:solidFill>
              <a:srgbClr val="0000CC"/>
            </a:solidFill>
          </a:ln>
        </p:spPr>
        <p:txBody>
          <a:bodyPr wrap="square">
            <a:spAutoFit/>
          </a:bodyPr>
          <a:lstStyle/>
          <a:p>
            <a:pPr>
              <a:lnSpc>
                <a:spcPts val="2700"/>
              </a:lnSpc>
            </a:pPr>
            <a:r>
              <a:rPr lang="it-IT" sz="2800" dirty="0" smtClean="0">
                <a:solidFill>
                  <a:srgbClr val="0000FF"/>
                </a:solidFill>
              </a:rPr>
              <a:t>Questo può </a:t>
            </a:r>
            <a:r>
              <a:rPr lang="it-IT" sz="2800" dirty="0" err="1" smtClean="0">
                <a:solidFill>
                  <a:srgbClr val="0000FF"/>
                </a:solidFill>
              </a:rPr>
              <a:t>avve-</a:t>
            </a:r>
            <a:endParaRPr lang="it-IT" sz="2800" dirty="0" smtClean="0">
              <a:solidFill>
                <a:srgbClr val="0000FF"/>
              </a:solidFill>
            </a:endParaRPr>
          </a:p>
          <a:p>
            <a:pPr>
              <a:lnSpc>
                <a:spcPts val="2700"/>
              </a:lnSpc>
            </a:pPr>
            <a:r>
              <a:rPr lang="it-IT" sz="2800" dirty="0" err="1" smtClean="0">
                <a:solidFill>
                  <a:srgbClr val="0000FF"/>
                </a:solidFill>
              </a:rPr>
              <a:t>nire</a:t>
            </a:r>
            <a:r>
              <a:rPr lang="it-IT" sz="2800" dirty="0" smtClean="0">
                <a:solidFill>
                  <a:srgbClr val="0000FF"/>
                </a:solidFill>
              </a:rPr>
              <a:t> anche nel caso</a:t>
            </a:r>
          </a:p>
          <a:p>
            <a:pPr>
              <a:lnSpc>
                <a:spcPts val="2700"/>
              </a:lnSpc>
            </a:pPr>
            <a:r>
              <a:rPr lang="it-IT" sz="2800" dirty="0" smtClean="0">
                <a:solidFill>
                  <a:srgbClr val="0000FF"/>
                </a:solidFill>
              </a:rPr>
              <a:t>di attività illecite.</a:t>
            </a:r>
            <a:endParaRPr lang="it-IT" sz="2800" dirty="0">
              <a:solidFill>
                <a:srgbClr val="0000FF"/>
              </a:solidFill>
            </a:endParaRPr>
          </a:p>
        </p:txBody>
      </p:sp>
      <p:sp>
        <p:nvSpPr>
          <p:cNvPr id="16" name="Ovale 15"/>
          <p:cNvSpPr/>
          <p:nvPr/>
        </p:nvSpPr>
        <p:spPr>
          <a:xfrm>
            <a:off x="0" y="428604"/>
            <a:ext cx="1000100" cy="1500198"/>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umetto 2 16"/>
          <p:cNvSpPr/>
          <p:nvPr/>
        </p:nvSpPr>
        <p:spPr>
          <a:xfrm>
            <a:off x="2714612" y="1357298"/>
            <a:ext cx="5929354" cy="857256"/>
          </a:xfrm>
          <a:prstGeom prst="wedgeRoundRectCallout">
            <a:avLst>
              <a:gd name="adj1" fmla="val -80557"/>
              <a:gd name="adj2" fmla="val -64558"/>
              <a:gd name="adj3" fmla="val 16667"/>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700"/>
              </a:lnSpc>
            </a:pPr>
            <a:r>
              <a:rPr lang="it-IT" sz="2800" dirty="0" smtClean="0">
                <a:solidFill>
                  <a:srgbClr val="0000FF"/>
                </a:solidFill>
              </a:rPr>
              <a:t>Ogni soggetto mira al suo proprio </a:t>
            </a:r>
            <a:r>
              <a:rPr lang="it-IT" sz="2800" dirty="0" err="1" smtClean="0">
                <a:solidFill>
                  <a:srgbClr val="0000FF"/>
                </a:solidFill>
              </a:rPr>
              <a:t>van-</a:t>
            </a:r>
            <a:endParaRPr lang="it-IT" sz="2800" dirty="0" smtClean="0">
              <a:solidFill>
                <a:srgbClr val="0000FF"/>
              </a:solidFill>
            </a:endParaRPr>
          </a:p>
          <a:p>
            <a:pPr lvl="0">
              <a:lnSpc>
                <a:spcPts val="2700"/>
              </a:lnSpc>
            </a:pPr>
            <a:r>
              <a:rPr lang="it-IT" sz="2800" dirty="0" err="1" smtClean="0">
                <a:solidFill>
                  <a:srgbClr val="0000FF"/>
                </a:solidFill>
              </a:rPr>
              <a:t>taggio</a:t>
            </a:r>
            <a:r>
              <a:rPr lang="it-IT" sz="2800" dirty="0" smtClean="0">
                <a:solidFill>
                  <a:srgbClr val="0000FF"/>
                </a:solidFill>
              </a:rPr>
              <a:t> e non a quello della società</a:t>
            </a:r>
            <a:r>
              <a:rPr lang="it-IT" sz="2800" dirty="0" smtClean="0">
                <a:solidFill>
                  <a:schemeClr val="tx1"/>
                </a:solidFill>
              </a:rPr>
              <a:t>.</a:t>
            </a:r>
          </a:p>
        </p:txBody>
      </p:sp>
      <p:sp>
        <p:nvSpPr>
          <p:cNvPr id="18" name="Fumetto 2 17"/>
          <p:cNvSpPr/>
          <p:nvPr/>
        </p:nvSpPr>
        <p:spPr>
          <a:xfrm>
            <a:off x="357158" y="2285992"/>
            <a:ext cx="5572164" cy="1214446"/>
          </a:xfrm>
          <a:prstGeom prst="wedgeRoundRectCallout">
            <a:avLst>
              <a:gd name="adj1" fmla="val -40418"/>
              <a:gd name="adj2" fmla="val -127851"/>
              <a:gd name="adj3" fmla="val 16667"/>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700"/>
              </a:lnSpc>
            </a:pPr>
            <a:r>
              <a:rPr lang="it-IT" sz="2800" dirty="0" smtClean="0">
                <a:solidFill>
                  <a:srgbClr val="0000FF"/>
                </a:solidFill>
              </a:rPr>
              <a:t>«Perseguendo il </a:t>
            </a:r>
            <a:r>
              <a:rPr lang="it-IT" sz="2800" b="1" i="1" dirty="0" err="1" smtClean="0">
                <a:solidFill>
                  <a:srgbClr val="0000FF"/>
                </a:solidFill>
              </a:rPr>
              <a:t>self-interest</a:t>
            </a:r>
            <a:r>
              <a:rPr lang="it-IT" sz="2800" dirty="0" smtClean="0">
                <a:solidFill>
                  <a:srgbClr val="0000FF"/>
                </a:solidFill>
              </a:rPr>
              <a:t>, spesso</a:t>
            </a:r>
          </a:p>
          <a:p>
            <a:pPr lvl="0">
              <a:lnSpc>
                <a:spcPts val="2700"/>
              </a:lnSpc>
            </a:pPr>
            <a:r>
              <a:rPr lang="it-IT" sz="2800" dirty="0" smtClean="0">
                <a:solidFill>
                  <a:srgbClr val="0000FF"/>
                </a:solidFill>
              </a:rPr>
              <a:t>si promuove quello della società»…</a:t>
            </a:r>
          </a:p>
          <a:p>
            <a:pPr lvl="0">
              <a:lnSpc>
                <a:spcPts val="2700"/>
              </a:lnSpc>
            </a:pPr>
            <a:r>
              <a:rPr lang="it-IT" sz="2800" dirty="0" err="1" smtClean="0">
                <a:solidFill>
                  <a:srgbClr val="0000FF"/>
                </a:solidFill>
              </a:rPr>
              <a:t>…grazie</a:t>
            </a:r>
            <a:r>
              <a:rPr lang="it-IT" sz="2800" dirty="0" smtClean="0">
                <a:solidFill>
                  <a:srgbClr val="0000FF"/>
                </a:solidFill>
              </a:rPr>
              <a:t> ad una </a:t>
            </a:r>
            <a:r>
              <a:rPr lang="it-IT" sz="2800" b="1" dirty="0" smtClean="0">
                <a:solidFill>
                  <a:srgbClr val="0000FF"/>
                </a:solidFill>
              </a:rPr>
              <a:t>mano invisibile </a:t>
            </a:r>
            <a:endParaRPr lang="it-IT" dirty="0">
              <a:solidFill>
                <a:srgbClr val="0000FF"/>
              </a:solidFill>
            </a:endParaRPr>
          </a:p>
        </p:txBody>
      </p:sp>
      <p:sp>
        <p:nvSpPr>
          <p:cNvPr id="19" name="Rettangolo 18"/>
          <p:cNvSpPr/>
          <p:nvPr/>
        </p:nvSpPr>
        <p:spPr>
          <a:xfrm>
            <a:off x="0" y="1928802"/>
            <a:ext cx="1492716" cy="369332"/>
          </a:xfrm>
          <a:prstGeom prst="rect">
            <a:avLst/>
          </a:prstGeom>
        </p:spPr>
        <p:txBody>
          <a:bodyPr wrap="none">
            <a:spAutoFit/>
          </a:bodyPr>
          <a:lstStyle/>
          <a:p>
            <a:r>
              <a:rPr lang="it-IT" b="1" cap="small" dirty="0" err="1" smtClean="0">
                <a:solidFill>
                  <a:srgbClr val="0000FF"/>
                </a:solidFill>
              </a:rPr>
              <a:t>Adam</a:t>
            </a:r>
            <a:r>
              <a:rPr lang="it-IT" b="1" cap="small" dirty="0" smtClean="0">
                <a:solidFill>
                  <a:srgbClr val="0000FF"/>
                </a:solidFill>
              </a:rPr>
              <a:t> Smith</a:t>
            </a:r>
            <a:endParaRPr lang="it-IT" dirty="0">
              <a:solidFill>
                <a:srgbClr val="0000FF"/>
              </a:solidFill>
            </a:endParaRPr>
          </a:p>
        </p:txBody>
      </p:sp>
      <p:sp>
        <p:nvSpPr>
          <p:cNvPr id="15" name="CasellaDiTesto 14"/>
          <p:cNvSpPr txBox="1"/>
          <p:nvPr/>
        </p:nvSpPr>
        <p:spPr>
          <a:xfrm>
            <a:off x="7643834" y="6357958"/>
            <a:ext cx="1428728" cy="523220"/>
          </a:xfrm>
          <a:prstGeom prst="rect">
            <a:avLst/>
          </a:prstGeom>
          <a:noFill/>
        </p:spPr>
        <p:txBody>
          <a:bodyPr wrap="square" rtlCol="0">
            <a:spAutoFit/>
          </a:bodyPr>
          <a:lstStyle/>
          <a:p>
            <a:r>
              <a:rPr lang="it-IT" sz="2800" b="1" dirty="0" smtClean="0">
                <a:solidFill>
                  <a:srgbClr val="0000FF"/>
                </a:solidFill>
                <a:sym typeface="Wingdings"/>
              </a:rPr>
              <a:t>Doni</a:t>
            </a:r>
            <a:endParaRPr lang="it-IT" sz="2800" b="1" dirty="0">
              <a:solidFill>
                <a:srgbClr val="0000FF"/>
              </a:solidFill>
            </a:endParaRPr>
          </a:p>
        </p:txBody>
      </p:sp>
      <p:pic>
        <p:nvPicPr>
          <p:cNvPr id="1027" name="Picture 3" descr="C:\Users\Administrator\Pictures\SOCIETA\ARTI3-.jpg"/>
          <p:cNvPicPr>
            <a:picLocks noChangeAspect="1" noChangeArrowheads="1"/>
          </p:cNvPicPr>
          <p:nvPr/>
        </p:nvPicPr>
        <p:blipFill>
          <a:blip r:embed="rId4" cstate="print">
            <a:lum contrast="20000"/>
          </a:blip>
          <a:srcRect/>
          <a:stretch>
            <a:fillRect/>
          </a:stretch>
        </p:blipFill>
        <p:spPr bwMode="auto">
          <a:xfrm>
            <a:off x="1285852" y="2214554"/>
            <a:ext cx="6552455" cy="46434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1000"/>
                                        <p:tgtEl>
                                          <p:spTgt spid="16"/>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ou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wipe(left)">
                                      <p:cBhvr>
                                        <p:cTn id="31" dur="500"/>
                                        <p:tgtEl>
                                          <p:spTgt spid="8">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left)">
                                      <p:cBhvr>
                                        <p:cTn id="34" dur="500"/>
                                        <p:tgtEl>
                                          <p:spTgt spid="8">
                                            <p:txEl>
                                              <p:pRg st="0" end="0"/>
                                            </p:txEl>
                                          </p:spTgt>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wipe(left)">
                                      <p:cBhvr>
                                        <p:cTn id="38" dur="5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bg/>
                                          </p:spTgt>
                                        </p:tgtEl>
                                        <p:attrNameLst>
                                          <p:attrName>style.visibility</p:attrName>
                                        </p:attrNameLst>
                                      </p:cBhvr>
                                      <p:to>
                                        <p:strVal val="visible"/>
                                      </p:to>
                                    </p:set>
                                    <p:animEffect transition="in" filter="wipe(left)">
                                      <p:cBhvr>
                                        <p:cTn id="43" dur="1000"/>
                                        <p:tgtEl>
                                          <p:spTgt spid="17">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wipe(left)">
                                      <p:cBhvr>
                                        <p:cTn id="46" dur="1000"/>
                                        <p:tgtEl>
                                          <p:spTgt spid="17">
                                            <p:txEl>
                                              <p:pRg st="0" end="0"/>
                                            </p:txEl>
                                          </p:spTgt>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7">
                                            <p:txEl>
                                              <p:pRg st="1" end="1"/>
                                            </p:txEl>
                                          </p:spTgt>
                                        </p:tgtEl>
                                        <p:attrNameLst>
                                          <p:attrName>style.visibility</p:attrName>
                                        </p:attrNameLst>
                                      </p:cBhvr>
                                      <p:to>
                                        <p:strVal val="visible"/>
                                      </p:to>
                                    </p:set>
                                    <p:animEffect transition="in" filter="wipe(left)">
                                      <p:cBhvr>
                                        <p:cTn id="50" dur="1000"/>
                                        <p:tgtEl>
                                          <p:spTgt spid="17">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32" fill="hold" nodeType="clickEffect">
                                  <p:stCondLst>
                                    <p:cond delay="0"/>
                                  </p:stCondLst>
                                  <p:childTnLst>
                                    <p:set>
                                      <p:cBhvr>
                                        <p:cTn id="54" dur="1" fill="hold">
                                          <p:stCondLst>
                                            <p:cond delay="0"/>
                                          </p:stCondLst>
                                        </p:cTn>
                                        <p:tgtEl>
                                          <p:spTgt spid="1027"/>
                                        </p:tgtEl>
                                        <p:attrNameLst>
                                          <p:attrName>style.visibility</p:attrName>
                                        </p:attrNameLst>
                                      </p:cBhvr>
                                      <p:to>
                                        <p:strVal val="visible"/>
                                      </p:to>
                                    </p:set>
                                    <p:animEffect transition="in" filter="box(out)">
                                      <p:cBhvr>
                                        <p:cTn id="55" dur="500"/>
                                        <p:tgtEl>
                                          <p:spTgt spid="1027"/>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xit" presetSubtype="16" fill="hold" nodeType="clickEffect">
                                  <p:stCondLst>
                                    <p:cond delay="0"/>
                                  </p:stCondLst>
                                  <p:childTnLst>
                                    <p:animEffect transition="out" filter="box(in)">
                                      <p:cBhvr>
                                        <p:cTn id="59" dur="500"/>
                                        <p:tgtEl>
                                          <p:spTgt spid="1027"/>
                                        </p:tgtEl>
                                      </p:cBhvr>
                                    </p:animEffect>
                                    <p:set>
                                      <p:cBhvr>
                                        <p:cTn id="60" dur="1" fill="hold">
                                          <p:stCondLst>
                                            <p:cond delay="499"/>
                                          </p:stCondLst>
                                        </p:cTn>
                                        <p:tgtEl>
                                          <p:spTgt spid="1027"/>
                                        </p:tgtEl>
                                        <p:attrNameLst>
                                          <p:attrName>style.visibility</p:attrName>
                                        </p:attrNameLst>
                                      </p:cBhvr>
                                      <p:to>
                                        <p:strVal val="hidden"/>
                                      </p:to>
                                    </p:se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8">
                                            <p:bg/>
                                          </p:spTgt>
                                        </p:tgtEl>
                                        <p:attrNameLst>
                                          <p:attrName>style.visibility</p:attrName>
                                        </p:attrNameLst>
                                      </p:cBhvr>
                                      <p:to>
                                        <p:strVal val="visible"/>
                                      </p:to>
                                    </p:set>
                                    <p:animEffect transition="in" filter="wipe(up)">
                                      <p:cBhvr>
                                        <p:cTn id="64" dur="500"/>
                                        <p:tgtEl>
                                          <p:spTgt spid="18">
                                            <p:bg/>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xEl>
                                              <p:pRg st="0" end="0"/>
                                            </p:txEl>
                                          </p:spTgt>
                                        </p:tgtEl>
                                        <p:attrNameLst>
                                          <p:attrName>style.visibility</p:attrName>
                                        </p:attrNameLst>
                                      </p:cBhvr>
                                      <p:to>
                                        <p:strVal val="visible"/>
                                      </p:to>
                                    </p:set>
                                    <p:animEffect transition="in" filter="wipe(left)">
                                      <p:cBhvr>
                                        <p:cTn id="67" dur="1000"/>
                                        <p:tgtEl>
                                          <p:spTgt spid="18">
                                            <p:txEl>
                                              <p:pRg st="0" end="0"/>
                                            </p:txEl>
                                          </p:spTgt>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18">
                                            <p:txEl>
                                              <p:pRg st="1" end="1"/>
                                            </p:txEl>
                                          </p:spTgt>
                                        </p:tgtEl>
                                        <p:attrNameLst>
                                          <p:attrName>style.visibility</p:attrName>
                                        </p:attrNameLst>
                                      </p:cBhvr>
                                      <p:to>
                                        <p:strVal val="visible"/>
                                      </p:to>
                                    </p:set>
                                    <p:animEffect transition="in" filter="wipe(left)">
                                      <p:cBhvr>
                                        <p:cTn id="71" dur="1000"/>
                                        <p:tgtEl>
                                          <p:spTgt spid="18">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8">
                                            <p:txEl>
                                              <p:pRg st="2" end="2"/>
                                            </p:txEl>
                                          </p:spTgt>
                                        </p:tgtEl>
                                        <p:attrNameLst>
                                          <p:attrName>style.visibility</p:attrName>
                                        </p:attrNameLst>
                                      </p:cBhvr>
                                      <p:to>
                                        <p:strVal val="visible"/>
                                      </p:to>
                                    </p:set>
                                    <p:animEffect transition="in" filter="wipe(left)">
                                      <p:cBhvr>
                                        <p:cTn id="76" dur="1000"/>
                                        <p:tgtEl>
                                          <p:spTgt spid="18">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4">
                                            <p:bg/>
                                          </p:spTgt>
                                        </p:tgtEl>
                                        <p:attrNameLst>
                                          <p:attrName>style.visibility</p:attrName>
                                        </p:attrNameLst>
                                      </p:cBhvr>
                                      <p:to>
                                        <p:strVal val="visible"/>
                                      </p:to>
                                    </p:set>
                                    <p:animEffect transition="in" filter="wipe(left)">
                                      <p:cBhvr>
                                        <p:cTn id="81" dur="500"/>
                                        <p:tgtEl>
                                          <p:spTgt spid="14">
                                            <p:bg/>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4">
                                            <p:txEl>
                                              <p:pRg st="0" end="0"/>
                                            </p:txEl>
                                          </p:spTgt>
                                        </p:tgtEl>
                                        <p:attrNameLst>
                                          <p:attrName>style.visibility</p:attrName>
                                        </p:attrNameLst>
                                      </p:cBhvr>
                                      <p:to>
                                        <p:strVal val="visible"/>
                                      </p:to>
                                    </p:set>
                                    <p:animEffect transition="in" filter="wipe(left)">
                                      <p:cBhvr>
                                        <p:cTn id="84" dur="500"/>
                                        <p:tgtEl>
                                          <p:spTgt spid="14">
                                            <p:txEl>
                                              <p:pRg st="0" end="0"/>
                                            </p:tx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14">
                                            <p:txEl>
                                              <p:pRg st="1" end="1"/>
                                            </p:txEl>
                                          </p:spTgt>
                                        </p:tgtEl>
                                        <p:attrNameLst>
                                          <p:attrName>style.visibility</p:attrName>
                                        </p:attrNameLst>
                                      </p:cBhvr>
                                      <p:to>
                                        <p:strVal val="visible"/>
                                      </p:to>
                                    </p:set>
                                    <p:animEffect transition="in" filter="wipe(left)">
                                      <p:cBhvr>
                                        <p:cTn id="88" dur="500"/>
                                        <p:tgtEl>
                                          <p:spTgt spid="14">
                                            <p:txEl>
                                              <p:pRg st="1" end="1"/>
                                            </p:txEl>
                                          </p:spTgt>
                                        </p:tgtEl>
                                      </p:cBhvr>
                                    </p:animEffect>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14">
                                            <p:txEl>
                                              <p:pRg st="2" end="2"/>
                                            </p:txEl>
                                          </p:spTgt>
                                        </p:tgtEl>
                                        <p:attrNameLst>
                                          <p:attrName>style.visibility</p:attrName>
                                        </p:attrNameLst>
                                      </p:cBhvr>
                                      <p:to>
                                        <p:strVal val="visible"/>
                                      </p:to>
                                    </p:set>
                                    <p:animEffect transition="in" filter="wipe(left)">
                                      <p:cBhvr>
                                        <p:cTn id="92" dur="500"/>
                                        <p:tgtEl>
                                          <p:spTgt spid="14">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
                                            <p:bg/>
                                          </p:spTgt>
                                        </p:tgtEl>
                                        <p:attrNameLst>
                                          <p:attrName>style.visibility</p:attrName>
                                        </p:attrNameLst>
                                      </p:cBhvr>
                                      <p:to>
                                        <p:strVal val="visible"/>
                                      </p:to>
                                    </p:set>
                                    <p:animEffect transition="in" filter="wipe(left)">
                                      <p:cBhvr>
                                        <p:cTn id="97" dur="1000"/>
                                        <p:tgtEl>
                                          <p:spTgt spid="13">
                                            <p:bg/>
                                          </p:spTgt>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13">
                                            <p:txEl>
                                              <p:pRg st="0" end="0"/>
                                            </p:txEl>
                                          </p:spTgt>
                                        </p:tgtEl>
                                        <p:attrNameLst>
                                          <p:attrName>style.visibility</p:attrName>
                                        </p:attrNameLst>
                                      </p:cBhvr>
                                      <p:to>
                                        <p:strVal val="visible"/>
                                      </p:to>
                                    </p:set>
                                    <p:animEffect transition="in" filter="wipe(left)">
                                      <p:cBhvr>
                                        <p:cTn id="100" dur="1000"/>
                                        <p:tgtEl>
                                          <p:spTgt spid="13">
                                            <p:txEl>
                                              <p:pRg st="0" end="0"/>
                                            </p:txEl>
                                          </p:spTgt>
                                        </p:tgtEl>
                                      </p:cBhvr>
                                    </p:animEffect>
                                  </p:childTnLst>
                                </p:cTn>
                              </p:par>
                            </p:childTnLst>
                          </p:cTn>
                        </p:par>
                        <p:par>
                          <p:cTn id="101" fill="hold">
                            <p:stCondLst>
                              <p:cond delay="1000"/>
                            </p:stCondLst>
                            <p:childTnLst>
                              <p:par>
                                <p:cTn id="102" presetID="22" presetClass="entr" presetSubtype="8" fill="hold" grpId="0" nodeType="afterEffect">
                                  <p:stCondLst>
                                    <p:cond delay="0"/>
                                  </p:stCondLst>
                                  <p:childTnLst>
                                    <p:set>
                                      <p:cBhvr>
                                        <p:cTn id="103" dur="1" fill="hold">
                                          <p:stCondLst>
                                            <p:cond delay="0"/>
                                          </p:stCondLst>
                                        </p:cTn>
                                        <p:tgtEl>
                                          <p:spTgt spid="13">
                                            <p:txEl>
                                              <p:pRg st="1" end="1"/>
                                            </p:txEl>
                                          </p:spTgt>
                                        </p:tgtEl>
                                        <p:attrNameLst>
                                          <p:attrName>style.visibility</p:attrName>
                                        </p:attrNameLst>
                                      </p:cBhvr>
                                      <p:to>
                                        <p:strVal val="visible"/>
                                      </p:to>
                                    </p:set>
                                    <p:animEffect transition="in" filter="wipe(left)">
                                      <p:cBhvr>
                                        <p:cTn id="104" dur="1000"/>
                                        <p:tgtEl>
                                          <p:spTgt spid="13">
                                            <p:txEl>
                                              <p:pRg st="1" end="1"/>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13">
                                            <p:txEl>
                                              <p:pRg st="2" end="2"/>
                                            </p:txEl>
                                          </p:spTgt>
                                        </p:tgtEl>
                                        <p:attrNameLst>
                                          <p:attrName>style.visibility</p:attrName>
                                        </p:attrNameLst>
                                      </p:cBhvr>
                                      <p:to>
                                        <p:strVal val="visible"/>
                                      </p:to>
                                    </p:set>
                                    <p:animEffect transition="in" filter="wipe(left)">
                                      <p:cBhvr>
                                        <p:cTn id="109" dur="1000"/>
                                        <p:tgtEl>
                                          <p:spTgt spid="13">
                                            <p:txEl>
                                              <p:pRg st="2" end="2"/>
                                            </p:txEl>
                                          </p:spTgt>
                                        </p:tgtEl>
                                      </p:cBhvr>
                                    </p:animEffect>
                                  </p:childTnLst>
                                </p:cTn>
                              </p:par>
                            </p:childTnLst>
                          </p:cTn>
                        </p:par>
                        <p:par>
                          <p:cTn id="110" fill="hold">
                            <p:stCondLst>
                              <p:cond delay="1000"/>
                            </p:stCondLst>
                            <p:childTnLst>
                              <p:par>
                                <p:cTn id="111" presetID="22" presetClass="entr" presetSubtype="8" fill="hold" grpId="0" nodeType="afterEffect">
                                  <p:stCondLst>
                                    <p:cond delay="0"/>
                                  </p:stCondLst>
                                  <p:childTnLst>
                                    <p:set>
                                      <p:cBhvr>
                                        <p:cTn id="112" dur="1" fill="hold">
                                          <p:stCondLst>
                                            <p:cond delay="0"/>
                                          </p:stCondLst>
                                        </p:cTn>
                                        <p:tgtEl>
                                          <p:spTgt spid="13">
                                            <p:txEl>
                                              <p:pRg st="3" end="3"/>
                                            </p:txEl>
                                          </p:spTgt>
                                        </p:tgtEl>
                                        <p:attrNameLst>
                                          <p:attrName>style.visibility</p:attrName>
                                        </p:attrNameLst>
                                      </p:cBhvr>
                                      <p:to>
                                        <p:strVal val="visible"/>
                                      </p:to>
                                    </p:set>
                                    <p:animEffect transition="in" filter="wipe(left)">
                                      <p:cBhvr>
                                        <p:cTn id="113" dur="1000"/>
                                        <p:tgtEl>
                                          <p:spTgt spid="13">
                                            <p:txEl>
                                              <p:pRg st="3" end="3"/>
                                            </p:txEl>
                                          </p:spTgt>
                                        </p:tgtEl>
                                      </p:cBhvr>
                                    </p:animEffect>
                                  </p:childTnLst>
                                </p:cTn>
                              </p:par>
                            </p:childTnLst>
                          </p:cTn>
                        </p:par>
                        <p:par>
                          <p:cTn id="114" fill="hold">
                            <p:stCondLst>
                              <p:cond delay="2000"/>
                            </p:stCondLst>
                            <p:childTnLst>
                              <p:par>
                                <p:cTn id="115" presetID="22" presetClass="entr" presetSubtype="8" fill="hold" grpId="0" nodeType="afterEffect">
                                  <p:stCondLst>
                                    <p:cond delay="0"/>
                                  </p:stCondLst>
                                  <p:childTnLst>
                                    <p:set>
                                      <p:cBhvr>
                                        <p:cTn id="116" dur="1" fill="hold">
                                          <p:stCondLst>
                                            <p:cond delay="0"/>
                                          </p:stCondLst>
                                        </p:cTn>
                                        <p:tgtEl>
                                          <p:spTgt spid="13">
                                            <p:txEl>
                                              <p:pRg st="4" end="4"/>
                                            </p:txEl>
                                          </p:spTgt>
                                        </p:tgtEl>
                                        <p:attrNameLst>
                                          <p:attrName>style.visibility</p:attrName>
                                        </p:attrNameLst>
                                      </p:cBhvr>
                                      <p:to>
                                        <p:strVal val="visible"/>
                                      </p:to>
                                    </p:set>
                                    <p:animEffect transition="in" filter="wipe(left)">
                                      <p:cBhvr>
                                        <p:cTn id="117" dur="1000"/>
                                        <p:tgtEl>
                                          <p:spTgt spid="13">
                                            <p:txEl>
                                              <p:pRg st="4" end="4"/>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0">
                                            <p:bg/>
                                          </p:spTgt>
                                        </p:tgtEl>
                                        <p:attrNameLst>
                                          <p:attrName>style.visibility</p:attrName>
                                        </p:attrNameLst>
                                      </p:cBhvr>
                                      <p:to>
                                        <p:strVal val="visible"/>
                                      </p:to>
                                    </p:set>
                                    <p:animEffect transition="in" filter="wipe(left)">
                                      <p:cBhvr>
                                        <p:cTn id="122" dur="1000"/>
                                        <p:tgtEl>
                                          <p:spTgt spid="10">
                                            <p:bg/>
                                          </p:spTgt>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10">
                                            <p:txEl>
                                              <p:pRg st="0" end="0"/>
                                            </p:txEl>
                                          </p:spTgt>
                                        </p:tgtEl>
                                        <p:attrNameLst>
                                          <p:attrName>style.visibility</p:attrName>
                                        </p:attrNameLst>
                                      </p:cBhvr>
                                      <p:to>
                                        <p:strVal val="visible"/>
                                      </p:to>
                                    </p:set>
                                    <p:animEffect transition="in" filter="wipe(left)">
                                      <p:cBhvr>
                                        <p:cTn id="125" dur="1000"/>
                                        <p:tgtEl>
                                          <p:spTgt spid="10">
                                            <p:txEl>
                                              <p:pRg st="0" end="0"/>
                                            </p:txEl>
                                          </p:spTgt>
                                        </p:tgtEl>
                                      </p:cBhvr>
                                    </p:animEffect>
                                  </p:childTnLst>
                                </p:cTn>
                              </p:par>
                            </p:childTnLst>
                          </p:cTn>
                        </p:par>
                        <p:par>
                          <p:cTn id="126" fill="hold">
                            <p:stCondLst>
                              <p:cond delay="1000"/>
                            </p:stCondLst>
                            <p:childTnLst>
                              <p:par>
                                <p:cTn id="127" presetID="22" presetClass="entr" presetSubtype="8" fill="hold" grpId="0" nodeType="afterEffect">
                                  <p:stCondLst>
                                    <p:cond delay="0"/>
                                  </p:stCondLst>
                                  <p:childTnLst>
                                    <p:set>
                                      <p:cBhvr>
                                        <p:cTn id="128" dur="1" fill="hold">
                                          <p:stCondLst>
                                            <p:cond delay="0"/>
                                          </p:stCondLst>
                                        </p:cTn>
                                        <p:tgtEl>
                                          <p:spTgt spid="10">
                                            <p:txEl>
                                              <p:pRg st="1" end="1"/>
                                            </p:txEl>
                                          </p:spTgt>
                                        </p:tgtEl>
                                        <p:attrNameLst>
                                          <p:attrName>style.visibility</p:attrName>
                                        </p:attrNameLst>
                                      </p:cBhvr>
                                      <p:to>
                                        <p:strVal val="visible"/>
                                      </p:to>
                                    </p:set>
                                    <p:animEffect transition="in" filter="wipe(left)">
                                      <p:cBhvr>
                                        <p:cTn id="129" dur="1000"/>
                                        <p:tgtEl>
                                          <p:spTgt spid="10">
                                            <p:txEl>
                                              <p:pRg st="1" end="1"/>
                                            </p:txEl>
                                          </p:spTgt>
                                        </p:tgtEl>
                                      </p:cBhvr>
                                    </p:animEffect>
                                  </p:childTnLst>
                                </p:cTn>
                              </p:par>
                            </p:childTnLst>
                          </p:cTn>
                        </p:par>
                        <p:par>
                          <p:cTn id="130" fill="hold">
                            <p:stCondLst>
                              <p:cond delay="2000"/>
                            </p:stCondLst>
                            <p:childTnLst>
                              <p:par>
                                <p:cTn id="131" presetID="22" presetClass="entr" presetSubtype="8" fill="hold" grpId="0" nodeType="afterEffect">
                                  <p:stCondLst>
                                    <p:cond delay="0"/>
                                  </p:stCondLst>
                                  <p:childTnLst>
                                    <p:set>
                                      <p:cBhvr>
                                        <p:cTn id="132" dur="1" fill="hold">
                                          <p:stCondLst>
                                            <p:cond delay="0"/>
                                          </p:stCondLst>
                                        </p:cTn>
                                        <p:tgtEl>
                                          <p:spTgt spid="10">
                                            <p:txEl>
                                              <p:pRg st="2" end="2"/>
                                            </p:txEl>
                                          </p:spTgt>
                                        </p:tgtEl>
                                        <p:attrNameLst>
                                          <p:attrName>style.visibility</p:attrName>
                                        </p:attrNameLst>
                                      </p:cBhvr>
                                      <p:to>
                                        <p:strVal val="visible"/>
                                      </p:to>
                                    </p:set>
                                    <p:animEffect transition="in" filter="wipe(left)">
                                      <p:cBhvr>
                                        <p:cTn id="133" dur="1000"/>
                                        <p:tgtEl>
                                          <p:spTgt spid="10">
                                            <p:txEl>
                                              <p:pRg st="2" end="2"/>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10">
                                            <p:txEl>
                                              <p:pRg st="3" end="3"/>
                                            </p:txEl>
                                          </p:spTgt>
                                        </p:tgtEl>
                                        <p:attrNameLst>
                                          <p:attrName>style.visibility</p:attrName>
                                        </p:attrNameLst>
                                      </p:cBhvr>
                                      <p:to>
                                        <p:strVal val="visible"/>
                                      </p:to>
                                    </p:set>
                                    <p:animEffect transition="in" filter="wipe(left)">
                                      <p:cBhvr>
                                        <p:cTn id="138" dur="1000"/>
                                        <p:tgtEl>
                                          <p:spTgt spid="10">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nodeType="clickEffect">
                                  <p:stCondLst>
                                    <p:cond delay="0"/>
                                  </p:stCondLst>
                                  <p:childTnLst>
                                    <p:set>
                                      <p:cBhvr>
                                        <p:cTn id="142" dur="1" fill="hold">
                                          <p:stCondLst>
                                            <p:cond delay="0"/>
                                          </p:stCondLst>
                                        </p:cTn>
                                        <p:tgtEl>
                                          <p:spTgt spid="15">
                                            <p:txEl>
                                              <p:pRg st="0" end="0"/>
                                            </p:txEl>
                                          </p:spTgt>
                                        </p:tgtEl>
                                        <p:attrNameLst>
                                          <p:attrName>style.visibility</p:attrName>
                                        </p:attrNameLst>
                                      </p:cBhvr>
                                      <p:to>
                                        <p:strVal val="visible"/>
                                      </p:to>
                                    </p:set>
                                    <p:animEffect transition="in" filter="wipe(left)">
                                      <p:cBhvr>
                                        <p:cTn id="14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uiExpand="1" build="p" animBg="1"/>
      <p:bldP spid="8" grpId="0" uiExpand="1" build="p" animBg="1"/>
      <p:bldP spid="12" grpId="0" animBg="1"/>
      <p:bldP spid="13" grpId="0" uiExpand="1" build="p" animBg="1"/>
      <p:bldP spid="14" grpId="0" uiExpand="1" build="p" animBg="1"/>
      <p:bldP spid="16" grpId="0" animBg="1"/>
      <p:bldP spid="17" grpId="0" uiExpand="1" build="p" animBg="1"/>
      <p:bldP spid="18" grpId="0" uiExpand="1" build="p"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5715016"/>
            <a:ext cx="9144000" cy="1131079"/>
          </a:xfrm>
          <a:prstGeom prst="rect">
            <a:avLst/>
          </a:prstGeom>
          <a:noFill/>
          <a:ln>
            <a:solidFill>
              <a:schemeClr val="accent5">
                <a:lumMod val="75000"/>
              </a:schemeClr>
            </a:solidFill>
          </a:ln>
        </p:spPr>
        <p:txBody>
          <a:bodyPr wrap="square" rtlCol="0">
            <a:spAutoFit/>
          </a:bodyPr>
          <a:lstStyle/>
          <a:p>
            <a:pPr>
              <a:lnSpc>
                <a:spcPts val="2700"/>
              </a:lnSpc>
            </a:pPr>
            <a:r>
              <a:rPr lang="it-IT" sz="2800" dirty="0" smtClean="0">
                <a:solidFill>
                  <a:srgbClr val="0000CC"/>
                </a:solidFill>
              </a:rPr>
              <a:t>La scienza economica ufficiale resta sul piano individualistico:</a:t>
            </a:r>
          </a:p>
          <a:p>
            <a:pPr>
              <a:lnSpc>
                <a:spcPts val="2700"/>
              </a:lnSpc>
            </a:pPr>
            <a:r>
              <a:rPr lang="it-IT" sz="2800" dirty="0" smtClean="0">
                <a:solidFill>
                  <a:srgbClr val="0000CC"/>
                </a:solidFill>
              </a:rPr>
              <a:t> si vede il rapporto diretto tra gli individui e il bene, </a:t>
            </a:r>
          </a:p>
          <a:p>
            <a:pPr>
              <a:lnSpc>
                <a:spcPts val="2700"/>
              </a:lnSpc>
            </a:pPr>
            <a:r>
              <a:rPr lang="it-IT" sz="2800" dirty="0" smtClean="0">
                <a:solidFill>
                  <a:srgbClr val="0000CC"/>
                </a:solidFill>
              </a:rPr>
              <a:t>mentre il rapporto tra le persone è considerato ai margini.</a:t>
            </a:r>
          </a:p>
        </p:txBody>
      </p:sp>
      <p:sp>
        <p:nvSpPr>
          <p:cNvPr id="3" name="Titolo 1"/>
          <p:cNvSpPr txBox="1">
            <a:spLocks/>
          </p:cNvSpPr>
          <p:nvPr/>
        </p:nvSpPr>
        <p:spPr>
          <a:xfrm>
            <a:off x="0" y="0"/>
            <a:ext cx="9144000" cy="571480"/>
          </a:xfrm>
          <a:prstGeom prst="rect">
            <a:avLst/>
          </a:prstGeom>
          <a:solidFill>
            <a:srgbClr val="3333FF"/>
          </a:solidFill>
        </p:spPr>
        <p:txBody>
          <a:bodyPr>
            <a:normAutofit/>
          </a:bodyPr>
          <a:lstStyle/>
          <a:p>
            <a:pPr lvl="0" algn="ctr">
              <a:spcBef>
                <a:spcPct val="0"/>
              </a:spcBef>
              <a:defRPr/>
            </a:pPr>
            <a:r>
              <a:rPr lang="it-IT" sz="2800" b="1" dirty="0" smtClean="0">
                <a:solidFill>
                  <a:schemeClr val="bg1"/>
                </a:solidFill>
                <a:latin typeface="+mj-lt"/>
                <a:ea typeface="+mj-ea"/>
                <a:cs typeface="+mj-cs"/>
              </a:rPr>
              <a:t>OGGI: </a:t>
            </a:r>
            <a:r>
              <a:rPr kumimoji="0" lang="it-IT" sz="2800" b="1" i="0" u="none" strike="noStrike" kern="1200" cap="none" spc="0" normalizeH="0" baseline="0" noProof="0" dirty="0" smtClean="0">
                <a:ln>
                  <a:noFill/>
                </a:ln>
                <a:solidFill>
                  <a:schemeClr val="bg1"/>
                </a:solidFill>
                <a:effectLst/>
                <a:uLnTx/>
                <a:uFillTx/>
                <a:latin typeface="+mj-lt"/>
                <a:ea typeface="+mj-ea"/>
                <a:cs typeface="+mj-cs"/>
              </a:rPr>
              <a:t>LA TEORIA ECONOMICA </a:t>
            </a:r>
            <a:r>
              <a:rPr kumimoji="0" lang="it-IT" sz="2800" b="1" i="0" u="none" strike="noStrike" kern="1200" cap="none" spc="0" normalizeH="0" noProof="0" dirty="0" smtClean="0">
                <a:ln>
                  <a:noFill/>
                </a:ln>
                <a:solidFill>
                  <a:schemeClr val="bg1"/>
                </a:solidFill>
                <a:effectLst/>
                <a:uLnTx/>
                <a:uFillTx/>
                <a:latin typeface="+mj-lt"/>
                <a:ea typeface="+mj-ea"/>
                <a:cs typeface="+mj-cs"/>
              </a:rPr>
              <a:t>E I BENI COMUNI</a:t>
            </a:r>
            <a:endParaRPr kumimoji="0" lang="it-IT" sz="2800" b="0" i="0" u="none" strike="noStrike" kern="1200" cap="none" spc="0" normalizeH="0" baseline="0" noProof="0" dirty="0">
              <a:ln>
                <a:noFill/>
              </a:ln>
              <a:solidFill>
                <a:schemeClr val="bg1"/>
              </a:solidFill>
              <a:effectLst/>
              <a:uLnTx/>
              <a:uFillTx/>
              <a:latin typeface="+mj-lt"/>
              <a:ea typeface="+mj-ea"/>
              <a:cs typeface="+mj-cs"/>
            </a:endParaRPr>
          </a:p>
        </p:txBody>
      </p:sp>
      <p:sp>
        <p:nvSpPr>
          <p:cNvPr id="4" name="Rettangolo arrotondato 3"/>
          <p:cNvSpPr/>
          <p:nvPr/>
        </p:nvSpPr>
        <p:spPr>
          <a:xfrm>
            <a:off x="2928926" y="571480"/>
            <a:ext cx="3143272" cy="50006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BENI COMUNI</a:t>
            </a:r>
            <a:endParaRPr lang="it-IT" sz="2800" b="1" dirty="0">
              <a:solidFill>
                <a:schemeClr val="bg1"/>
              </a:solidFill>
            </a:endParaRPr>
          </a:p>
        </p:txBody>
      </p:sp>
      <p:pic>
        <p:nvPicPr>
          <p:cNvPr id="5" name="Immagine 4" descr="FRECCE-coppia.TIF"/>
          <p:cNvPicPr>
            <a:picLocks noChangeAspect="1"/>
          </p:cNvPicPr>
          <p:nvPr/>
        </p:nvPicPr>
        <p:blipFill>
          <a:blip r:embed="rId3" cstate="print">
            <a:clrChange>
              <a:clrFrom>
                <a:srgbClr val="FFFFFF"/>
              </a:clrFrom>
              <a:clrTo>
                <a:srgbClr val="FFFFFF">
                  <a:alpha val="0"/>
                </a:srgbClr>
              </a:clrTo>
            </a:clrChange>
          </a:blip>
          <a:stretch>
            <a:fillRect/>
          </a:stretch>
        </p:blipFill>
        <p:spPr>
          <a:xfrm>
            <a:off x="2000232" y="1071547"/>
            <a:ext cx="5214974" cy="357189"/>
          </a:xfrm>
          <a:prstGeom prst="rect">
            <a:avLst/>
          </a:prstGeom>
        </p:spPr>
      </p:pic>
      <p:sp>
        <p:nvSpPr>
          <p:cNvPr id="6" name="Rettangolo arrotondato 5"/>
          <p:cNvSpPr/>
          <p:nvPr/>
        </p:nvSpPr>
        <p:spPr>
          <a:xfrm>
            <a:off x="785786" y="1428736"/>
            <a:ext cx="3143272" cy="50006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BENI </a:t>
            </a:r>
            <a:r>
              <a:rPr lang="it-IT" sz="2800" b="1" dirty="0" smtClean="0"/>
              <a:t>PUBBLICI</a:t>
            </a:r>
            <a:endParaRPr lang="it-IT" sz="2800" b="1" dirty="0">
              <a:solidFill>
                <a:schemeClr val="bg1"/>
              </a:solidFill>
            </a:endParaRPr>
          </a:p>
        </p:txBody>
      </p:sp>
      <p:sp>
        <p:nvSpPr>
          <p:cNvPr id="7" name="Rettangolo arrotondato 6"/>
          <p:cNvSpPr/>
          <p:nvPr/>
        </p:nvSpPr>
        <p:spPr>
          <a:xfrm>
            <a:off x="5072066" y="1428736"/>
            <a:ext cx="3143272" cy="50006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t>COMMONS</a:t>
            </a:r>
            <a:endParaRPr lang="it-IT" sz="2800" b="1" dirty="0">
              <a:solidFill>
                <a:schemeClr val="bg1"/>
              </a:solidFill>
            </a:endParaRPr>
          </a:p>
        </p:txBody>
      </p:sp>
      <p:sp>
        <p:nvSpPr>
          <p:cNvPr id="8" name="CasellaDiTesto 7"/>
          <p:cNvSpPr txBox="1"/>
          <p:nvPr/>
        </p:nvSpPr>
        <p:spPr>
          <a:xfrm>
            <a:off x="0" y="2176928"/>
            <a:ext cx="4214778" cy="1477328"/>
          </a:xfrm>
          <a:prstGeom prst="rect">
            <a:avLst/>
          </a:prstGeom>
          <a:noFill/>
          <a:ln>
            <a:solidFill>
              <a:schemeClr val="accent5">
                <a:lumMod val="75000"/>
              </a:schemeClr>
            </a:solidFill>
          </a:ln>
        </p:spPr>
        <p:txBody>
          <a:bodyPr wrap="square" rtlCol="0">
            <a:spAutoFit/>
          </a:bodyPr>
          <a:lstStyle/>
          <a:p>
            <a:pPr algn="ctr">
              <a:lnSpc>
                <a:spcPts val="2700"/>
              </a:lnSpc>
            </a:pPr>
            <a:r>
              <a:rPr lang="it-IT" sz="2800" b="1" dirty="0" smtClean="0">
                <a:solidFill>
                  <a:srgbClr val="0000CC"/>
                </a:solidFill>
              </a:rPr>
              <a:t>Consumati da più persone in modo </a:t>
            </a:r>
            <a:r>
              <a:rPr lang="it-IT" sz="2800" b="1" u="sng" dirty="0" smtClean="0">
                <a:solidFill>
                  <a:srgbClr val="0000CC"/>
                </a:solidFill>
              </a:rPr>
              <a:t>non rivale</a:t>
            </a:r>
            <a:r>
              <a:rPr lang="it-IT" sz="2800" b="1" dirty="0" smtClean="0">
                <a:solidFill>
                  <a:srgbClr val="0000CC"/>
                </a:solidFill>
              </a:rPr>
              <a:t>: </a:t>
            </a:r>
          </a:p>
          <a:p>
            <a:pPr>
              <a:lnSpc>
                <a:spcPts val="2700"/>
              </a:lnSpc>
            </a:pPr>
            <a:r>
              <a:rPr lang="it-IT" sz="2800" dirty="0" smtClean="0">
                <a:solidFill>
                  <a:srgbClr val="0000CC"/>
                </a:solidFill>
              </a:rPr>
              <a:t>es. l’illuminazione di una </a:t>
            </a:r>
          </a:p>
          <a:p>
            <a:pPr>
              <a:lnSpc>
                <a:spcPts val="2700"/>
              </a:lnSpc>
            </a:pPr>
            <a:r>
              <a:rPr lang="it-IT" sz="2800" dirty="0" smtClean="0">
                <a:solidFill>
                  <a:srgbClr val="0000CC"/>
                </a:solidFill>
              </a:rPr>
              <a:t>strada pubblica.</a:t>
            </a:r>
          </a:p>
        </p:txBody>
      </p:sp>
      <p:sp>
        <p:nvSpPr>
          <p:cNvPr id="9" name="Freccia in giù 8"/>
          <p:cNvSpPr/>
          <p:nvPr/>
        </p:nvSpPr>
        <p:spPr>
          <a:xfrm>
            <a:off x="2000232" y="1928802"/>
            <a:ext cx="642942" cy="214314"/>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p:cNvSpPr/>
          <p:nvPr/>
        </p:nvSpPr>
        <p:spPr>
          <a:xfrm>
            <a:off x="6500826" y="1928802"/>
            <a:ext cx="642942" cy="214314"/>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4546057" y="2143116"/>
            <a:ext cx="4597943" cy="1477328"/>
          </a:xfrm>
          <a:prstGeom prst="rect">
            <a:avLst/>
          </a:prstGeom>
          <a:noFill/>
          <a:ln>
            <a:solidFill>
              <a:schemeClr val="accent5">
                <a:lumMod val="75000"/>
              </a:schemeClr>
            </a:solidFill>
          </a:ln>
        </p:spPr>
        <p:txBody>
          <a:bodyPr wrap="square" rtlCol="0">
            <a:spAutoFit/>
          </a:bodyPr>
          <a:lstStyle/>
          <a:p>
            <a:pPr algn="ctr">
              <a:lnSpc>
                <a:spcPts val="2700"/>
              </a:lnSpc>
            </a:pPr>
            <a:r>
              <a:rPr lang="it-IT" sz="2800" b="1" dirty="0" smtClean="0">
                <a:solidFill>
                  <a:srgbClr val="0000CC"/>
                </a:solidFill>
              </a:rPr>
              <a:t>Consumati sempre da più persone ma in modo </a:t>
            </a:r>
            <a:r>
              <a:rPr lang="it-IT" sz="2800" b="1" u="sng" dirty="0" smtClean="0">
                <a:solidFill>
                  <a:srgbClr val="0000CC"/>
                </a:solidFill>
              </a:rPr>
              <a:t>rivale</a:t>
            </a:r>
            <a:r>
              <a:rPr lang="it-IT" sz="2800" b="1" dirty="0" smtClean="0">
                <a:solidFill>
                  <a:srgbClr val="0000CC"/>
                </a:solidFill>
              </a:rPr>
              <a:t>: </a:t>
            </a:r>
          </a:p>
          <a:p>
            <a:pPr>
              <a:lnSpc>
                <a:spcPts val="2700"/>
              </a:lnSpc>
            </a:pPr>
            <a:r>
              <a:rPr lang="it-IT" sz="2800" dirty="0" smtClean="0">
                <a:solidFill>
                  <a:srgbClr val="0000CC"/>
                </a:solidFill>
              </a:rPr>
              <a:t>es. la pesca in un lago </a:t>
            </a:r>
            <a:r>
              <a:rPr lang="it-IT" sz="2800" dirty="0" err="1" smtClean="0">
                <a:solidFill>
                  <a:srgbClr val="0000CC"/>
                </a:solidFill>
              </a:rPr>
              <a:t>comu-</a:t>
            </a:r>
            <a:endParaRPr lang="it-IT" sz="2800" dirty="0" smtClean="0">
              <a:solidFill>
                <a:srgbClr val="0000CC"/>
              </a:solidFill>
            </a:endParaRPr>
          </a:p>
          <a:p>
            <a:pPr>
              <a:lnSpc>
                <a:spcPts val="2700"/>
              </a:lnSpc>
            </a:pPr>
            <a:r>
              <a:rPr lang="it-IT" sz="2800" dirty="0" smtClean="0">
                <a:solidFill>
                  <a:srgbClr val="0000CC"/>
                </a:solidFill>
              </a:rPr>
              <a:t>ne.</a:t>
            </a:r>
          </a:p>
        </p:txBody>
      </p:sp>
      <p:pic>
        <p:nvPicPr>
          <p:cNvPr id="12" name="Immagine 11" descr="FRECCE-Solo frecce3.TIF"/>
          <p:cNvPicPr>
            <a:picLocks noChangeAspect="1"/>
          </p:cNvPicPr>
          <p:nvPr/>
        </p:nvPicPr>
        <p:blipFill>
          <a:blip r:embed="rId4" cstate="print"/>
          <a:stretch>
            <a:fillRect/>
          </a:stretch>
        </p:blipFill>
        <p:spPr>
          <a:xfrm>
            <a:off x="2000232" y="5000636"/>
            <a:ext cx="5362575" cy="642942"/>
          </a:xfrm>
          <a:prstGeom prst="rect">
            <a:avLst/>
          </a:prstGeom>
        </p:spPr>
      </p:pic>
      <p:sp>
        <p:nvSpPr>
          <p:cNvPr id="13" name="Freccia in giù 12"/>
          <p:cNvSpPr/>
          <p:nvPr/>
        </p:nvSpPr>
        <p:spPr>
          <a:xfrm>
            <a:off x="2000232" y="3643314"/>
            <a:ext cx="642942" cy="214314"/>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in giù 13"/>
          <p:cNvSpPr/>
          <p:nvPr/>
        </p:nvSpPr>
        <p:spPr>
          <a:xfrm>
            <a:off x="6500826" y="3643314"/>
            <a:ext cx="642942" cy="214314"/>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p:cNvSpPr txBox="1"/>
          <p:nvPr/>
        </p:nvSpPr>
        <p:spPr>
          <a:xfrm>
            <a:off x="0" y="3857628"/>
            <a:ext cx="4429124" cy="1131079"/>
          </a:xfrm>
          <a:prstGeom prst="rect">
            <a:avLst/>
          </a:prstGeom>
          <a:noFill/>
          <a:ln>
            <a:solidFill>
              <a:srgbClr val="0000CC"/>
            </a:solidFill>
          </a:ln>
        </p:spPr>
        <p:txBody>
          <a:bodyPr wrap="square" rtlCol="0">
            <a:spAutoFit/>
          </a:bodyPr>
          <a:lstStyle/>
          <a:p>
            <a:pPr>
              <a:lnSpc>
                <a:spcPts val="2700"/>
              </a:lnSpc>
            </a:pPr>
            <a:r>
              <a:rPr lang="it-IT" sz="2800" dirty="0" smtClean="0">
                <a:solidFill>
                  <a:srgbClr val="0000CC"/>
                </a:solidFill>
              </a:rPr>
              <a:t>L’uso </a:t>
            </a:r>
            <a:r>
              <a:rPr lang="it-IT" sz="2800" b="1" dirty="0" smtClean="0">
                <a:solidFill>
                  <a:srgbClr val="0000CC"/>
                </a:solidFill>
              </a:rPr>
              <a:t>non ha </a:t>
            </a:r>
            <a:r>
              <a:rPr lang="it-IT" sz="2800" dirty="0" smtClean="0">
                <a:solidFill>
                  <a:srgbClr val="0000CC"/>
                </a:solidFill>
              </a:rPr>
              <a:t>conseguenze </a:t>
            </a:r>
          </a:p>
          <a:p>
            <a:pPr>
              <a:lnSpc>
                <a:spcPts val="2700"/>
              </a:lnSpc>
            </a:pPr>
            <a:r>
              <a:rPr lang="it-IT" sz="2800" dirty="0" smtClean="0">
                <a:solidFill>
                  <a:srgbClr val="0000CC"/>
                </a:solidFill>
              </a:rPr>
              <a:t>sull’ammontare e sulla </a:t>
            </a:r>
            <a:r>
              <a:rPr lang="it-IT" sz="2800" dirty="0" err="1" smtClean="0">
                <a:solidFill>
                  <a:srgbClr val="0000CC"/>
                </a:solidFill>
              </a:rPr>
              <a:t>dispo-</a:t>
            </a:r>
            <a:endParaRPr lang="it-IT" sz="2800" dirty="0" smtClean="0">
              <a:solidFill>
                <a:srgbClr val="0000CC"/>
              </a:solidFill>
            </a:endParaRPr>
          </a:p>
          <a:p>
            <a:pPr>
              <a:lnSpc>
                <a:spcPts val="2700"/>
              </a:lnSpc>
            </a:pPr>
            <a:r>
              <a:rPr lang="it-IT" sz="2800" dirty="0" err="1" smtClean="0">
                <a:solidFill>
                  <a:srgbClr val="0000CC"/>
                </a:solidFill>
              </a:rPr>
              <a:t>nibilità</a:t>
            </a:r>
            <a:r>
              <a:rPr lang="it-IT" sz="2800" dirty="0" smtClean="0">
                <a:solidFill>
                  <a:srgbClr val="0000CC"/>
                </a:solidFill>
              </a:rPr>
              <a:t> del bene per gli altri.</a:t>
            </a:r>
            <a:endParaRPr lang="it-IT" sz="2800" dirty="0">
              <a:solidFill>
                <a:srgbClr val="0000CC"/>
              </a:solidFill>
            </a:endParaRPr>
          </a:p>
        </p:txBody>
      </p:sp>
      <p:sp>
        <p:nvSpPr>
          <p:cNvPr id="16" name="CasellaDiTesto 15"/>
          <p:cNvSpPr txBox="1"/>
          <p:nvPr/>
        </p:nvSpPr>
        <p:spPr>
          <a:xfrm>
            <a:off x="4572000" y="3857628"/>
            <a:ext cx="4572000" cy="1131079"/>
          </a:xfrm>
          <a:prstGeom prst="rect">
            <a:avLst/>
          </a:prstGeom>
          <a:noFill/>
          <a:ln>
            <a:solidFill>
              <a:srgbClr val="0000CC"/>
            </a:solidFill>
          </a:ln>
        </p:spPr>
        <p:txBody>
          <a:bodyPr wrap="square" rtlCol="0">
            <a:spAutoFit/>
          </a:bodyPr>
          <a:lstStyle/>
          <a:p>
            <a:pPr>
              <a:lnSpc>
                <a:spcPts val="2700"/>
              </a:lnSpc>
            </a:pPr>
            <a:r>
              <a:rPr lang="it-IT" sz="2800" dirty="0" smtClean="0">
                <a:solidFill>
                  <a:srgbClr val="0000CC"/>
                </a:solidFill>
              </a:rPr>
              <a:t>L’uso </a:t>
            </a:r>
            <a:r>
              <a:rPr lang="it-IT" sz="2800" b="1" dirty="0" smtClean="0">
                <a:solidFill>
                  <a:srgbClr val="0000CC"/>
                </a:solidFill>
              </a:rPr>
              <a:t>ha</a:t>
            </a:r>
            <a:r>
              <a:rPr lang="it-IT" sz="2800" dirty="0" smtClean="0">
                <a:solidFill>
                  <a:srgbClr val="0000CC"/>
                </a:solidFill>
              </a:rPr>
              <a:t> conseguenze sul-</a:t>
            </a:r>
          </a:p>
          <a:p>
            <a:pPr>
              <a:lnSpc>
                <a:spcPts val="2700"/>
              </a:lnSpc>
            </a:pPr>
            <a:r>
              <a:rPr lang="it-IT" sz="2800" dirty="0" smtClean="0">
                <a:solidFill>
                  <a:srgbClr val="0000CC"/>
                </a:solidFill>
              </a:rPr>
              <a:t>l’ammontare e sulla disponi-</a:t>
            </a:r>
          </a:p>
          <a:p>
            <a:pPr>
              <a:lnSpc>
                <a:spcPts val="2700"/>
              </a:lnSpc>
            </a:pPr>
            <a:r>
              <a:rPr lang="it-IT" sz="2800" dirty="0" err="1" smtClean="0">
                <a:solidFill>
                  <a:srgbClr val="0000CC"/>
                </a:solidFill>
              </a:rPr>
              <a:t>bilità</a:t>
            </a:r>
            <a:r>
              <a:rPr lang="it-IT" sz="2800" dirty="0" smtClean="0">
                <a:solidFill>
                  <a:srgbClr val="0000CC"/>
                </a:solidFill>
              </a:rPr>
              <a:t> del bene per gli altri.</a:t>
            </a:r>
            <a:endParaRPr lang="it-IT" sz="2800" dirty="0">
              <a:solidFill>
                <a:srgbClr val="0000CC"/>
              </a:solidFill>
            </a:endParaRPr>
          </a:p>
        </p:txBody>
      </p:sp>
      <p:sp>
        <p:nvSpPr>
          <p:cNvPr id="17" name="CasellaDiTesto 16"/>
          <p:cNvSpPr txBox="1"/>
          <p:nvPr/>
        </p:nvSpPr>
        <p:spPr>
          <a:xfrm>
            <a:off x="0" y="5715016"/>
            <a:ext cx="9144000" cy="1131079"/>
          </a:xfrm>
          <a:prstGeom prst="rect">
            <a:avLst/>
          </a:prstGeom>
          <a:noFill/>
          <a:ln>
            <a:solidFill>
              <a:schemeClr val="accent5">
                <a:lumMod val="75000"/>
              </a:schemeClr>
            </a:solidFill>
          </a:ln>
        </p:spPr>
        <p:txBody>
          <a:bodyPr wrap="square" rtlCol="0">
            <a:spAutoFit/>
          </a:bodyPr>
          <a:lstStyle/>
          <a:p>
            <a:pPr>
              <a:lnSpc>
                <a:spcPts val="2700"/>
              </a:lnSpc>
            </a:pPr>
            <a:r>
              <a:rPr lang="it-IT" sz="2800" dirty="0" smtClean="0">
                <a:solidFill>
                  <a:srgbClr val="0000CC"/>
                </a:solidFill>
              </a:rPr>
              <a:t>Nella DSC il bene comune è il “bene di tutti e di ciascuno”: </a:t>
            </a:r>
          </a:p>
          <a:p>
            <a:pPr>
              <a:lnSpc>
                <a:spcPts val="2700"/>
              </a:lnSpc>
            </a:pPr>
            <a:r>
              <a:rPr lang="it-IT" sz="2800" dirty="0" smtClean="0">
                <a:solidFill>
                  <a:srgbClr val="0000CC"/>
                </a:solidFill>
              </a:rPr>
              <a:t>è perciò innanzitutto un rapporto tra persone, mediato </a:t>
            </a:r>
            <a:r>
              <a:rPr lang="it-IT" sz="2800" dirty="0" err="1" smtClean="0">
                <a:solidFill>
                  <a:srgbClr val="0000CC"/>
                </a:solidFill>
              </a:rPr>
              <a:t>indiret-</a:t>
            </a:r>
            <a:endParaRPr lang="it-IT" sz="2800" dirty="0" smtClean="0">
              <a:solidFill>
                <a:srgbClr val="0000CC"/>
              </a:solidFill>
            </a:endParaRPr>
          </a:p>
          <a:p>
            <a:pPr>
              <a:lnSpc>
                <a:spcPts val="2700"/>
              </a:lnSpc>
            </a:pPr>
            <a:r>
              <a:rPr lang="it-IT" sz="2800" dirty="0" err="1" smtClean="0">
                <a:solidFill>
                  <a:srgbClr val="0000CC"/>
                </a:solidFill>
              </a:rPr>
              <a:t>tamente</a:t>
            </a:r>
            <a:r>
              <a:rPr lang="it-IT" sz="2800" dirty="0" smtClean="0">
                <a:solidFill>
                  <a:srgbClr val="0000CC"/>
                </a:solidFill>
              </a:rPr>
              <a:t> dall’uso dei beni messi in comune.</a:t>
            </a:r>
            <a:endParaRPr lang="it-IT" sz="2800" dirty="0">
              <a:solidFill>
                <a:srgbClr val="0000CC"/>
              </a:solidFill>
            </a:endParaRPr>
          </a:p>
        </p:txBody>
      </p:sp>
      <p:pic>
        <p:nvPicPr>
          <p:cNvPr id="69634" name="Picture 2" descr="http://backoffice.adria-web.com/strumenti/pagine-generiche/paese/pic/viale-platani.jpg"/>
          <p:cNvPicPr>
            <a:picLocks noChangeAspect="1" noChangeArrowheads="1"/>
          </p:cNvPicPr>
          <p:nvPr/>
        </p:nvPicPr>
        <p:blipFill>
          <a:blip r:embed="rId5" cstate="print"/>
          <a:srcRect/>
          <a:stretch>
            <a:fillRect/>
          </a:stretch>
        </p:blipFill>
        <p:spPr bwMode="auto">
          <a:xfrm>
            <a:off x="0" y="428604"/>
            <a:ext cx="4572000" cy="3190897"/>
          </a:xfrm>
          <a:prstGeom prst="rect">
            <a:avLst/>
          </a:prstGeom>
          <a:noFill/>
        </p:spPr>
      </p:pic>
      <p:pic>
        <p:nvPicPr>
          <p:cNvPr id="69638" name="Picture 6" descr="http://www.matchfishing.it/wp-content/uploads/2006/12/lago_del_gelso_001.jpg"/>
          <p:cNvPicPr>
            <a:picLocks noChangeAspect="1" noChangeArrowheads="1"/>
          </p:cNvPicPr>
          <p:nvPr/>
        </p:nvPicPr>
        <p:blipFill>
          <a:blip r:embed="rId6" cstate="print"/>
          <a:srcRect/>
          <a:stretch>
            <a:fillRect/>
          </a:stretch>
        </p:blipFill>
        <p:spPr bwMode="auto">
          <a:xfrm>
            <a:off x="4643438" y="428604"/>
            <a:ext cx="4500562" cy="32147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wipe(up)">
                                      <p:cBhvr>
                                        <p:cTn id="31" dur="500"/>
                                        <p:tgtEl>
                                          <p:spTgt spid="8">
                                            <p:bg/>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up)">
                                      <p:cBhvr>
                                        <p:cTn id="34" dur="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wipe(up)">
                                      <p:cBhvr>
                                        <p:cTn id="39" dur="500"/>
                                        <p:tgtEl>
                                          <p:spTgt spid="8">
                                            <p:txEl>
                                              <p:pRg st="1" end="1"/>
                                            </p:txEl>
                                          </p:spTgt>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wipe(up)">
                                      <p:cBhvr>
                                        <p:cTn id="43" dur="500"/>
                                        <p:tgtEl>
                                          <p:spTgt spid="8">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32" fill="hold" nodeType="clickEffect">
                                  <p:stCondLst>
                                    <p:cond delay="0"/>
                                  </p:stCondLst>
                                  <p:childTnLst>
                                    <p:set>
                                      <p:cBhvr>
                                        <p:cTn id="47" dur="1" fill="hold">
                                          <p:stCondLst>
                                            <p:cond delay="0"/>
                                          </p:stCondLst>
                                        </p:cTn>
                                        <p:tgtEl>
                                          <p:spTgt spid="69634"/>
                                        </p:tgtEl>
                                        <p:attrNameLst>
                                          <p:attrName>style.visibility</p:attrName>
                                        </p:attrNameLst>
                                      </p:cBhvr>
                                      <p:to>
                                        <p:strVal val="visible"/>
                                      </p:to>
                                    </p:set>
                                    <p:animEffect transition="in" filter="box(out)">
                                      <p:cBhvr>
                                        <p:cTn id="48" dur="500"/>
                                        <p:tgtEl>
                                          <p:spTgt spid="6963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
                                            <p:bg/>
                                          </p:spTgt>
                                        </p:tgtEl>
                                        <p:attrNameLst>
                                          <p:attrName>style.visibility</p:attrName>
                                        </p:attrNameLst>
                                      </p:cBhvr>
                                      <p:to>
                                        <p:strVal val="visible"/>
                                      </p:to>
                                    </p:set>
                                    <p:animEffect transition="in" filter="wipe(left)">
                                      <p:cBhvr>
                                        <p:cTn id="58" dur="500"/>
                                        <p:tgtEl>
                                          <p:spTgt spid="15">
                                            <p:bg/>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5">
                                            <p:txEl>
                                              <p:pRg st="0" end="0"/>
                                            </p:txEl>
                                          </p:spTgt>
                                        </p:tgtEl>
                                        <p:attrNameLst>
                                          <p:attrName>style.visibility</p:attrName>
                                        </p:attrNameLst>
                                      </p:cBhvr>
                                      <p:to>
                                        <p:strVal val="visible"/>
                                      </p:to>
                                    </p:set>
                                    <p:animEffect transition="in" filter="wipe(left)">
                                      <p:cBhvr>
                                        <p:cTn id="61" dur="500"/>
                                        <p:tgtEl>
                                          <p:spTgt spid="15">
                                            <p:txEl>
                                              <p:pRg st="0" end="0"/>
                                            </p:tx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5">
                                            <p:txEl>
                                              <p:pRg st="1" end="1"/>
                                            </p:txEl>
                                          </p:spTgt>
                                        </p:tgtEl>
                                        <p:attrNameLst>
                                          <p:attrName>style.visibility</p:attrName>
                                        </p:attrNameLst>
                                      </p:cBhvr>
                                      <p:to>
                                        <p:strVal val="visible"/>
                                      </p:to>
                                    </p:set>
                                    <p:animEffect transition="in" filter="wipe(left)">
                                      <p:cBhvr>
                                        <p:cTn id="65" dur="500"/>
                                        <p:tgtEl>
                                          <p:spTgt spid="15">
                                            <p:txEl>
                                              <p:pRg st="1" end="1"/>
                                            </p:txEl>
                                          </p:spTgt>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5">
                                            <p:txEl>
                                              <p:pRg st="2" end="2"/>
                                            </p:txEl>
                                          </p:spTgt>
                                        </p:tgtEl>
                                        <p:attrNameLst>
                                          <p:attrName>style.visibility</p:attrName>
                                        </p:attrNameLst>
                                      </p:cBhvr>
                                      <p:to>
                                        <p:strVal val="visible"/>
                                      </p:to>
                                    </p:set>
                                    <p:animEffect transition="in" filter="wipe(left)">
                                      <p:cBhvr>
                                        <p:cTn id="69" dur="500"/>
                                        <p:tgtEl>
                                          <p:spTgt spid="15">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up)">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up)">
                                      <p:cBhvr>
                                        <p:cTn id="79" dur="500"/>
                                        <p:tgtEl>
                                          <p:spTgt spid="10"/>
                                        </p:tgtEl>
                                      </p:cBhvr>
                                    </p:animEffect>
                                  </p:childTnLst>
                                </p:cTn>
                              </p:par>
                            </p:childTnLst>
                          </p:cTn>
                        </p:par>
                        <p:par>
                          <p:cTn id="80" fill="hold">
                            <p:stCondLst>
                              <p:cond delay="500"/>
                            </p:stCondLst>
                            <p:childTnLst>
                              <p:par>
                                <p:cTn id="81" presetID="22" presetClass="entr" presetSubtype="1" fill="hold" grpId="0" nodeType="afterEffect">
                                  <p:stCondLst>
                                    <p:cond delay="0"/>
                                  </p:stCondLst>
                                  <p:childTnLst>
                                    <p:set>
                                      <p:cBhvr>
                                        <p:cTn id="82" dur="1" fill="hold">
                                          <p:stCondLst>
                                            <p:cond delay="0"/>
                                          </p:stCondLst>
                                        </p:cTn>
                                        <p:tgtEl>
                                          <p:spTgt spid="11">
                                            <p:bg/>
                                          </p:spTgt>
                                        </p:tgtEl>
                                        <p:attrNameLst>
                                          <p:attrName>style.visibility</p:attrName>
                                        </p:attrNameLst>
                                      </p:cBhvr>
                                      <p:to>
                                        <p:strVal val="visible"/>
                                      </p:to>
                                    </p:set>
                                    <p:animEffect transition="in" filter="wipe(up)">
                                      <p:cBhvr>
                                        <p:cTn id="83" dur="500"/>
                                        <p:tgtEl>
                                          <p:spTgt spid="11">
                                            <p:bg/>
                                          </p:spTgt>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11">
                                            <p:txEl>
                                              <p:pRg st="0" end="0"/>
                                            </p:txEl>
                                          </p:spTgt>
                                        </p:tgtEl>
                                        <p:attrNameLst>
                                          <p:attrName>style.visibility</p:attrName>
                                        </p:attrNameLst>
                                      </p:cBhvr>
                                      <p:to>
                                        <p:strVal val="visible"/>
                                      </p:to>
                                    </p:set>
                                    <p:animEffect transition="in" filter="wipe(up)">
                                      <p:cBhvr>
                                        <p:cTn id="86" dur="500"/>
                                        <p:tgtEl>
                                          <p:spTgt spid="11">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11">
                                            <p:txEl>
                                              <p:pRg st="1" end="1"/>
                                            </p:txEl>
                                          </p:spTgt>
                                        </p:tgtEl>
                                        <p:attrNameLst>
                                          <p:attrName>style.visibility</p:attrName>
                                        </p:attrNameLst>
                                      </p:cBhvr>
                                      <p:to>
                                        <p:strVal val="visible"/>
                                      </p:to>
                                    </p:set>
                                    <p:animEffect transition="in" filter="wipe(up)">
                                      <p:cBhvr>
                                        <p:cTn id="91" dur="500"/>
                                        <p:tgtEl>
                                          <p:spTgt spid="11">
                                            <p:txEl>
                                              <p:pRg st="1" end="1"/>
                                            </p:txEl>
                                          </p:spTgt>
                                        </p:tgtEl>
                                      </p:cBhvr>
                                    </p:animEffect>
                                  </p:childTnLst>
                                </p:cTn>
                              </p:par>
                            </p:childTnLst>
                          </p:cTn>
                        </p:par>
                        <p:par>
                          <p:cTn id="92" fill="hold">
                            <p:stCondLst>
                              <p:cond delay="500"/>
                            </p:stCondLst>
                            <p:childTnLst>
                              <p:par>
                                <p:cTn id="93" presetID="22" presetClass="entr" presetSubtype="1" fill="hold" grpId="0" nodeType="afterEffect">
                                  <p:stCondLst>
                                    <p:cond delay="0"/>
                                  </p:stCondLst>
                                  <p:childTnLst>
                                    <p:set>
                                      <p:cBhvr>
                                        <p:cTn id="94" dur="1" fill="hold">
                                          <p:stCondLst>
                                            <p:cond delay="0"/>
                                          </p:stCondLst>
                                        </p:cTn>
                                        <p:tgtEl>
                                          <p:spTgt spid="11">
                                            <p:txEl>
                                              <p:pRg st="2" end="2"/>
                                            </p:txEl>
                                          </p:spTgt>
                                        </p:tgtEl>
                                        <p:attrNameLst>
                                          <p:attrName>style.visibility</p:attrName>
                                        </p:attrNameLst>
                                      </p:cBhvr>
                                      <p:to>
                                        <p:strVal val="visible"/>
                                      </p:to>
                                    </p:set>
                                    <p:animEffect transition="in" filter="wipe(up)">
                                      <p:cBhvr>
                                        <p:cTn id="95" dur="500"/>
                                        <p:tgtEl>
                                          <p:spTgt spid="11">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4" presetClass="entr" presetSubtype="32" fill="hold" nodeType="clickEffect">
                                  <p:stCondLst>
                                    <p:cond delay="0"/>
                                  </p:stCondLst>
                                  <p:childTnLst>
                                    <p:set>
                                      <p:cBhvr>
                                        <p:cTn id="99" dur="1" fill="hold">
                                          <p:stCondLst>
                                            <p:cond delay="0"/>
                                          </p:stCondLst>
                                        </p:cTn>
                                        <p:tgtEl>
                                          <p:spTgt spid="69638"/>
                                        </p:tgtEl>
                                        <p:attrNameLst>
                                          <p:attrName>style.visibility</p:attrName>
                                        </p:attrNameLst>
                                      </p:cBhvr>
                                      <p:to>
                                        <p:strVal val="visible"/>
                                      </p:to>
                                    </p:set>
                                    <p:animEffect transition="in" filter="box(out)">
                                      <p:cBhvr>
                                        <p:cTn id="100" dur="500"/>
                                        <p:tgtEl>
                                          <p:spTgt spid="6963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wipe(up)">
                                      <p:cBhvr>
                                        <p:cTn id="105" dur="500"/>
                                        <p:tgtEl>
                                          <p:spTgt spid="14"/>
                                        </p:tgtEl>
                                      </p:cBhvr>
                                    </p:animEffect>
                                  </p:childTnLst>
                                </p:cTn>
                              </p:par>
                            </p:childTnLst>
                          </p:cTn>
                        </p:par>
                        <p:par>
                          <p:cTn id="106" fill="hold">
                            <p:stCondLst>
                              <p:cond delay="500"/>
                            </p:stCondLst>
                            <p:childTnLst>
                              <p:par>
                                <p:cTn id="107" presetID="22" presetClass="entr" presetSubtype="1" fill="hold" grpId="0" nodeType="afterEffect">
                                  <p:stCondLst>
                                    <p:cond delay="0"/>
                                  </p:stCondLst>
                                  <p:childTnLst>
                                    <p:set>
                                      <p:cBhvr>
                                        <p:cTn id="108" dur="1" fill="hold">
                                          <p:stCondLst>
                                            <p:cond delay="0"/>
                                          </p:stCondLst>
                                        </p:cTn>
                                        <p:tgtEl>
                                          <p:spTgt spid="16">
                                            <p:bg/>
                                          </p:spTgt>
                                        </p:tgtEl>
                                        <p:attrNameLst>
                                          <p:attrName>style.visibility</p:attrName>
                                        </p:attrNameLst>
                                      </p:cBhvr>
                                      <p:to>
                                        <p:strVal val="visible"/>
                                      </p:to>
                                    </p:set>
                                    <p:animEffect transition="in" filter="wipe(up)">
                                      <p:cBhvr>
                                        <p:cTn id="109" dur="500"/>
                                        <p:tgtEl>
                                          <p:spTgt spid="16">
                                            <p:bg/>
                                          </p:spTgt>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16">
                                            <p:txEl>
                                              <p:pRg st="0" end="0"/>
                                            </p:txEl>
                                          </p:spTgt>
                                        </p:tgtEl>
                                        <p:attrNameLst>
                                          <p:attrName>style.visibility</p:attrName>
                                        </p:attrNameLst>
                                      </p:cBhvr>
                                      <p:to>
                                        <p:strVal val="visible"/>
                                      </p:to>
                                    </p:set>
                                    <p:animEffect transition="in" filter="wipe(up)">
                                      <p:cBhvr>
                                        <p:cTn id="112" dur="500"/>
                                        <p:tgtEl>
                                          <p:spTgt spid="16">
                                            <p:txEl>
                                              <p:pRg st="0" end="0"/>
                                            </p:txEl>
                                          </p:spTgt>
                                        </p:tgtEl>
                                      </p:cBhvr>
                                    </p:animEffect>
                                  </p:childTnLst>
                                </p:cTn>
                              </p:par>
                            </p:childTnLst>
                          </p:cTn>
                        </p:par>
                        <p:par>
                          <p:cTn id="113" fill="hold">
                            <p:stCondLst>
                              <p:cond delay="1000"/>
                            </p:stCondLst>
                            <p:childTnLst>
                              <p:par>
                                <p:cTn id="114" presetID="22" presetClass="entr" presetSubtype="1" fill="hold" grpId="0" nodeType="afterEffect">
                                  <p:stCondLst>
                                    <p:cond delay="0"/>
                                  </p:stCondLst>
                                  <p:childTnLst>
                                    <p:set>
                                      <p:cBhvr>
                                        <p:cTn id="115" dur="1" fill="hold">
                                          <p:stCondLst>
                                            <p:cond delay="0"/>
                                          </p:stCondLst>
                                        </p:cTn>
                                        <p:tgtEl>
                                          <p:spTgt spid="16">
                                            <p:txEl>
                                              <p:pRg st="1" end="1"/>
                                            </p:txEl>
                                          </p:spTgt>
                                        </p:tgtEl>
                                        <p:attrNameLst>
                                          <p:attrName>style.visibility</p:attrName>
                                        </p:attrNameLst>
                                      </p:cBhvr>
                                      <p:to>
                                        <p:strVal val="visible"/>
                                      </p:to>
                                    </p:set>
                                    <p:animEffect transition="in" filter="wipe(up)">
                                      <p:cBhvr>
                                        <p:cTn id="116" dur="500"/>
                                        <p:tgtEl>
                                          <p:spTgt spid="16">
                                            <p:txEl>
                                              <p:pRg st="1" end="1"/>
                                            </p:txEl>
                                          </p:spTgt>
                                        </p:tgtEl>
                                      </p:cBhvr>
                                    </p:animEffect>
                                  </p:childTnLst>
                                </p:cTn>
                              </p:par>
                            </p:childTnLst>
                          </p:cTn>
                        </p:par>
                        <p:par>
                          <p:cTn id="117" fill="hold">
                            <p:stCondLst>
                              <p:cond delay="1500"/>
                            </p:stCondLst>
                            <p:childTnLst>
                              <p:par>
                                <p:cTn id="118" presetID="22" presetClass="entr" presetSubtype="1" fill="hold" grpId="0" nodeType="afterEffect">
                                  <p:stCondLst>
                                    <p:cond delay="0"/>
                                  </p:stCondLst>
                                  <p:childTnLst>
                                    <p:set>
                                      <p:cBhvr>
                                        <p:cTn id="119" dur="1" fill="hold">
                                          <p:stCondLst>
                                            <p:cond delay="0"/>
                                          </p:stCondLst>
                                        </p:cTn>
                                        <p:tgtEl>
                                          <p:spTgt spid="16">
                                            <p:txEl>
                                              <p:pRg st="2" end="2"/>
                                            </p:txEl>
                                          </p:spTgt>
                                        </p:tgtEl>
                                        <p:attrNameLst>
                                          <p:attrName>style.visibility</p:attrName>
                                        </p:attrNameLst>
                                      </p:cBhvr>
                                      <p:to>
                                        <p:strVal val="visible"/>
                                      </p:to>
                                    </p:set>
                                    <p:animEffect transition="in" filter="wipe(up)">
                                      <p:cBhvr>
                                        <p:cTn id="120" dur="500"/>
                                        <p:tgtEl>
                                          <p:spTgt spid="16">
                                            <p:txEl>
                                              <p:pRg st="2" end="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2"/>
                                        </p:tgtEl>
                                        <p:attrNameLst>
                                          <p:attrName>style.visibility</p:attrName>
                                        </p:attrNameLst>
                                      </p:cBhvr>
                                      <p:to>
                                        <p:strVal val="visible"/>
                                      </p:to>
                                    </p:set>
                                    <p:animEffect transition="in" filter="wipe(up)">
                                      <p:cBhvr>
                                        <p:cTn id="125" dur="500"/>
                                        <p:tgtEl>
                                          <p:spTgt spid="12"/>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2">
                                            <p:bg/>
                                          </p:spTgt>
                                        </p:tgtEl>
                                        <p:attrNameLst>
                                          <p:attrName>style.visibility</p:attrName>
                                        </p:attrNameLst>
                                      </p:cBhvr>
                                      <p:to>
                                        <p:strVal val="visible"/>
                                      </p:to>
                                    </p:set>
                                    <p:animEffect transition="in" filter="wipe(left)">
                                      <p:cBhvr>
                                        <p:cTn id="129" dur="500"/>
                                        <p:tgtEl>
                                          <p:spTgt spid="2">
                                            <p:bg/>
                                          </p:spTgt>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2">
                                            <p:txEl>
                                              <p:pRg st="0" end="0"/>
                                            </p:txEl>
                                          </p:spTgt>
                                        </p:tgtEl>
                                        <p:attrNameLst>
                                          <p:attrName>style.visibility</p:attrName>
                                        </p:attrNameLst>
                                      </p:cBhvr>
                                      <p:to>
                                        <p:strVal val="visible"/>
                                      </p:to>
                                    </p:set>
                                    <p:animEffect transition="in" filter="wipe(left)">
                                      <p:cBhvr>
                                        <p:cTn id="132" dur="1000"/>
                                        <p:tgtEl>
                                          <p:spTgt spid="2">
                                            <p:txEl>
                                              <p:pRg st="0" end="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2">
                                            <p:txEl>
                                              <p:pRg st="1" end="1"/>
                                            </p:txEl>
                                          </p:spTgt>
                                        </p:tgtEl>
                                        <p:attrNameLst>
                                          <p:attrName>style.visibility</p:attrName>
                                        </p:attrNameLst>
                                      </p:cBhvr>
                                      <p:to>
                                        <p:strVal val="visible"/>
                                      </p:to>
                                    </p:set>
                                    <p:animEffect transition="in" filter="wipe(left)">
                                      <p:cBhvr>
                                        <p:cTn id="137" dur="1000"/>
                                        <p:tgtEl>
                                          <p:spTgt spid="2">
                                            <p:txEl>
                                              <p:pRg st="1" end="1"/>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2">
                                            <p:txEl>
                                              <p:pRg st="2" end="2"/>
                                            </p:txEl>
                                          </p:spTgt>
                                        </p:tgtEl>
                                        <p:attrNameLst>
                                          <p:attrName>style.visibility</p:attrName>
                                        </p:attrNameLst>
                                      </p:cBhvr>
                                      <p:to>
                                        <p:strVal val="visible"/>
                                      </p:to>
                                    </p:set>
                                    <p:animEffect transition="in" filter="wipe(left)">
                                      <p:cBhvr>
                                        <p:cTn id="142" dur="1000"/>
                                        <p:tgtEl>
                                          <p:spTgt spid="2">
                                            <p:txEl>
                                              <p:pRg st="2" end="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2" presetClass="exit" presetSubtype="4" fill="hold" grpId="1" nodeType="clickEffect">
                                  <p:stCondLst>
                                    <p:cond delay="0"/>
                                  </p:stCondLst>
                                  <p:childTnLst>
                                    <p:animEffect transition="out" filter="slide(fromBottom)">
                                      <p:cBhvr>
                                        <p:cTn id="146" dur="500"/>
                                        <p:tgtEl>
                                          <p:spTgt spid="2">
                                            <p:txEl>
                                              <p:pRg st="0" end="0"/>
                                            </p:txEl>
                                          </p:spTgt>
                                        </p:tgtEl>
                                      </p:cBhvr>
                                    </p:animEffect>
                                    <p:set>
                                      <p:cBhvr>
                                        <p:cTn id="147" dur="1" fill="hold">
                                          <p:stCondLst>
                                            <p:cond delay="499"/>
                                          </p:stCondLst>
                                        </p:cTn>
                                        <p:tgtEl>
                                          <p:spTgt spid="2">
                                            <p:txEl>
                                              <p:pRg st="0" end="0"/>
                                            </p:txEl>
                                          </p:spTgt>
                                        </p:tgtEl>
                                        <p:attrNameLst>
                                          <p:attrName>style.visibility</p:attrName>
                                        </p:attrNameLst>
                                      </p:cBhvr>
                                      <p:to>
                                        <p:strVal val="hidden"/>
                                      </p:to>
                                    </p:set>
                                  </p:childTnLst>
                                </p:cTn>
                              </p:par>
                              <p:par>
                                <p:cTn id="148" presetID="12" presetClass="exit" presetSubtype="4" fill="hold" grpId="1" nodeType="withEffect">
                                  <p:stCondLst>
                                    <p:cond delay="0"/>
                                  </p:stCondLst>
                                  <p:childTnLst>
                                    <p:animEffect transition="out" filter="slide(fromBottom)">
                                      <p:cBhvr>
                                        <p:cTn id="149" dur="500"/>
                                        <p:tgtEl>
                                          <p:spTgt spid="2">
                                            <p:txEl>
                                              <p:pRg st="1" end="1"/>
                                            </p:txEl>
                                          </p:spTgt>
                                        </p:tgtEl>
                                      </p:cBhvr>
                                    </p:animEffect>
                                    <p:set>
                                      <p:cBhvr>
                                        <p:cTn id="150" dur="1" fill="hold">
                                          <p:stCondLst>
                                            <p:cond delay="499"/>
                                          </p:stCondLst>
                                        </p:cTn>
                                        <p:tgtEl>
                                          <p:spTgt spid="2">
                                            <p:txEl>
                                              <p:pRg st="1" end="1"/>
                                            </p:txEl>
                                          </p:spTgt>
                                        </p:tgtEl>
                                        <p:attrNameLst>
                                          <p:attrName>style.visibility</p:attrName>
                                        </p:attrNameLst>
                                      </p:cBhvr>
                                      <p:to>
                                        <p:strVal val="hidden"/>
                                      </p:to>
                                    </p:set>
                                  </p:childTnLst>
                                </p:cTn>
                              </p:par>
                              <p:par>
                                <p:cTn id="151" presetID="12" presetClass="exit" presetSubtype="4" fill="hold" grpId="1" nodeType="withEffect">
                                  <p:stCondLst>
                                    <p:cond delay="0"/>
                                  </p:stCondLst>
                                  <p:childTnLst>
                                    <p:animEffect transition="out" filter="slide(fromBottom)">
                                      <p:cBhvr>
                                        <p:cTn id="152" dur="500"/>
                                        <p:tgtEl>
                                          <p:spTgt spid="2">
                                            <p:txEl>
                                              <p:pRg st="2" end="2"/>
                                            </p:txEl>
                                          </p:spTgt>
                                        </p:tgtEl>
                                      </p:cBhvr>
                                    </p:animEffect>
                                    <p:set>
                                      <p:cBhvr>
                                        <p:cTn id="153" dur="1" fill="hold">
                                          <p:stCondLst>
                                            <p:cond delay="499"/>
                                          </p:stCondLst>
                                        </p:cTn>
                                        <p:tgtEl>
                                          <p:spTgt spid="2">
                                            <p:txEl>
                                              <p:pRg st="2" end="2"/>
                                            </p:txEl>
                                          </p:spTgt>
                                        </p:tgtEl>
                                        <p:attrNameLst>
                                          <p:attrName>style.visibility</p:attrName>
                                        </p:attrNameLst>
                                      </p:cBhvr>
                                      <p:to>
                                        <p:strVal val="hidden"/>
                                      </p:to>
                                    </p:set>
                                  </p:childTnLst>
                                </p:cTn>
                              </p:par>
                              <p:par>
                                <p:cTn id="154" presetID="12" presetClass="exit" presetSubtype="4" fill="hold" grpId="1" nodeType="withEffect">
                                  <p:stCondLst>
                                    <p:cond delay="0"/>
                                  </p:stCondLst>
                                  <p:childTnLst>
                                    <p:animEffect transition="out" filter="slide(fromBottom)">
                                      <p:cBhvr>
                                        <p:cTn id="155" dur="500"/>
                                        <p:tgtEl>
                                          <p:spTgt spid="2">
                                            <p:bg/>
                                          </p:spTgt>
                                        </p:tgtEl>
                                      </p:cBhvr>
                                    </p:animEffect>
                                    <p:set>
                                      <p:cBhvr>
                                        <p:cTn id="156" dur="1" fill="hold">
                                          <p:stCondLst>
                                            <p:cond delay="499"/>
                                          </p:stCondLst>
                                        </p:cTn>
                                        <p:tgtEl>
                                          <p:spTgt spid="2">
                                            <p:bg/>
                                          </p:spTgt>
                                        </p:tgtEl>
                                        <p:attrNameLst>
                                          <p:attrName>style.visibility</p:attrName>
                                        </p:attrNameLst>
                                      </p:cBhvr>
                                      <p:to>
                                        <p:strVal val="hidden"/>
                                      </p:to>
                                    </p:set>
                                  </p:childTnLst>
                                </p:cTn>
                              </p:par>
                            </p:childTnLst>
                          </p:cTn>
                        </p:par>
                        <p:par>
                          <p:cTn id="157" fill="hold">
                            <p:stCondLst>
                              <p:cond delay="500"/>
                            </p:stCondLst>
                            <p:childTnLst>
                              <p:par>
                                <p:cTn id="158" presetID="22" presetClass="entr" presetSubtype="8" fill="hold" grpId="0" nodeType="afterEffect">
                                  <p:stCondLst>
                                    <p:cond delay="0"/>
                                  </p:stCondLst>
                                  <p:childTnLst>
                                    <p:set>
                                      <p:cBhvr>
                                        <p:cTn id="159" dur="1" fill="hold">
                                          <p:stCondLst>
                                            <p:cond delay="0"/>
                                          </p:stCondLst>
                                        </p:cTn>
                                        <p:tgtEl>
                                          <p:spTgt spid="17">
                                            <p:bg/>
                                          </p:spTgt>
                                        </p:tgtEl>
                                        <p:attrNameLst>
                                          <p:attrName>style.visibility</p:attrName>
                                        </p:attrNameLst>
                                      </p:cBhvr>
                                      <p:to>
                                        <p:strVal val="visible"/>
                                      </p:to>
                                    </p:set>
                                    <p:animEffect transition="in" filter="wipe(left)">
                                      <p:cBhvr>
                                        <p:cTn id="160" dur="500"/>
                                        <p:tgtEl>
                                          <p:spTgt spid="17">
                                            <p:bg/>
                                          </p:spTgt>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17">
                                            <p:txEl>
                                              <p:pRg st="0" end="0"/>
                                            </p:txEl>
                                          </p:spTgt>
                                        </p:tgtEl>
                                        <p:attrNameLst>
                                          <p:attrName>style.visibility</p:attrName>
                                        </p:attrNameLst>
                                      </p:cBhvr>
                                      <p:to>
                                        <p:strVal val="visible"/>
                                      </p:to>
                                    </p:set>
                                    <p:animEffect transition="in" filter="wipe(left)">
                                      <p:cBhvr>
                                        <p:cTn id="163" dur="1000"/>
                                        <p:tgtEl>
                                          <p:spTgt spid="17">
                                            <p:txEl>
                                              <p:pRg st="0" end="0"/>
                                            </p:txEl>
                                          </p:spTgt>
                                        </p:tgtEl>
                                      </p:cBhvr>
                                    </p:animEffect>
                                  </p:childTnLst>
                                </p:cTn>
                              </p:par>
                            </p:childTnLst>
                          </p:cTn>
                        </p:par>
                        <p:par>
                          <p:cTn id="164" fill="hold">
                            <p:stCondLst>
                              <p:cond delay="1500"/>
                            </p:stCondLst>
                            <p:childTnLst>
                              <p:par>
                                <p:cTn id="165" presetID="22" presetClass="entr" presetSubtype="8" fill="hold" grpId="0" nodeType="afterEffect">
                                  <p:stCondLst>
                                    <p:cond delay="0"/>
                                  </p:stCondLst>
                                  <p:childTnLst>
                                    <p:set>
                                      <p:cBhvr>
                                        <p:cTn id="166" dur="1" fill="hold">
                                          <p:stCondLst>
                                            <p:cond delay="0"/>
                                          </p:stCondLst>
                                        </p:cTn>
                                        <p:tgtEl>
                                          <p:spTgt spid="17">
                                            <p:txEl>
                                              <p:pRg st="1" end="1"/>
                                            </p:txEl>
                                          </p:spTgt>
                                        </p:tgtEl>
                                        <p:attrNameLst>
                                          <p:attrName>style.visibility</p:attrName>
                                        </p:attrNameLst>
                                      </p:cBhvr>
                                      <p:to>
                                        <p:strVal val="visible"/>
                                      </p:to>
                                    </p:set>
                                    <p:animEffect transition="in" filter="wipe(left)">
                                      <p:cBhvr>
                                        <p:cTn id="167" dur="1000"/>
                                        <p:tgtEl>
                                          <p:spTgt spid="17">
                                            <p:txEl>
                                              <p:pRg st="1" end="1"/>
                                            </p:txEl>
                                          </p:spTgt>
                                        </p:tgtEl>
                                      </p:cBhvr>
                                    </p:animEffect>
                                  </p:childTnLst>
                                </p:cTn>
                              </p:par>
                            </p:childTnLst>
                          </p:cTn>
                        </p:par>
                        <p:par>
                          <p:cTn id="168" fill="hold">
                            <p:stCondLst>
                              <p:cond delay="2500"/>
                            </p:stCondLst>
                            <p:childTnLst>
                              <p:par>
                                <p:cTn id="169" presetID="22" presetClass="entr" presetSubtype="8" fill="hold" grpId="0" nodeType="afterEffect">
                                  <p:stCondLst>
                                    <p:cond delay="0"/>
                                  </p:stCondLst>
                                  <p:childTnLst>
                                    <p:set>
                                      <p:cBhvr>
                                        <p:cTn id="170" dur="1" fill="hold">
                                          <p:stCondLst>
                                            <p:cond delay="0"/>
                                          </p:stCondLst>
                                        </p:cTn>
                                        <p:tgtEl>
                                          <p:spTgt spid="17">
                                            <p:txEl>
                                              <p:pRg st="2" end="2"/>
                                            </p:txEl>
                                          </p:spTgt>
                                        </p:tgtEl>
                                        <p:attrNameLst>
                                          <p:attrName>style.visibility</p:attrName>
                                        </p:attrNameLst>
                                      </p:cBhvr>
                                      <p:to>
                                        <p:strVal val="visible"/>
                                      </p:to>
                                    </p:set>
                                    <p:animEffect transition="in" filter="wipe(left)">
                                      <p:cBhvr>
                                        <p:cTn id="171" dur="1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2" grpId="1" build="allAtOnce" animBg="1"/>
      <p:bldP spid="3" grpId="0" animBg="1"/>
      <p:bldP spid="4" grpId="0" animBg="1"/>
      <p:bldP spid="6" grpId="0" animBg="1"/>
      <p:bldP spid="7" grpId="0" animBg="1"/>
      <p:bldP spid="8" grpId="0" uiExpand="1" build="p" animBg="1"/>
      <p:bldP spid="9" grpId="0" animBg="1"/>
      <p:bldP spid="10" grpId="0" animBg="1"/>
      <p:bldP spid="11" grpId="0" build="p" animBg="1"/>
      <p:bldP spid="13" grpId="0" animBg="1"/>
      <p:bldP spid="14" grpId="0" animBg="1"/>
      <p:bldP spid="15" grpId="0" build="p" animBg="1"/>
      <p:bldP spid="16" grpId="0" build="p" animBg="1"/>
      <p:bldP spid="17"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0"/>
            <a:ext cx="9144000" cy="571480"/>
          </a:xfrm>
          <a:prstGeom prst="rect">
            <a:avLst/>
          </a:prstGeom>
          <a:solidFill>
            <a:srgbClr val="0000CC"/>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chemeClr val="bg1"/>
                </a:solidFill>
                <a:effectLst/>
                <a:uLnTx/>
                <a:uFillTx/>
                <a:latin typeface="+mj-lt"/>
                <a:ea typeface="+mj-ea"/>
                <a:cs typeface="+mj-cs"/>
              </a:rPr>
              <a:t>IDENTIFICAZIONE  DEI  BENI  COMUNI</a:t>
            </a:r>
            <a:endParaRPr kumimoji="0" lang="it-IT" sz="2800" b="0" i="0" u="none" strike="noStrike" kern="1200" cap="none" spc="0" normalizeH="0" baseline="0" noProof="0" dirty="0">
              <a:ln>
                <a:noFill/>
              </a:ln>
              <a:solidFill>
                <a:schemeClr val="bg1"/>
              </a:solidFill>
              <a:effectLst/>
              <a:uLnTx/>
              <a:uFillTx/>
              <a:latin typeface="+mj-lt"/>
              <a:ea typeface="+mj-ea"/>
              <a:cs typeface="+mj-cs"/>
            </a:endParaRPr>
          </a:p>
        </p:txBody>
      </p:sp>
      <p:pic>
        <p:nvPicPr>
          <p:cNvPr id="5" name="Immagine 4" descr="FRECCE5-Traspar..TIF"/>
          <p:cNvPicPr>
            <a:picLocks noChangeAspect="1"/>
          </p:cNvPicPr>
          <p:nvPr/>
        </p:nvPicPr>
        <p:blipFill>
          <a:blip r:embed="rId3" cstate="print"/>
          <a:stretch>
            <a:fillRect/>
          </a:stretch>
        </p:blipFill>
        <p:spPr>
          <a:xfrm rot="-60000">
            <a:off x="785169" y="500752"/>
            <a:ext cx="6643734" cy="999427"/>
          </a:xfrm>
          <a:prstGeom prst="rect">
            <a:avLst/>
          </a:prstGeom>
        </p:spPr>
      </p:pic>
      <p:sp>
        <p:nvSpPr>
          <p:cNvPr id="6" name="Rettangolo 5"/>
          <p:cNvSpPr/>
          <p:nvPr/>
        </p:nvSpPr>
        <p:spPr>
          <a:xfrm>
            <a:off x="0" y="1500174"/>
            <a:ext cx="2285984" cy="3093154"/>
          </a:xfrm>
          <a:prstGeom prst="rect">
            <a:avLst/>
          </a:prstGeom>
          <a:ln w="34925">
            <a:solidFill>
              <a:srgbClr val="0000CC"/>
            </a:solidFill>
          </a:ln>
        </p:spPr>
        <p:txBody>
          <a:bodyPr wrap="square">
            <a:spAutoFit/>
          </a:bodyPr>
          <a:lstStyle/>
          <a:p>
            <a:pPr algn="ctr">
              <a:lnSpc>
                <a:spcPts val="2600"/>
              </a:lnSpc>
            </a:pPr>
            <a:r>
              <a:rPr lang="it-IT" sz="2800" b="1" dirty="0" smtClean="0">
                <a:solidFill>
                  <a:srgbClr val="0000CC"/>
                </a:solidFill>
              </a:rPr>
              <a:t>A)-</a:t>
            </a:r>
            <a:r>
              <a:rPr lang="it-IT" sz="2800" b="1" i="1" u="sng" dirty="0" smtClean="0">
                <a:solidFill>
                  <a:srgbClr val="0000CC"/>
                </a:solidFill>
              </a:rPr>
              <a:t>Beni comuni tradizionali</a:t>
            </a:r>
            <a:r>
              <a:rPr lang="it-IT" sz="2800" b="1" i="1" dirty="0" smtClean="0">
                <a:solidFill>
                  <a:srgbClr val="0000CC"/>
                </a:solidFill>
              </a:rPr>
              <a:t>:</a:t>
            </a:r>
          </a:p>
          <a:p>
            <a:pPr algn="ctr">
              <a:lnSpc>
                <a:spcPts val="2600"/>
              </a:lnSpc>
            </a:pPr>
            <a:r>
              <a:rPr lang="it-IT" sz="2800" dirty="0" smtClean="0">
                <a:solidFill>
                  <a:srgbClr val="0000CC"/>
                </a:solidFill>
              </a:rPr>
              <a:t>si godono per diritto consue-tudinario (pra-ti, pascoli, boschi, aree di pesca, ecc.).</a:t>
            </a:r>
            <a:endParaRPr lang="it-IT" sz="2800" dirty="0">
              <a:solidFill>
                <a:srgbClr val="0000CC"/>
              </a:solidFill>
            </a:endParaRPr>
          </a:p>
        </p:txBody>
      </p:sp>
      <p:sp>
        <p:nvSpPr>
          <p:cNvPr id="7" name="Rettangolo 6"/>
          <p:cNvSpPr/>
          <p:nvPr/>
        </p:nvSpPr>
        <p:spPr>
          <a:xfrm>
            <a:off x="2357422" y="1500174"/>
            <a:ext cx="3000396" cy="3093154"/>
          </a:xfrm>
          <a:prstGeom prst="rect">
            <a:avLst/>
          </a:prstGeom>
          <a:ln w="34925">
            <a:solidFill>
              <a:srgbClr val="0000CC"/>
            </a:solidFill>
          </a:ln>
        </p:spPr>
        <p:txBody>
          <a:bodyPr wrap="square">
            <a:spAutoFit/>
          </a:bodyPr>
          <a:lstStyle/>
          <a:p>
            <a:pPr algn="ctr">
              <a:lnSpc>
                <a:spcPts val="2600"/>
              </a:lnSpc>
            </a:pPr>
            <a:r>
              <a:rPr lang="it-IT" sz="2800" b="1" dirty="0" smtClean="0">
                <a:solidFill>
                  <a:srgbClr val="0000CC"/>
                </a:solidFill>
              </a:rPr>
              <a:t>B)-</a:t>
            </a:r>
            <a:r>
              <a:rPr lang="it-IT" sz="2800" b="1" i="1" u="sng" dirty="0" smtClean="0">
                <a:solidFill>
                  <a:srgbClr val="0000CC"/>
                </a:solidFill>
              </a:rPr>
              <a:t>Beni comuni globali</a:t>
            </a:r>
            <a:r>
              <a:rPr lang="it-IT" sz="2800" b="1" i="1" dirty="0" smtClean="0">
                <a:solidFill>
                  <a:srgbClr val="0000CC"/>
                </a:solidFill>
              </a:rPr>
              <a:t>:</a:t>
            </a:r>
            <a:r>
              <a:rPr lang="it-IT" sz="2800" dirty="0" smtClean="0">
                <a:solidFill>
                  <a:srgbClr val="0000CC"/>
                </a:solidFill>
              </a:rPr>
              <a:t> aria, acqua e foreste, la biodi-versità, gli oceani, lo spazio, le risorse non rinnovabili (combustibili fossi-li come il petrolio, ecc.).</a:t>
            </a:r>
            <a:endParaRPr lang="it-IT" sz="2800" dirty="0">
              <a:solidFill>
                <a:srgbClr val="0000CC"/>
              </a:solidFill>
            </a:endParaRPr>
          </a:p>
        </p:txBody>
      </p:sp>
      <p:sp>
        <p:nvSpPr>
          <p:cNvPr id="9" name="Rettangolo 8"/>
          <p:cNvSpPr/>
          <p:nvPr/>
        </p:nvSpPr>
        <p:spPr>
          <a:xfrm>
            <a:off x="5429256" y="1478712"/>
            <a:ext cx="3714776" cy="4093428"/>
          </a:xfrm>
          <a:prstGeom prst="rect">
            <a:avLst/>
          </a:prstGeom>
          <a:ln w="34925">
            <a:solidFill>
              <a:srgbClr val="0000CC"/>
            </a:solidFill>
          </a:ln>
        </p:spPr>
        <p:txBody>
          <a:bodyPr wrap="square">
            <a:spAutoFit/>
          </a:bodyPr>
          <a:lstStyle/>
          <a:p>
            <a:pPr algn="ctr">
              <a:lnSpc>
                <a:spcPts val="2600"/>
              </a:lnSpc>
            </a:pPr>
            <a:r>
              <a:rPr lang="it-IT" sz="2800" b="1" dirty="0" smtClean="0">
                <a:solidFill>
                  <a:srgbClr val="0000CC"/>
                </a:solidFill>
              </a:rPr>
              <a:t>C)</a:t>
            </a:r>
            <a:r>
              <a:rPr lang="it-IT" sz="2800" b="1" dirty="0" err="1" smtClean="0">
                <a:solidFill>
                  <a:srgbClr val="0000CC"/>
                </a:solidFill>
              </a:rPr>
              <a:t>-</a:t>
            </a:r>
            <a:r>
              <a:rPr lang="it-IT" sz="2800" b="1" i="1" u="sng" dirty="0" err="1" smtClean="0">
                <a:solidFill>
                  <a:srgbClr val="0000CC"/>
                </a:solidFill>
              </a:rPr>
              <a:t>New</a:t>
            </a:r>
            <a:r>
              <a:rPr lang="it-IT" sz="2800" b="1" i="1" u="sng" dirty="0" smtClean="0">
                <a:solidFill>
                  <a:srgbClr val="0000CC"/>
                </a:solidFill>
              </a:rPr>
              <a:t> </a:t>
            </a:r>
            <a:r>
              <a:rPr lang="it-IT" sz="2800" b="1" i="1" u="sng" dirty="0" err="1" smtClean="0">
                <a:solidFill>
                  <a:srgbClr val="0000CC"/>
                </a:solidFill>
              </a:rPr>
              <a:t>commons</a:t>
            </a:r>
            <a:r>
              <a:rPr lang="it-IT" sz="2800" b="1" i="1" dirty="0" smtClean="0">
                <a:solidFill>
                  <a:srgbClr val="0000CC"/>
                </a:solidFill>
              </a:rPr>
              <a:t>: </a:t>
            </a:r>
          </a:p>
          <a:p>
            <a:pPr algn="ctr">
              <a:lnSpc>
                <a:spcPts val="2600"/>
              </a:lnSpc>
            </a:pPr>
            <a:r>
              <a:rPr lang="it-IT" sz="2800" dirty="0" smtClean="0">
                <a:solidFill>
                  <a:srgbClr val="0000CC"/>
                </a:solidFill>
              </a:rPr>
              <a:t>la</a:t>
            </a:r>
            <a:r>
              <a:rPr lang="it-IT" sz="2800" b="1" i="1" dirty="0" smtClean="0">
                <a:solidFill>
                  <a:srgbClr val="0000CC"/>
                </a:solidFill>
              </a:rPr>
              <a:t>  </a:t>
            </a:r>
            <a:r>
              <a:rPr lang="it-IT" sz="2800" dirty="0" smtClean="0">
                <a:solidFill>
                  <a:srgbClr val="0000CC"/>
                </a:solidFill>
              </a:rPr>
              <a:t>cultura, le conoscen-ze tradizionali, le vie di comunicazione (dalle autostrade alla rete In-ternet), i parcheggi e le aree verdi in città, i ser-vizi pubblici di acqua, luce, trasporti, le case popolari, la sanità e la scuola, il diritto alla sicurezza e alla pace.</a:t>
            </a:r>
            <a:endParaRPr lang="it-IT" sz="2800" dirty="0">
              <a:solidFill>
                <a:srgbClr val="0000CC"/>
              </a:solidFill>
            </a:endParaRPr>
          </a:p>
        </p:txBody>
      </p:sp>
      <p:sp>
        <p:nvSpPr>
          <p:cNvPr id="10" name="Rettangolo 9"/>
          <p:cNvSpPr/>
          <p:nvPr/>
        </p:nvSpPr>
        <p:spPr>
          <a:xfrm>
            <a:off x="5572132" y="6165304"/>
            <a:ext cx="3143240" cy="438582"/>
          </a:xfrm>
          <a:prstGeom prst="rect">
            <a:avLst/>
          </a:prstGeom>
          <a:ln w="34925">
            <a:solidFill>
              <a:srgbClr val="0000CC"/>
            </a:solidFill>
          </a:ln>
        </p:spPr>
        <p:txBody>
          <a:bodyPr wrap="square">
            <a:spAutoFit/>
          </a:bodyPr>
          <a:lstStyle/>
          <a:p>
            <a:pPr>
              <a:lnSpc>
                <a:spcPts val="2700"/>
              </a:lnSpc>
            </a:pPr>
            <a:r>
              <a:rPr lang="it-IT" sz="2800" b="1" i="1" dirty="0" smtClean="0">
                <a:solidFill>
                  <a:srgbClr val="0000CC"/>
                </a:solidFill>
              </a:rPr>
              <a:t>Beni comuni sociali</a:t>
            </a:r>
            <a:endParaRPr lang="it-IT" sz="2800" dirty="0" smtClean="0">
              <a:solidFill>
                <a:srgbClr val="0000CC"/>
              </a:solidFill>
            </a:endParaRPr>
          </a:p>
        </p:txBody>
      </p:sp>
      <p:pic>
        <p:nvPicPr>
          <p:cNvPr id="12" name="Immagine 11" descr="FRECCE-Solo frecce3 - Copia.TIF"/>
          <p:cNvPicPr>
            <a:picLocks noChangeAspect="1"/>
          </p:cNvPicPr>
          <p:nvPr/>
        </p:nvPicPr>
        <p:blipFill>
          <a:blip r:embed="rId4" cstate="print"/>
          <a:stretch>
            <a:fillRect/>
          </a:stretch>
        </p:blipFill>
        <p:spPr>
          <a:xfrm>
            <a:off x="928662" y="4666816"/>
            <a:ext cx="2895602" cy="1498488"/>
          </a:xfrm>
          <a:prstGeom prst="rect">
            <a:avLst/>
          </a:prstGeom>
        </p:spPr>
      </p:pic>
      <p:sp>
        <p:nvSpPr>
          <p:cNvPr id="13" name="Rettangolo 12"/>
          <p:cNvSpPr/>
          <p:nvPr/>
        </p:nvSpPr>
        <p:spPr>
          <a:xfrm>
            <a:off x="285720" y="6165304"/>
            <a:ext cx="4214810" cy="438582"/>
          </a:xfrm>
          <a:prstGeom prst="rect">
            <a:avLst/>
          </a:prstGeom>
          <a:ln w="34925">
            <a:solidFill>
              <a:srgbClr val="0000CC"/>
            </a:solidFill>
          </a:ln>
        </p:spPr>
        <p:txBody>
          <a:bodyPr wrap="square">
            <a:spAutoFit/>
          </a:bodyPr>
          <a:lstStyle/>
          <a:p>
            <a:pPr algn="ctr">
              <a:lnSpc>
                <a:spcPts val="2700"/>
              </a:lnSpc>
            </a:pPr>
            <a:r>
              <a:rPr lang="it-IT" sz="2800" b="1" i="1" dirty="0" smtClean="0">
                <a:solidFill>
                  <a:srgbClr val="0000CC"/>
                </a:solidFill>
              </a:rPr>
              <a:t>Beni comuni di sussistenza</a:t>
            </a:r>
            <a:endParaRPr lang="it-IT" sz="2800" dirty="0" smtClean="0">
              <a:solidFill>
                <a:srgbClr val="0000CC"/>
              </a:solidFill>
            </a:endParaRPr>
          </a:p>
        </p:txBody>
      </p:sp>
      <p:sp>
        <p:nvSpPr>
          <p:cNvPr id="15" name="Freccia in giù 14"/>
          <p:cNvSpPr/>
          <p:nvPr/>
        </p:nvSpPr>
        <p:spPr>
          <a:xfrm>
            <a:off x="7000892" y="5572140"/>
            <a:ext cx="642942" cy="593164"/>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
                                            <p:bg/>
                                          </p:spTgt>
                                        </p:tgtEl>
                                        <p:attrNameLst>
                                          <p:attrName>style.visibility</p:attrName>
                                        </p:attrNameLst>
                                      </p:cBhvr>
                                      <p:to>
                                        <p:strVal val="visible"/>
                                      </p:to>
                                    </p:set>
                                    <p:animEffect transition="in" filter="wipe(up)">
                                      <p:cBhvr>
                                        <p:cTn id="16" dur="1000"/>
                                        <p:tgtEl>
                                          <p:spTgt spid="6">
                                            <p:bg/>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10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up)">
                                      <p:cBhvr>
                                        <p:cTn id="24" dur="10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bg/>
                                          </p:spTgt>
                                        </p:tgtEl>
                                        <p:attrNameLst>
                                          <p:attrName>style.visibility</p:attrName>
                                        </p:attrNameLst>
                                      </p:cBhvr>
                                      <p:to>
                                        <p:strVal val="visible"/>
                                      </p:to>
                                    </p:set>
                                    <p:animEffect transition="in" filter="wipe(up)">
                                      <p:cBhvr>
                                        <p:cTn id="34" dur="1000"/>
                                        <p:tgtEl>
                                          <p:spTgt spid="9">
                                            <p:bg/>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wipe(up)">
                                      <p:cBhvr>
                                        <p:cTn id="37" dur="10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wipe(up)">
                                      <p:cBhvr>
                                        <p:cTn id="42" dur="10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1000"/>
                                        <p:tgtEl>
                                          <p:spTgt spid="12"/>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1000"/>
                                        <p:tgtEl>
                                          <p:spTgt spid="15"/>
                                        </p:tgtEl>
                                      </p:cBhvr>
                                    </p:animEffect>
                                  </p:childTnLst>
                                </p:cTn>
                              </p:par>
                            </p:childTnLst>
                          </p:cTn>
                        </p:par>
                        <p:par>
                          <p:cTn id="57" fill="hold">
                            <p:stCondLst>
                              <p:cond delay="1000"/>
                            </p:stCondLst>
                            <p:childTnLst>
                              <p:par>
                                <p:cTn id="58" presetID="22" presetClass="entr" presetSubtype="1"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up)">
                                      <p:cBhvr>
                                        <p:cTn id="6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uiExpand="1" build="p" animBg="1"/>
      <p:bldP spid="7" grpId="0" animBg="1"/>
      <p:bldP spid="9" grpId="0" uiExpand="1" build="p" animBg="1"/>
      <p:bldP spid="10"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0"/>
            <a:ext cx="9144000" cy="548680"/>
          </a:xfrm>
          <a:prstGeom prst="rect">
            <a:avLst/>
          </a:prstGeom>
          <a:solidFill>
            <a:srgbClr val="0000CC"/>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chemeClr val="bg1"/>
                </a:solidFill>
                <a:effectLst/>
                <a:uLnTx/>
                <a:uFillTx/>
                <a:latin typeface="+mj-lt"/>
                <a:ea typeface="+mj-ea"/>
                <a:cs typeface="+mj-cs"/>
              </a:rPr>
              <a:t>TASSONOMIA DEI BENI COMUNI</a:t>
            </a:r>
            <a:endParaRPr kumimoji="0" lang="it-IT" sz="2800" b="0" i="0" u="none" strike="noStrike" kern="1200" cap="none" spc="0" normalizeH="0" baseline="0" noProof="0" dirty="0">
              <a:ln>
                <a:noFill/>
              </a:ln>
              <a:solidFill>
                <a:schemeClr val="bg1"/>
              </a:solidFill>
              <a:effectLst/>
              <a:uLnTx/>
              <a:uFillTx/>
              <a:latin typeface="+mj-lt"/>
              <a:ea typeface="+mj-ea"/>
              <a:cs typeface="+mj-cs"/>
            </a:endParaRPr>
          </a:p>
        </p:txBody>
      </p:sp>
      <p:sp>
        <p:nvSpPr>
          <p:cNvPr id="4" name="Rettangolo 3"/>
          <p:cNvSpPr/>
          <p:nvPr/>
        </p:nvSpPr>
        <p:spPr>
          <a:xfrm>
            <a:off x="214282" y="5357826"/>
            <a:ext cx="3857652" cy="1477328"/>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Tutti gli individui hanno diritto a godere di tali be-ni come </a:t>
            </a:r>
            <a:r>
              <a:rPr lang="it-IT" sz="2800" b="1" dirty="0" smtClean="0">
                <a:solidFill>
                  <a:srgbClr val="0000CC"/>
                </a:solidFill>
              </a:rPr>
              <a:t>umanità </a:t>
            </a:r>
            <a:r>
              <a:rPr lang="it-IT" sz="2800" dirty="0" smtClean="0">
                <a:solidFill>
                  <a:srgbClr val="0000CC"/>
                </a:solidFill>
              </a:rPr>
              <a:t>proiet-tata nel futuro.</a:t>
            </a:r>
            <a:endParaRPr lang="it-IT" sz="2800" dirty="0">
              <a:solidFill>
                <a:srgbClr val="0000CC"/>
              </a:solidFill>
            </a:endParaRPr>
          </a:p>
        </p:txBody>
      </p:sp>
      <p:sp>
        <p:nvSpPr>
          <p:cNvPr id="5" name="Rettangolo arrotondato 4"/>
          <p:cNvSpPr/>
          <p:nvPr/>
        </p:nvSpPr>
        <p:spPr>
          <a:xfrm>
            <a:off x="2714612" y="571480"/>
            <a:ext cx="3143272" cy="50006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solidFill>
                  <a:schemeClr val="bg1"/>
                </a:solidFill>
              </a:rPr>
              <a:t>BENI COMUNI</a:t>
            </a:r>
            <a:endParaRPr lang="it-IT" sz="2800" b="1" dirty="0">
              <a:solidFill>
                <a:schemeClr val="bg1"/>
              </a:solidFill>
            </a:endParaRPr>
          </a:p>
        </p:txBody>
      </p:sp>
      <p:pic>
        <p:nvPicPr>
          <p:cNvPr id="6" name="Immagine 5" descr="FRECCE-coppia.TIF"/>
          <p:cNvPicPr>
            <a:picLocks noChangeAspect="1"/>
          </p:cNvPicPr>
          <p:nvPr/>
        </p:nvPicPr>
        <p:blipFill>
          <a:blip r:embed="rId3" cstate="print">
            <a:clrChange>
              <a:clrFrom>
                <a:srgbClr val="FFFFFF"/>
              </a:clrFrom>
              <a:clrTo>
                <a:srgbClr val="FFFFFF">
                  <a:alpha val="0"/>
                </a:srgbClr>
              </a:clrTo>
            </a:clrChange>
          </a:blip>
          <a:stretch>
            <a:fillRect/>
          </a:stretch>
        </p:blipFill>
        <p:spPr>
          <a:xfrm>
            <a:off x="1714480" y="1071547"/>
            <a:ext cx="5214974" cy="357189"/>
          </a:xfrm>
          <a:prstGeom prst="rect">
            <a:avLst/>
          </a:prstGeom>
        </p:spPr>
      </p:pic>
      <p:sp>
        <p:nvSpPr>
          <p:cNvPr id="7" name="Rettangolo arrotondato 6"/>
          <p:cNvSpPr/>
          <p:nvPr/>
        </p:nvSpPr>
        <p:spPr>
          <a:xfrm>
            <a:off x="642910" y="1428736"/>
            <a:ext cx="2928926" cy="85725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t>NATURALI  E  AMBIENTALI</a:t>
            </a:r>
            <a:endParaRPr lang="it-IT" sz="2800" b="1" dirty="0">
              <a:solidFill>
                <a:schemeClr val="bg1"/>
              </a:solidFill>
            </a:endParaRPr>
          </a:p>
        </p:txBody>
      </p:sp>
      <p:sp>
        <p:nvSpPr>
          <p:cNvPr id="8" name="Rettangolo arrotondato 7"/>
          <p:cNvSpPr/>
          <p:nvPr/>
        </p:nvSpPr>
        <p:spPr>
          <a:xfrm>
            <a:off x="5000628" y="1428736"/>
            <a:ext cx="3000396" cy="500066"/>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t>IMMATERIALI</a:t>
            </a:r>
            <a:endParaRPr lang="it-IT" sz="2800" b="1" dirty="0">
              <a:solidFill>
                <a:schemeClr val="bg1"/>
              </a:solidFill>
            </a:endParaRPr>
          </a:p>
        </p:txBody>
      </p:sp>
      <p:sp>
        <p:nvSpPr>
          <p:cNvPr id="9" name="Rettangolo 8"/>
          <p:cNvSpPr/>
          <p:nvPr/>
        </p:nvSpPr>
        <p:spPr>
          <a:xfrm>
            <a:off x="4714909" y="1928802"/>
            <a:ext cx="4429123" cy="438582"/>
          </a:xfrm>
          <a:prstGeom prst="rect">
            <a:avLst/>
          </a:prstGeom>
          <a:ln>
            <a:solidFill>
              <a:srgbClr val="0000CC"/>
            </a:solidFill>
          </a:ln>
        </p:spPr>
        <p:txBody>
          <a:bodyPr wrap="square">
            <a:spAutoFit/>
          </a:bodyPr>
          <a:lstStyle/>
          <a:p>
            <a:pPr algn="ctr">
              <a:lnSpc>
                <a:spcPts val="2700"/>
              </a:lnSpc>
            </a:pPr>
            <a:r>
              <a:rPr lang="it-IT" sz="2800" dirty="0" smtClean="0">
                <a:solidFill>
                  <a:srgbClr val="0000CC"/>
                </a:solidFill>
              </a:rPr>
              <a:t>Informazione, saperi, cultura </a:t>
            </a:r>
            <a:endParaRPr lang="it-IT" sz="2800" dirty="0">
              <a:solidFill>
                <a:srgbClr val="0000CC"/>
              </a:solidFill>
            </a:endParaRPr>
          </a:p>
        </p:txBody>
      </p:sp>
      <p:sp>
        <p:nvSpPr>
          <p:cNvPr id="10" name="Rettangolo 9"/>
          <p:cNvSpPr/>
          <p:nvPr/>
        </p:nvSpPr>
        <p:spPr>
          <a:xfrm>
            <a:off x="5357850" y="2571744"/>
            <a:ext cx="3500430" cy="2169825"/>
          </a:xfrm>
          <a:prstGeom prst="rect">
            <a:avLst/>
          </a:prstGeom>
          <a:ln>
            <a:solidFill>
              <a:schemeClr val="accent1"/>
            </a:solidFill>
          </a:ln>
        </p:spPr>
        <p:txBody>
          <a:bodyPr wrap="square">
            <a:spAutoFit/>
          </a:bodyPr>
          <a:lstStyle/>
          <a:p>
            <a:pPr algn="ctr">
              <a:lnSpc>
                <a:spcPts val="2700"/>
              </a:lnSpc>
            </a:pPr>
            <a:r>
              <a:rPr lang="it-IT" sz="2800" dirty="0" smtClean="0">
                <a:solidFill>
                  <a:srgbClr val="0000CC"/>
                </a:solidFill>
              </a:rPr>
              <a:t>Sono </a:t>
            </a:r>
            <a:r>
              <a:rPr lang="it-IT" sz="2800" b="1" dirty="0" smtClean="0">
                <a:solidFill>
                  <a:srgbClr val="0000CC"/>
                </a:solidFill>
              </a:rPr>
              <a:t>moltiplicabili</a:t>
            </a:r>
            <a:r>
              <a:rPr lang="it-IT" sz="2800" dirty="0" smtClean="0">
                <a:solidFill>
                  <a:srgbClr val="0000CC"/>
                </a:solidFill>
              </a:rPr>
              <a:t> in misura potenzialmente illimitata, </a:t>
            </a:r>
          </a:p>
          <a:p>
            <a:pPr algn="ctr">
              <a:lnSpc>
                <a:spcPts val="2700"/>
              </a:lnSpc>
            </a:pPr>
            <a:r>
              <a:rPr lang="it-IT" sz="2800" dirty="0" smtClean="0">
                <a:solidFill>
                  <a:srgbClr val="0000CC"/>
                </a:solidFill>
              </a:rPr>
              <a:t>per cui possono essere </a:t>
            </a:r>
            <a:r>
              <a:rPr lang="it-IT" sz="2800" b="1" dirty="0" smtClean="0">
                <a:solidFill>
                  <a:srgbClr val="0000CC"/>
                </a:solidFill>
              </a:rPr>
              <a:t>assicurati a tutti </a:t>
            </a:r>
            <a:r>
              <a:rPr lang="it-IT" sz="2800" dirty="0" smtClean="0">
                <a:solidFill>
                  <a:srgbClr val="0000CC"/>
                </a:solidFill>
              </a:rPr>
              <a:t>in assoluto, senza limiti. </a:t>
            </a:r>
          </a:p>
        </p:txBody>
      </p:sp>
      <p:sp>
        <p:nvSpPr>
          <p:cNvPr id="11" name="Freccia in giù 10"/>
          <p:cNvSpPr/>
          <p:nvPr/>
        </p:nvSpPr>
        <p:spPr>
          <a:xfrm>
            <a:off x="6429388" y="2357430"/>
            <a:ext cx="642942" cy="214314"/>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0" y="2571744"/>
            <a:ext cx="4643438" cy="2169825"/>
          </a:xfrm>
          <a:prstGeom prst="rect">
            <a:avLst/>
          </a:prstGeom>
          <a:ln>
            <a:solidFill>
              <a:schemeClr val="accent1"/>
            </a:solidFill>
          </a:ln>
        </p:spPr>
        <p:txBody>
          <a:bodyPr wrap="square">
            <a:spAutoFit/>
          </a:bodyPr>
          <a:lstStyle/>
          <a:p>
            <a:pPr algn="ctr">
              <a:lnSpc>
                <a:spcPts val="2700"/>
              </a:lnSpc>
            </a:pPr>
            <a:r>
              <a:rPr lang="it-IT" sz="2800" dirty="0" smtClean="0">
                <a:solidFill>
                  <a:srgbClr val="0000CC"/>
                </a:solidFill>
              </a:rPr>
              <a:t>Sono </a:t>
            </a:r>
            <a:r>
              <a:rPr lang="it-IT" sz="2800" b="1" dirty="0" smtClean="0">
                <a:solidFill>
                  <a:srgbClr val="0000CC"/>
                </a:solidFill>
              </a:rPr>
              <a:t>indispensabili</a:t>
            </a:r>
            <a:r>
              <a:rPr lang="it-IT" sz="2800" dirty="0" smtClean="0">
                <a:solidFill>
                  <a:srgbClr val="0000CC"/>
                </a:solidFill>
              </a:rPr>
              <a:t> alla vita e sono </a:t>
            </a:r>
            <a:r>
              <a:rPr lang="it-IT" sz="2800" b="1" dirty="0" smtClean="0">
                <a:solidFill>
                  <a:srgbClr val="0000CC"/>
                </a:solidFill>
              </a:rPr>
              <a:t>non riproducibili </a:t>
            </a:r>
            <a:r>
              <a:rPr lang="it-IT" sz="2800" dirty="0" smtClean="0">
                <a:solidFill>
                  <a:srgbClr val="0000CC"/>
                </a:solidFill>
              </a:rPr>
              <a:t>all’in-finito e, quindi, </a:t>
            </a:r>
            <a:r>
              <a:rPr lang="it-IT" sz="2800" b="1" dirty="0" smtClean="0">
                <a:solidFill>
                  <a:srgbClr val="0000CC"/>
                </a:solidFill>
              </a:rPr>
              <a:t>esauribili</a:t>
            </a:r>
            <a:r>
              <a:rPr lang="it-IT" sz="2800" dirty="0" smtClean="0">
                <a:solidFill>
                  <a:srgbClr val="0000CC"/>
                </a:solidFill>
              </a:rPr>
              <a:t>, </a:t>
            </a:r>
          </a:p>
          <a:p>
            <a:pPr algn="ctr">
              <a:lnSpc>
                <a:spcPts val="2700"/>
              </a:lnSpc>
            </a:pPr>
            <a:r>
              <a:rPr lang="it-IT" sz="2800" dirty="0" smtClean="0">
                <a:solidFill>
                  <a:srgbClr val="0000CC"/>
                </a:solidFill>
              </a:rPr>
              <a:t>per cui va </a:t>
            </a:r>
            <a:r>
              <a:rPr lang="it-IT" sz="2800" b="1" dirty="0" smtClean="0">
                <a:solidFill>
                  <a:srgbClr val="0000CC"/>
                </a:solidFill>
              </a:rPr>
              <a:t>riconosciuta a tutti l’accessibilità parziale </a:t>
            </a:r>
            <a:r>
              <a:rPr lang="it-IT" sz="2800" dirty="0" smtClean="0">
                <a:solidFill>
                  <a:srgbClr val="0000CC"/>
                </a:solidFill>
              </a:rPr>
              <a:t>in con-dizioni egualitarie. </a:t>
            </a:r>
            <a:endParaRPr lang="it-IT" sz="2800" dirty="0">
              <a:solidFill>
                <a:srgbClr val="0000CC"/>
              </a:solidFill>
            </a:endParaRPr>
          </a:p>
        </p:txBody>
      </p:sp>
      <p:sp>
        <p:nvSpPr>
          <p:cNvPr id="13" name="Freccia in giù 12"/>
          <p:cNvSpPr/>
          <p:nvPr/>
        </p:nvSpPr>
        <p:spPr>
          <a:xfrm>
            <a:off x="1643042" y="2285992"/>
            <a:ext cx="642942" cy="285752"/>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4929222" y="5380672"/>
            <a:ext cx="4214810" cy="1477328"/>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Tutti gli individui hanno di-ritto a godere di tali beni in qualità di </a:t>
            </a:r>
            <a:r>
              <a:rPr lang="it-IT" sz="2800" b="1" dirty="0" smtClean="0">
                <a:solidFill>
                  <a:srgbClr val="0000CC"/>
                </a:solidFill>
              </a:rPr>
              <a:t>esseri umani</a:t>
            </a:r>
            <a:r>
              <a:rPr lang="it-IT" sz="2800" dirty="0" smtClean="0">
                <a:solidFill>
                  <a:srgbClr val="0000CC"/>
                </a:solidFill>
              </a:rPr>
              <a:t> con bisogni non solo fisiologici.</a:t>
            </a:r>
            <a:endParaRPr lang="it-IT" sz="2800" dirty="0">
              <a:solidFill>
                <a:srgbClr val="0000CC"/>
              </a:solidFill>
            </a:endParaRPr>
          </a:p>
        </p:txBody>
      </p:sp>
      <p:sp>
        <p:nvSpPr>
          <p:cNvPr id="15" name="Freccia in giù 14"/>
          <p:cNvSpPr/>
          <p:nvPr/>
        </p:nvSpPr>
        <p:spPr>
          <a:xfrm>
            <a:off x="6500826" y="4786322"/>
            <a:ext cx="642942" cy="607222"/>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in giù 15"/>
          <p:cNvSpPr/>
          <p:nvPr/>
        </p:nvSpPr>
        <p:spPr>
          <a:xfrm>
            <a:off x="1785918" y="4786322"/>
            <a:ext cx="642942" cy="571504"/>
          </a:xfrm>
          <a:prstGeom prst="down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2">
                                            <p:bg/>
                                          </p:spTgt>
                                        </p:tgtEl>
                                        <p:attrNameLst>
                                          <p:attrName>style.visibility</p:attrName>
                                        </p:attrNameLst>
                                      </p:cBhvr>
                                      <p:to>
                                        <p:strVal val="visible"/>
                                      </p:to>
                                    </p:set>
                                    <p:animEffect transition="in" filter="wipe(up)">
                                      <p:cBhvr>
                                        <p:cTn id="31" dur="500"/>
                                        <p:tgtEl>
                                          <p:spTgt spid="12">
                                            <p:bg/>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up)">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wipe(up)">
                                      <p:cBhvr>
                                        <p:cTn id="39" dur="500"/>
                                        <p:tgtEl>
                                          <p:spTgt spid="1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up)">
                                      <p:cBhvr>
                                        <p:cTn id="53" dur="500"/>
                                        <p:tgtEl>
                                          <p:spTgt spid="11"/>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0">
                                            <p:bg/>
                                          </p:spTgt>
                                        </p:tgtEl>
                                        <p:attrNameLst>
                                          <p:attrName>style.visibility</p:attrName>
                                        </p:attrNameLst>
                                      </p:cBhvr>
                                      <p:to>
                                        <p:strVal val="visible"/>
                                      </p:to>
                                    </p:set>
                                    <p:animEffect transition="in" filter="wipe(up)">
                                      <p:cBhvr>
                                        <p:cTn id="57" dur="500"/>
                                        <p:tgtEl>
                                          <p:spTgt spid="10">
                                            <p:bg/>
                                          </p:spTgt>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Effect transition="in" filter="wipe(up)">
                                      <p:cBhvr>
                                        <p:cTn id="60" dur="500"/>
                                        <p:tgtEl>
                                          <p:spTgt spid="10">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0">
                                            <p:txEl>
                                              <p:pRg st="1" end="1"/>
                                            </p:txEl>
                                          </p:spTgt>
                                        </p:tgtEl>
                                        <p:attrNameLst>
                                          <p:attrName>style.visibility</p:attrName>
                                        </p:attrNameLst>
                                      </p:cBhvr>
                                      <p:to>
                                        <p:strVal val="visible"/>
                                      </p:to>
                                    </p:set>
                                    <p:animEffect transition="in" filter="wipe(up)">
                                      <p:cBhvr>
                                        <p:cTn id="65" dur="500"/>
                                        <p:tgtEl>
                                          <p:spTgt spid="10">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up)">
                                      <p:cBhvr>
                                        <p:cTn id="70" dur="500"/>
                                        <p:tgtEl>
                                          <p:spTgt spid="16"/>
                                        </p:tgtEl>
                                      </p:cBhvr>
                                    </p:animEffect>
                                  </p:childTnLst>
                                </p:cTn>
                              </p:par>
                            </p:childTnLst>
                          </p:cTn>
                        </p:par>
                        <p:par>
                          <p:cTn id="71" fill="hold">
                            <p:stCondLst>
                              <p:cond delay="500"/>
                            </p:stCondLst>
                            <p:childTnLst>
                              <p:par>
                                <p:cTn id="72" presetID="22" presetClass="entr" presetSubtype="1" fill="hold" grpId="0" nodeType="after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wipe(up)">
                                      <p:cBhvr>
                                        <p:cTn id="74" dur="5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up)">
                                      <p:cBhvr>
                                        <p:cTn id="79" dur="500"/>
                                        <p:tgtEl>
                                          <p:spTgt spid="15"/>
                                        </p:tgtEl>
                                      </p:cBhvr>
                                    </p:animEffect>
                                  </p:childTnLst>
                                </p:cTn>
                              </p:par>
                            </p:childTnLst>
                          </p:cTn>
                        </p:par>
                        <p:par>
                          <p:cTn id="80" fill="hold">
                            <p:stCondLst>
                              <p:cond delay="500"/>
                            </p:stCondLst>
                            <p:childTnLst>
                              <p:par>
                                <p:cTn id="81" presetID="22" presetClass="entr" presetSubtype="1"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up)">
                                      <p:cBhvr>
                                        <p:cTn id="8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build="p" animBg="1"/>
      <p:bldP spid="11" grpId="0" animBg="1"/>
      <p:bldP spid="12" grpId="0" build="p"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FFF"/>
        </a:solidFill>
        <a:effectLst/>
      </p:bgPr>
    </p:bg>
    <p:spTree>
      <p:nvGrpSpPr>
        <p:cNvPr id="1" name=""/>
        <p:cNvGrpSpPr/>
        <p:nvPr/>
      </p:nvGrpSpPr>
      <p:grpSpPr>
        <a:xfrm>
          <a:off x="0" y="0"/>
          <a:ext cx="0" cy="0"/>
          <a:chOff x="0" y="0"/>
          <a:chExt cx="0" cy="0"/>
        </a:xfrm>
      </p:grpSpPr>
      <p:pic>
        <p:nvPicPr>
          <p:cNvPr id="131080" name="Picture 8" descr="VulcanoBuono"/>
          <p:cNvPicPr>
            <a:picLocks noChangeAspect="1" noChangeArrowheads="1"/>
          </p:cNvPicPr>
          <p:nvPr/>
        </p:nvPicPr>
        <p:blipFill>
          <a:blip r:embed="rId3"/>
          <a:srcRect/>
          <a:stretch>
            <a:fillRect/>
          </a:stretch>
        </p:blipFill>
        <p:spPr bwMode="auto">
          <a:xfrm>
            <a:off x="0" y="549275"/>
            <a:ext cx="9144000" cy="6308725"/>
          </a:xfrm>
          <a:prstGeom prst="rect">
            <a:avLst/>
          </a:prstGeom>
          <a:noFill/>
          <a:ln w="9525">
            <a:noFill/>
            <a:miter lim="800000"/>
            <a:headEnd/>
            <a:tailEnd/>
          </a:ln>
        </p:spPr>
      </p:pic>
      <p:sp>
        <p:nvSpPr>
          <p:cNvPr id="131086" name="Rectangle 14" descr="Griglia piccola"/>
          <p:cNvSpPr>
            <a:spLocks noGrp="1" noChangeArrowheads="1"/>
          </p:cNvSpPr>
          <p:nvPr>
            <p:ph type="title"/>
          </p:nvPr>
        </p:nvSpPr>
        <p:spPr>
          <a:xfrm>
            <a:off x="0" y="0"/>
            <a:ext cx="9180513" cy="549275"/>
          </a:xfrm>
          <a:pattFill prst="smGrid">
            <a:fgClr>
              <a:srgbClr val="FF0000"/>
            </a:fgClr>
            <a:bgClr>
              <a:srgbClr val="33CC33"/>
            </a:bgClr>
          </a:pattFill>
        </p:spPr>
        <p:txBody>
          <a:bodyPr/>
          <a:lstStyle/>
          <a:p>
            <a:pPr eaLnBrk="1" hangingPunct="1"/>
            <a:r>
              <a:rPr lang="it-IT" sz="2800" b="1" smtClean="0">
                <a:solidFill>
                  <a:schemeClr val="bg1"/>
                </a:solidFill>
              </a:rPr>
              <a:t>IMMERSI  NELL’ECONOMIA</a:t>
            </a:r>
          </a:p>
        </p:txBody>
      </p:sp>
      <p:pic>
        <p:nvPicPr>
          <p:cNvPr id="131085" name="Picture 13" descr="supermarket1"/>
          <p:cNvPicPr>
            <a:picLocks noChangeAspect="1" noChangeArrowheads="1"/>
          </p:cNvPicPr>
          <p:nvPr/>
        </p:nvPicPr>
        <p:blipFill>
          <a:blip r:embed="rId4"/>
          <a:srcRect r="10370"/>
          <a:stretch>
            <a:fillRect/>
          </a:stretch>
        </p:blipFill>
        <p:spPr bwMode="auto">
          <a:xfrm>
            <a:off x="-32" y="0"/>
            <a:ext cx="9144000" cy="6858000"/>
          </a:xfrm>
          <a:prstGeom prst="rect">
            <a:avLst/>
          </a:prstGeom>
          <a:noFill/>
          <a:ln w="9525">
            <a:noFill/>
            <a:miter lim="800000"/>
            <a:headEnd/>
            <a:tailEnd/>
          </a:ln>
        </p:spPr>
      </p:pic>
      <p:pic>
        <p:nvPicPr>
          <p:cNvPr id="16386" name="Picture 2" descr="http://2.bp.blogspot.com/-Uox_Lw5NO3Q/UNgPi-bgPVI/AAAAAAAANWg/ibj4GzhHLYE/s1600/legge%2Bstabilit%C3%A0.png"/>
          <p:cNvPicPr>
            <a:picLocks noChangeAspect="1" noChangeArrowheads="1"/>
          </p:cNvPicPr>
          <p:nvPr/>
        </p:nvPicPr>
        <p:blipFill>
          <a:blip r:embed="rId5"/>
          <a:srcRect/>
          <a:stretch>
            <a:fillRect/>
          </a:stretch>
        </p:blipFill>
        <p:spPr bwMode="auto">
          <a:xfrm>
            <a:off x="0" y="49175"/>
            <a:ext cx="9144000" cy="6808825"/>
          </a:xfrm>
          <a:prstGeom prst="rect">
            <a:avLst/>
          </a:prstGeom>
          <a:noFill/>
        </p:spPr>
      </p:pic>
      <p:pic>
        <p:nvPicPr>
          <p:cNvPr id="131087" name="Picture 15" descr="scuola_media_145-CORNICE"/>
          <p:cNvPicPr>
            <a:picLocks noChangeAspect="1" noChangeArrowheads="1"/>
          </p:cNvPicPr>
          <p:nvPr/>
        </p:nvPicPr>
        <p:blipFill>
          <a:blip r:embed="rId6">
            <a:clrChange>
              <a:clrFrom>
                <a:srgbClr val="FFFFFF"/>
              </a:clrFrom>
              <a:clrTo>
                <a:srgbClr val="FFFFFF">
                  <a:alpha val="0"/>
                </a:srgbClr>
              </a:clrTo>
            </a:clrChange>
          </a:blip>
          <a:srcRect l="2841" t="7500" r="2841" b="5104"/>
          <a:stretch>
            <a:fillRect/>
          </a:stretch>
        </p:blipFill>
        <p:spPr bwMode="auto">
          <a:xfrm>
            <a:off x="0" y="0"/>
            <a:ext cx="9144000" cy="6858000"/>
          </a:xfrm>
          <a:prstGeom prst="rect">
            <a:avLst/>
          </a:prstGeom>
          <a:noFill/>
          <a:ln w="9525">
            <a:noFill/>
            <a:miter lim="800000"/>
            <a:headEnd/>
            <a:tailEnd/>
          </a:ln>
        </p:spPr>
      </p:pic>
      <p:pic>
        <p:nvPicPr>
          <p:cNvPr id="6152" name="Picture 8" descr="Christ-Blessing-detail-from-the-Altarpiece-of-the-Last-Supper-1464-68-Dirck-Bouts"/>
          <p:cNvPicPr>
            <a:picLocks noChangeAspect="1" noChangeArrowheads="1"/>
          </p:cNvPicPr>
          <p:nvPr/>
        </p:nvPicPr>
        <p:blipFill>
          <a:blip r:embed="rId7"/>
          <a:srcRect t="39491" b="4190"/>
          <a:stretch>
            <a:fillRect/>
          </a:stretch>
        </p:blipFill>
        <p:spPr bwMode="auto">
          <a:xfrm>
            <a:off x="-32" y="-19050"/>
            <a:ext cx="9144000" cy="6877050"/>
          </a:xfrm>
          <a:prstGeom prst="rect">
            <a:avLst/>
          </a:prstGeom>
          <a:noFill/>
          <a:ln w="9525">
            <a:noFill/>
            <a:miter lim="800000"/>
            <a:headEnd/>
            <a:tailEnd/>
          </a:ln>
        </p:spPr>
      </p:pic>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31080"/>
                                        </p:tgtEl>
                                        <p:attrNameLst>
                                          <p:attrName>style.visibility</p:attrName>
                                        </p:attrNameLst>
                                      </p:cBhvr>
                                      <p:to>
                                        <p:strVal val="visible"/>
                                      </p:to>
                                    </p:set>
                                    <p:animEffect transition="in" filter="circle(out)">
                                      <p:cBhvr>
                                        <p:cTn id="7" dur="2000"/>
                                        <p:tgtEl>
                                          <p:spTgt spid="131080"/>
                                        </p:tgtEl>
                                      </p:cBhvr>
                                    </p:animEffect>
                                  </p:childTnLst>
                                </p:cTn>
                              </p:par>
                            </p:childTnLst>
                          </p:cTn>
                        </p:par>
                        <p:par>
                          <p:cTn id="8" fill="hold">
                            <p:stCondLst>
                              <p:cond delay="2000"/>
                            </p:stCondLst>
                            <p:childTnLst>
                              <p:par>
                                <p:cTn id="9" presetID="16" presetClass="entr" presetSubtype="37" fill="hold" grpId="0" nodeType="afterEffect">
                                  <p:stCondLst>
                                    <p:cond delay="0"/>
                                  </p:stCondLst>
                                  <p:childTnLst>
                                    <p:set>
                                      <p:cBhvr>
                                        <p:cTn id="10" dur="1" fill="hold">
                                          <p:stCondLst>
                                            <p:cond delay="0"/>
                                          </p:stCondLst>
                                        </p:cTn>
                                        <p:tgtEl>
                                          <p:spTgt spid="131086"/>
                                        </p:tgtEl>
                                        <p:attrNameLst>
                                          <p:attrName>style.visibility</p:attrName>
                                        </p:attrNameLst>
                                      </p:cBhvr>
                                      <p:to>
                                        <p:strVal val="visible"/>
                                      </p:to>
                                    </p:set>
                                    <p:animEffect transition="in" filter="barn(outVertical)">
                                      <p:cBhvr>
                                        <p:cTn id="11" dur="500"/>
                                        <p:tgtEl>
                                          <p:spTgt spid="13108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131085"/>
                                        </p:tgtEl>
                                        <p:attrNameLst>
                                          <p:attrName>style.visibility</p:attrName>
                                        </p:attrNameLst>
                                      </p:cBhvr>
                                      <p:to>
                                        <p:strVal val="visible"/>
                                      </p:to>
                                    </p:set>
                                    <p:animEffect transition="in" filter="circle(out)">
                                      <p:cBhvr>
                                        <p:cTn id="16" dur="2000"/>
                                        <p:tgtEl>
                                          <p:spTgt spid="13108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16386"/>
                                        </p:tgtEl>
                                        <p:attrNameLst>
                                          <p:attrName>style.visibility</p:attrName>
                                        </p:attrNameLst>
                                      </p:cBhvr>
                                      <p:to>
                                        <p:strVal val="visible"/>
                                      </p:to>
                                    </p:set>
                                    <p:animEffect transition="in" filter="circle(out)">
                                      <p:cBhvr>
                                        <p:cTn id="21" dur="2000"/>
                                        <p:tgtEl>
                                          <p:spTgt spid="1638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nodeType="clickEffect">
                                  <p:stCondLst>
                                    <p:cond delay="0"/>
                                  </p:stCondLst>
                                  <p:childTnLst>
                                    <p:set>
                                      <p:cBhvr>
                                        <p:cTn id="25" dur="1" fill="hold">
                                          <p:stCondLst>
                                            <p:cond delay="0"/>
                                          </p:stCondLst>
                                        </p:cTn>
                                        <p:tgtEl>
                                          <p:spTgt spid="131087"/>
                                        </p:tgtEl>
                                        <p:attrNameLst>
                                          <p:attrName>style.visibility</p:attrName>
                                        </p:attrNameLst>
                                      </p:cBhvr>
                                      <p:to>
                                        <p:strVal val="visible"/>
                                      </p:to>
                                    </p:set>
                                    <p:animEffect transition="in" filter="circle(out)">
                                      <p:cBhvr>
                                        <p:cTn id="26" dur="2000"/>
                                        <p:tgtEl>
                                          <p:spTgt spid="13108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6152"/>
                                        </p:tgtEl>
                                        <p:attrNameLst>
                                          <p:attrName>style.visibility</p:attrName>
                                        </p:attrNameLst>
                                      </p:cBhvr>
                                      <p:to>
                                        <p:strVal val="visible"/>
                                      </p:to>
                                    </p:set>
                                    <p:animEffect transition="in" filter="circle(out)">
                                      <p:cBhvr>
                                        <p:cTn id="31"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571480"/>
          </a:xfrm>
          <a:solidFill>
            <a:srgbClr val="0000CC"/>
          </a:solidFill>
        </p:spPr>
        <p:txBody>
          <a:bodyPr>
            <a:normAutofit/>
          </a:bodyPr>
          <a:lstStyle/>
          <a:p>
            <a:r>
              <a:rPr lang="it-IT" sz="2800" b="1" i="1" dirty="0" smtClean="0">
                <a:solidFill>
                  <a:schemeClr val="bg1"/>
                </a:solidFill>
              </a:rPr>
              <a:t>La classificazione dei beni secondo la “teoria dei </a:t>
            </a:r>
            <a:r>
              <a:rPr lang="it-IT" sz="2800" b="1" i="1" dirty="0" err="1" smtClean="0">
                <a:solidFill>
                  <a:schemeClr val="bg1"/>
                </a:solidFill>
              </a:rPr>
              <a:t>commons</a:t>
            </a:r>
            <a:r>
              <a:rPr lang="it-IT" sz="2800" b="1" i="1" dirty="0" smtClean="0">
                <a:solidFill>
                  <a:schemeClr val="bg1"/>
                </a:solidFill>
              </a:rPr>
              <a:t>”</a:t>
            </a:r>
            <a:endParaRPr lang="it-IT" sz="2800" dirty="0">
              <a:solidFill>
                <a:schemeClr val="bg1"/>
              </a:solidFill>
            </a:endParaRPr>
          </a:p>
        </p:txBody>
      </p:sp>
      <p:sp>
        <p:nvSpPr>
          <p:cNvPr id="3" name="Rettangolo 2"/>
          <p:cNvSpPr/>
          <p:nvPr/>
        </p:nvSpPr>
        <p:spPr>
          <a:xfrm>
            <a:off x="0" y="571480"/>
            <a:ext cx="9144000" cy="1528624"/>
          </a:xfrm>
          <a:prstGeom prst="rect">
            <a:avLst/>
          </a:prstGeom>
          <a:ln>
            <a:solidFill>
              <a:schemeClr val="accent1"/>
            </a:solidFill>
          </a:ln>
        </p:spPr>
        <p:txBody>
          <a:bodyPr wrap="square">
            <a:spAutoFit/>
          </a:bodyPr>
          <a:lstStyle/>
          <a:p>
            <a:pPr>
              <a:lnSpc>
                <a:spcPts val="2800"/>
              </a:lnSpc>
            </a:pPr>
            <a:r>
              <a:rPr lang="it-IT" sz="2400" dirty="0" smtClean="0">
                <a:solidFill>
                  <a:srgbClr val="0000CC"/>
                </a:solidFill>
              </a:rPr>
              <a:t>Variabile dell’</a:t>
            </a:r>
            <a:r>
              <a:rPr lang="it-IT" sz="2400" b="1" i="1" u="sng" dirty="0" err="1" smtClean="0">
                <a:solidFill>
                  <a:srgbClr val="0000CC"/>
                </a:solidFill>
              </a:rPr>
              <a:t>escludibilità</a:t>
            </a:r>
            <a:r>
              <a:rPr lang="it-IT" sz="2400" i="1" dirty="0" smtClean="0">
                <a:solidFill>
                  <a:srgbClr val="0000CC"/>
                </a:solidFill>
              </a:rPr>
              <a:t> all’uso di un </a:t>
            </a:r>
            <a:r>
              <a:rPr lang="it-IT" sz="2400" dirty="0" smtClean="0">
                <a:solidFill>
                  <a:srgbClr val="0000CC"/>
                </a:solidFill>
              </a:rPr>
              <a:t>bene: difficoltà di escludere un</a:t>
            </a:r>
          </a:p>
          <a:p>
            <a:pPr>
              <a:lnSpc>
                <a:spcPts val="2800"/>
              </a:lnSpc>
            </a:pPr>
            <a:r>
              <a:rPr lang="it-IT" sz="2400" dirty="0" smtClean="0">
                <a:solidFill>
                  <a:srgbClr val="0000CC"/>
                </a:solidFill>
              </a:rPr>
              <a:t>individuo dalla fruizione;</a:t>
            </a:r>
          </a:p>
          <a:p>
            <a:pPr>
              <a:lnSpc>
                <a:spcPts val="2800"/>
              </a:lnSpc>
            </a:pPr>
            <a:r>
              <a:rPr lang="it-IT" sz="2400" dirty="0" smtClean="0">
                <a:solidFill>
                  <a:srgbClr val="0000CC"/>
                </a:solidFill>
              </a:rPr>
              <a:t>Variabile della </a:t>
            </a:r>
            <a:r>
              <a:rPr lang="it-IT" sz="2400" b="1" i="1" u="sng" dirty="0" err="1" smtClean="0">
                <a:solidFill>
                  <a:srgbClr val="0000CC"/>
                </a:solidFill>
              </a:rPr>
              <a:t>sottraibiltà</a:t>
            </a:r>
            <a:r>
              <a:rPr lang="it-IT" sz="2400" i="1" dirty="0" smtClean="0">
                <a:solidFill>
                  <a:srgbClr val="0000CC"/>
                </a:solidFill>
              </a:rPr>
              <a:t>: </a:t>
            </a:r>
            <a:r>
              <a:rPr lang="it-IT" sz="2400" dirty="0" smtClean="0">
                <a:solidFill>
                  <a:srgbClr val="0000CC"/>
                </a:solidFill>
              </a:rPr>
              <a:t>misura della riduzione del consumo di un </a:t>
            </a:r>
          </a:p>
          <a:p>
            <a:pPr>
              <a:lnSpc>
                <a:spcPts val="2800"/>
              </a:lnSpc>
            </a:pPr>
            <a:r>
              <a:rPr lang="it-IT" sz="2400" dirty="0" smtClean="0">
                <a:solidFill>
                  <a:srgbClr val="0000CC"/>
                </a:solidFill>
              </a:rPr>
              <a:t>bene da parte di un soggetto per il fatto che è consumato da un altro. </a:t>
            </a:r>
          </a:p>
        </p:txBody>
      </p:sp>
      <p:sp>
        <p:nvSpPr>
          <p:cNvPr id="6" name="Freccia a incrocio 5"/>
          <p:cNvSpPr/>
          <p:nvPr/>
        </p:nvSpPr>
        <p:spPr>
          <a:xfrm>
            <a:off x="2428860" y="3000372"/>
            <a:ext cx="5364000" cy="3857652"/>
          </a:xfrm>
          <a:prstGeom prst="quadArrow">
            <a:avLst>
              <a:gd name="adj1" fmla="val 0"/>
              <a:gd name="adj2" fmla="val 1975"/>
              <a:gd name="adj3" fmla="val 4722"/>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3571868" y="2143116"/>
            <a:ext cx="3143272" cy="523220"/>
          </a:xfrm>
          <a:prstGeom prst="rect">
            <a:avLst/>
          </a:prstGeom>
          <a:solidFill>
            <a:srgbClr val="0000FF"/>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sz="2800" b="1" dirty="0" smtClean="0"/>
              <a:t>SOTTRAIBILITÀ</a:t>
            </a:r>
            <a:endParaRPr lang="it-IT" sz="2800" b="1" dirty="0"/>
          </a:p>
        </p:txBody>
      </p:sp>
      <p:sp>
        <p:nvSpPr>
          <p:cNvPr id="10" name="Rettangolo arrotondato 9"/>
          <p:cNvSpPr/>
          <p:nvPr/>
        </p:nvSpPr>
        <p:spPr>
          <a:xfrm>
            <a:off x="142844" y="2143116"/>
            <a:ext cx="571504" cy="4643470"/>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lnSpc>
                <a:spcPts val="2800"/>
              </a:lnSpc>
            </a:pPr>
            <a:r>
              <a:rPr lang="it-IT" sz="2800" b="1" dirty="0" smtClean="0"/>
              <a:t>E</a:t>
            </a:r>
          </a:p>
          <a:p>
            <a:pPr algn="ctr">
              <a:lnSpc>
                <a:spcPts val="2800"/>
              </a:lnSpc>
            </a:pPr>
            <a:r>
              <a:rPr lang="it-IT" sz="2800" b="1" dirty="0" smtClean="0"/>
              <a:t>S</a:t>
            </a:r>
          </a:p>
          <a:p>
            <a:pPr algn="ctr">
              <a:lnSpc>
                <a:spcPts val="2800"/>
              </a:lnSpc>
            </a:pPr>
            <a:r>
              <a:rPr lang="it-IT" sz="2800" b="1" dirty="0" smtClean="0"/>
              <a:t>C</a:t>
            </a:r>
          </a:p>
          <a:p>
            <a:pPr algn="ctr">
              <a:lnSpc>
                <a:spcPts val="2800"/>
              </a:lnSpc>
            </a:pPr>
            <a:r>
              <a:rPr lang="it-IT" sz="2800" b="1" dirty="0" smtClean="0"/>
              <a:t>L</a:t>
            </a:r>
          </a:p>
          <a:p>
            <a:pPr algn="ctr">
              <a:lnSpc>
                <a:spcPts val="2800"/>
              </a:lnSpc>
            </a:pPr>
            <a:r>
              <a:rPr lang="it-IT" sz="2800" b="1" dirty="0" smtClean="0"/>
              <a:t>U</a:t>
            </a:r>
          </a:p>
          <a:p>
            <a:pPr algn="ctr">
              <a:lnSpc>
                <a:spcPts val="2800"/>
              </a:lnSpc>
            </a:pPr>
            <a:r>
              <a:rPr lang="it-IT" sz="2800" b="1" dirty="0" smtClean="0"/>
              <a:t>D</a:t>
            </a:r>
          </a:p>
          <a:p>
            <a:pPr algn="ctr">
              <a:lnSpc>
                <a:spcPts val="2800"/>
              </a:lnSpc>
            </a:pPr>
            <a:r>
              <a:rPr lang="it-IT" sz="2800" b="1" dirty="0" smtClean="0"/>
              <a:t>I</a:t>
            </a:r>
          </a:p>
          <a:p>
            <a:pPr algn="ctr">
              <a:lnSpc>
                <a:spcPts val="2800"/>
              </a:lnSpc>
            </a:pPr>
            <a:r>
              <a:rPr lang="it-IT" sz="2800" b="1" dirty="0" smtClean="0"/>
              <a:t>B</a:t>
            </a:r>
          </a:p>
          <a:p>
            <a:pPr algn="ctr">
              <a:lnSpc>
                <a:spcPts val="2800"/>
              </a:lnSpc>
            </a:pPr>
            <a:r>
              <a:rPr lang="it-IT" sz="2800" b="1" dirty="0" smtClean="0"/>
              <a:t>I</a:t>
            </a:r>
          </a:p>
          <a:p>
            <a:pPr algn="ctr">
              <a:lnSpc>
                <a:spcPts val="2800"/>
              </a:lnSpc>
            </a:pPr>
            <a:r>
              <a:rPr lang="it-IT" sz="2800" b="1" dirty="0" smtClean="0"/>
              <a:t>L</a:t>
            </a:r>
          </a:p>
          <a:p>
            <a:pPr algn="ctr">
              <a:lnSpc>
                <a:spcPts val="2800"/>
              </a:lnSpc>
            </a:pPr>
            <a:r>
              <a:rPr lang="it-IT" sz="2800" b="1" dirty="0" smtClean="0"/>
              <a:t>I</a:t>
            </a:r>
          </a:p>
          <a:p>
            <a:pPr algn="ctr">
              <a:lnSpc>
                <a:spcPts val="2800"/>
              </a:lnSpc>
            </a:pPr>
            <a:r>
              <a:rPr lang="it-IT" sz="2800" b="1" dirty="0" smtClean="0"/>
              <a:t>T</a:t>
            </a:r>
          </a:p>
          <a:p>
            <a:pPr algn="ctr">
              <a:lnSpc>
                <a:spcPts val="2800"/>
              </a:lnSpc>
            </a:pPr>
            <a:r>
              <a:rPr lang="it-IT" sz="2800" b="1" dirty="0" smtClean="0"/>
              <a:t>À</a:t>
            </a:r>
            <a:endParaRPr lang="it-IT" sz="2800" b="1" dirty="0"/>
          </a:p>
        </p:txBody>
      </p:sp>
      <p:sp>
        <p:nvSpPr>
          <p:cNvPr id="17" name="Rettangolo 16"/>
          <p:cNvSpPr/>
          <p:nvPr/>
        </p:nvSpPr>
        <p:spPr>
          <a:xfrm>
            <a:off x="7929586" y="2143116"/>
            <a:ext cx="1214414" cy="1200329"/>
          </a:xfrm>
          <a:prstGeom prst="rect">
            <a:avLst/>
          </a:prstGeom>
          <a:ln w="34925">
            <a:solidFill>
              <a:schemeClr val="accent1"/>
            </a:solidFill>
          </a:ln>
        </p:spPr>
        <p:txBody>
          <a:bodyPr wrap="square">
            <a:spAutoFit/>
          </a:bodyPr>
          <a:lstStyle/>
          <a:p>
            <a:r>
              <a:rPr lang="it-IT" dirty="0" smtClean="0">
                <a:solidFill>
                  <a:srgbClr val="0000CC"/>
                </a:solidFill>
              </a:rPr>
              <a:t>Modello di </a:t>
            </a:r>
            <a:r>
              <a:rPr lang="it-IT" dirty="0" err="1" smtClean="0">
                <a:solidFill>
                  <a:srgbClr val="0000CC"/>
                </a:solidFill>
              </a:rPr>
              <a:t>Ostrom</a:t>
            </a:r>
            <a:r>
              <a:rPr lang="it-IT" dirty="0" smtClean="0">
                <a:solidFill>
                  <a:srgbClr val="0000CC"/>
                </a:solidFill>
              </a:rPr>
              <a:t>, Gardner e </a:t>
            </a:r>
            <a:r>
              <a:rPr lang="it-IT" dirty="0" err="1" smtClean="0">
                <a:solidFill>
                  <a:srgbClr val="0000CC"/>
                </a:solidFill>
              </a:rPr>
              <a:t>Walker</a:t>
            </a:r>
            <a:endParaRPr lang="it-IT" dirty="0">
              <a:solidFill>
                <a:srgbClr val="0000CC"/>
              </a:solidFill>
            </a:endParaRPr>
          </a:p>
        </p:txBody>
      </p:sp>
      <p:sp>
        <p:nvSpPr>
          <p:cNvPr id="18" name="Rettangolo 17"/>
          <p:cNvSpPr/>
          <p:nvPr/>
        </p:nvSpPr>
        <p:spPr>
          <a:xfrm>
            <a:off x="2928926" y="3726681"/>
            <a:ext cx="2143140" cy="1131079"/>
          </a:xfrm>
          <a:prstGeom prst="rect">
            <a:avLst/>
          </a:prstGeom>
          <a:ln w="38100">
            <a:solidFill>
              <a:schemeClr val="bg1">
                <a:lumMod val="75000"/>
              </a:schemeClr>
            </a:solidFill>
          </a:ln>
        </p:spPr>
        <p:txBody>
          <a:bodyPr wrap="square">
            <a:spAutoFit/>
          </a:bodyPr>
          <a:lstStyle/>
          <a:p>
            <a:pPr algn="ctr">
              <a:lnSpc>
                <a:spcPts val="2700"/>
              </a:lnSpc>
            </a:pPr>
            <a:r>
              <a:rPr lang="it-IT" sz="2400" b="1" dirty="0" smtClean="0">
                <a:solidFill>
                  <a:srgbClr val="0000CC"/>
                </a:solidFill>
              </a:rPr>
              <a:t>BENI PUBBLICI</a:t>
            </a:r>
          </a:p>
          <a:p>
            <a:pPr algn="ctr">
              <a:lnSpc>
                <a:spcPts val="2700"/>
              </a:lnSpc>
            </a:pPr>
            <a:r>
              <a:rPr lang="it-IT" sz="2000" dirty="0" smtClean="0">
                <a:solidFill>
                  <a:srgbClr val="0000CC"/>
                </a:solidFill>
              </a:rPr>
              <a:t>Sanità, scuola, TV </a:t>
            </a:r>
            <a:r>
              <a:rPr lang="it-IT" sz="2400" dirty="0" smtClean="0">
                <a:solidFill>
                  <a:srgbClr val="0000CC"/>
                </a:solidFill>
              </a:rPr>
              <a:t> </a:t>
            </a:r>
            <a:endParaRPr lang="it-IT" sz="2400" dirty="0">
              <a:solidFill>
                <a:srgbClr val="0000CC"/>
              </a:solidFill>
            </a:endParaRPr>
          </a:p>
        </p:txBody>
      </p:sp>
      <p:sp>
        <p:nvSpPr>
          <p:cNvPr id="19" name="Rettangolo 18"/>
          <p:cNvSpPr/>
          <p:nvPr/>
        </p:nvSpPr>
        <p:spPr>
          <a:xfrm>
            <a:off x="5500694" y="3858616"/>
            <a:ext cx="1500198" cy="784830"/>
          </a:xfrm>
          <a:prstGeom prst="rect">
            <a:avLst/>
          </a:prstGeom>
          <a:ln w="38100">
            <a:solidFill>
              <a:schemeClr val="bg1">
                <a:lumMod val="75000"/>
              </a:schemeClr>
            </a:solidFill>
          </a:ln>
        </p:spPr>
        <p:txBody>
          <a:bodyPr wrap="square">
            <a:spAutoFit/>
          </a:bodyPr>
          <a:lstStyle/>
          <a:p>
            <a:pPr algn="ctr">
              <a:lnSpc>
                <a:spcPts val="2700"/>
              </a:lnSpc>
            </a:pPr>
            <a:r>
              <a:rPr lang="it-IT" sz="2400" b="1" dirty="0" smtClean="0">
                <a:solidFill>
                  <a:srgbClr val="0000CC"/>
                </a:solidFill>
              </a:rPr>
              <a:t>BENI COMUNI</a:t>
            </a:r>
          </a:p>
        </p:txBody>
      </p:sp>
      <p:sp>
        <p:nvSpPr>
          <p:cNvPr id="20" name="Rettangolo 19"/>
          <p:cNvSpPr/>
          <p:nvPr/>
        </p:nvSpPr>
        <p:spPr>
          <a:xfrm>
            <a:off x="3286116" y="5098333"/>
            <a:ext cx="1571636" cy="830997"/>
          </a:xfrm>
          <a:prstGeom prst="rect">
            <a:avLst/>
          </a:prstGeom>
          <a:ln w="38100">
            <a:solidFill>
              <a:schemeClr val="bg1">
                <a:lumMod val="75000"/>
              </a:schemeClr>
            </a:solidFill>
          </a:ln>
        </p:spPr>
        <p:txBody>
          <a:bodyPr wrap="square">
            <a:spAutoFit/>
          </a:bodyPr>
          <a:lstStyle/>
          <a:p>
            <a:pPr algn="ctr"/>
            <a:r>
              <a:rPr lang="it-IT" sz="2400" b="1" dirty="0" smtClean="0">
                <a:solidFill>
                  <a:srgbClr val="0000CC"/>
                </a:solidFill>
              </a:rPr>
              <a:t>BENI </a:t>
            </a:r>
          </a:p>
          <a:p>
            <a:pPr algn="ctr"/>
            <a:r>
              <a:rPr lang="it-IT" sz="2400" b="1" dirty="0" err="1" smtClean="0">
                <a:solidFill>
                  <a:srgbClr val="0000CC"/>
                </a:solidFill>
              </a:rPr>
              <a:t>DI</a:t>
            </a:r>
            <a:r>
              <a:rPr lang="it-IT" sz="2400" b="1" dirty="0" smtClean="0">
                <a:solidFill>
                  <a:srgbClr val="0000CC"/>
                </a:solidFill>
              </a:rPr>
              <a:t> CLUB </a:t>
            </a:r>
            <a:endParaRPr lang="it-IT" sz="2400" dirty="0">
              <a:solidFill>
                <a:srgbClr val="0000CC"/>
              </a:solidFill>
            </a:endParaRPr>
          </a:p>
        </p:txBody>
      </p:sp>
      <p:sp>
        <p:nvSpPr>
          <p:cNvPr id="21" name="Rettangolo 20"/>
          <p:cNvSpPr/>
          <p:nvPr/>
        </p:nvSpPr>
        <p:spPr>
          <a:xfrm>
            <a:off x="5643570" y="5098333"/>
            <a:ext cx="1500198" cy="830997"/>
          </a:xfrm>
          <a:prstGeom prst="rect">
            <a:avLst/>
          </a:prstGeom>
          <a:ln w="38100">
            <a:solidFill>
              <a:schemeClr val="bg1">
                <a:lumMod val="75000"/>
              </a:schemeClr>
            </a:solidFill>
          </a:ln>
        </p:spPr>
        <p:txBody>
          <a:bodyPr wrap="square">
            <a:spAutoFit/>
          </a:bodyPr>
          <a:lstStyle/>
          <a:p>
            <a:pPr algn="ctr"/>
            <a:r>
              <a:rPr lang="it-IT" sz="2400" b="1" dirty="0" smtClean="0">
                <a:solidFill>
                  <a:srgbClr val="0000CC"/>
                </a:solidFill>
              </a:rPr>
              <a:t>BENI PRIVATI</a:t>
            </a:r>
            <a:endParaRPr lang="it-IT" sz="2400" dirty="0">
              <a:solidFill>
                <a:srgbClr val="0000CC"/>
              </a:solidFill>
            </a:endParaRPr>
          </a:p>
        </p:txBody>
      </p:sp>
      <p:sp>
        <p:nvSpPr>
          <p:cNvPr id="22" name="Rettangolo 21"/>
          <p:cNvSpPr/>
          <p:nvPr/>
        </p:nvSpPr>
        <p:spPr>
          <a:xfrm>
            <a:off x="714380" y="6232588"/>
            <a:ext cx="7500958" cy="553998"/>
          </a:xfrm>
          <a:prstGeom prst="rect">
            <a:avLst/>
          </a:prstGeom>
          <a:ln>
            <a:solidFill>
              <a:schemeClr val="accent5">
                <a:lumMod val="75000"/>
              </a:schemeClr>
            </a:solidFill>
          </a:ln>
        </p:spPr>
        <p:txBody>
          <a:bodyPr wrap="square">
            <a:spAutoFit/>
          </a:bodyPr>
          <a:lstStyle/>
          <a:p>
            <a:pPr>
              <a:lnSpc>
                <a:spcPts val="1800"/>
              </a:lnSpc>
            </a:pPr>
            <a:r>
              <a:rPr lang="it-IT" b="1" dirty="0" smtClean="0">
                <a:solidFill>
                  <a:srgbClr val="0000CC"/>
                </a:solidFill>
              </a:rPr>
              <a:t>Beni di club </a:t>
            </a:r>
            <a:r>
              <a:rPr lang="it-IT" dirty="0" smtClean="0">
                <a:solidFill>
                  <a:srgbClr val="0000CC"/>
                </a:solidFill>
              </a:rPr>
              <a:t>(</a:t>
            </a:r>
            <a:r>
              <a:rPr lang="it-IT" i="1" dirty="0" err="1" smtClean="0">
                <a:solidFill>
                  <a:srgbClr val="0000CC"/>
                </a:solidFill>
              </a:rPr>
              <a:t>tolls</a:t>
            </a:r>
            <a:r>
              <a:rPr lang="it-IT" i="1" dirty="0" smtClean="0">
                <a:solidFill>
                  <a:srgbClr val="0000CC"/>
                </a:solidFill>
              </a:rPr>
              <a:t> </a:t>
            </a:r>
            <a:r>
              <a:rPr lang="it-IT" i="1" dirty="0" err="1" smtClean="0">
                <a:solidFill>
                  <a:srgbClr val="0000CC"/>
                </a:solidFill>
              </a:rPr>
              <a:t>goods</a:t>
            </a:r>
            <a:r>
              <a:rPr lang="it-IT" i="1" dirty="0" smtClean="0">
                <a:solidFill>
                  <a:srgbClr val="0000CC"/>
                </a:solidFill>
              </a:rPr>
              <a:t>): </a:t>
            </a:r>
            <a:r>
              <a:rPr lang="it-IT" dirty="0" smtClean="0">
                <a:solidFill>
                  <a:srgbClr val="0000CC"/>
                </a:solidFill>
              </a:rPr>
              <a:t>sono beni accessibili a tutti ma per i quali è previsto</a:t>
            </a:r>
          </a:p>
          <a:p>
            <a:pPr>
              <a:lnSpc>
                <a:spcPts val="1800"/>
              </a:lnSpc>
            </a:pPr>
            <a:r>
              <a:rPr lang="it-IT" dirty="0" smtClean="0">
                <a:solidFill>
                  <a:srgbClr val="0000CC"/>
                </a:solidFill>
              </a:rPr>
              <a:t> il pagamento di una tariffa: </a:t>
            </a:r>
            <a:r>
              <a:rPr lang="it-IT" i="1" dirty="0" smtClean="0">
                <a:solidFill>
                  <a:srgbClr val="0000CC"/>
                </a:solidFill>
              </a:rPr>
              <a:t>autostrade, trasporto pubblico, parchi naturali. </a:t>
            </a:r>
            <a:endParaRPr lang="it-IT" i="1" dirty="0">
              <a:solidFill>
                <a:srgbClr val="0000CC"/>
              </a:solidFill>
            </a:endParaRPr>
          </a:p>
        </p:txBody>
      </p:sp>
      <p:sp>
        <p:nvSpPr>
          <p:cNvPr id="24" name="Callout con freccia a destra 23"/>
          <p:cNvSpPr/>
          <p:nvPr/>
        </p:nvSpPr>
        <p:spPr>
          <a:xfrm>
            <a:off x="1357290" y="3786190"/>
            <a:ext cx="1643074" cy="1071570"/>
          </a:xfrm>
          <a:prstGeom prst="rightArrowCallout">
            <a:avLst>
              <a:gd name="adj1" fmla="val 25000"/>
              <a:gd name="adj2" fmla="val 31274"/>
              <a:gd name="adj3" fmla="val 31274"/>
              <a:gd name="adj4" fmla="val 64977"/>
            </a:avLst>
          </a:prstGeom>
          <a:solidFill>
            <a:srgbClr val="CC0099"/>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it-IT" sz="2800" b="1" dirty="0" smtClean="0"/>
              <a:t>Diffi-cile</a:t>
            </a:r>
            <a:endParaRPr lang="it-IT" sz="2800" b="1" dirty="0"/>
          </a:p>
        </p:txBody>
      </p:sp>
      <p:sp>
        <p:nvSpPr>
          <p:cNvPr id="25" name="Callout con freccia a destra 24"/>
          <p:cNvSpPr/>
          <p:nvPr/>
        </p:nvSpPr>
        <p:spPr>
          <a:xfrm>
            <a:off x="1357290" y="5000636"/>
            <a:ext cx="1643074" cy="1071570"/>
          </a:xfrm>
          <a:prstGeom prst="rightArrowCallout">
            <a:avLst>
              <a:gd name="adj1" fmla="val 25000"/>
              <a:gd name="adj2" fmla="val 25000"/>
              <a:gd name="adj3" fmla="val 35039"/>
              <a:gd name="adj4" fmla="val 64977"/>
            </a:avLst>
          </a:prstGeom>
          <a:solidFill>
            <a:srgbClr val="FF5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it-IT" sz="2800" b="1" dirty="0" smtClean="0"/>
              <a:t>Fa-cile</a:t>
            </a:r>
            <a:endParaRPr lang="it-IT" sz="2800" b="1" dirty="0"/>
          </a:p>
        </p:txBody>
      </p:sp>
      <p:sp>
        <p:nvSpPr>
          <p:cNvPr id="27" name="Callout con freccia in giù 26"/>
          <p:cNvSpPr/>
          <p:nvPr/>
        </p:nvSpPr>
        <p:spPr>
          <a:xfrm>
            <a:off x="3357554" y="3071810"/>
            <a:ext cx="1357322" cy="714380"/>
          </a:xfrm>
          <a:prstGeom prst="down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it-IT" sz="2800" b="1" dirty="0" smtClean="0"/>
              <a:t>Bassa</a:t>
            </a:r>
            <a:endParaRPr lang="it-IT" sz="2800" b="1" dirty="0"/>
          </a:p>
        </p:txBody>
      </p:sp>
      <p:sp>
        <p:nvSpPr>
          <p:cNvPr id="28" name="Callout con freccia in giù 27"/>
          <p:cNvSpPr/>
          <p:nvPr/>
        </p:nvSpPr>
        <p:spPr>
          <a:xfrm>
            <a:off x="5572132" y="3071810"/>
            <a:ext cx="1357322" cy="785818"/>
          </a:xfrm>
          <a:prstGeom prst="downArrowCallout">
            <a:avLst/>
          </a:prstGeom>
          <a:solidFill>
            <a:srgbClr val="0070C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it-IT" sz="2800" b="1" dirty="0" smtClean="0"/>
              <a:t>Alta</a:t>
            </a:r>
            <a:endParaRPr lang="it-IT" sz="2800" b="1" dirty="0"/>
          </a:p>
        </p:txBody>
      </p:sp>
      <p:pic>
        <p:nvPicPr>
          <p:cNvPr id="29" name="Immagine 28" descr="FRECCE-coppia.T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86182" y="2643182"/>
            <a:ext cx="2500330" cy="428628"/>
          </a:xfrm>
          <a:prstGeom prst="rect">
            <a:avLst/>
          </a:prstGeom>
        </p:spPr>
      </p:pic>
      <p:pic>
        <p:nvPicPr>
          <p:cNvPr id="30" name="Immagine 29" descr="FRECCE-coppia rosso.jpg"/>
          <p:cNvPicPr>
            <a:picLocks noChangeAspect="1"/>
          </p:cNvPicPr>
          <p:nvPr/>
        </p:nvPicPr>
        <p:blipFill>
          <a:blip r:embed="rId4" cstate="print">
            <a:clrChange>
              <a:clrFrom>
                <a:srgbClr val="FFFFFF"/>
              </a:clrFrom>
              <a:clrTo>
                <a:srgbClr val="FFFFFF">
                  <a:alpha val="0"/>
                </a:srgbClr>
              </a:clrTo>
            </a:clrChange>
          </a:blip>
          <a:stretch>
            <a:fillRect/>
          </a:stretch>
        </p:blipFill>
        <p:spPr>
          <a:xfrm rot="16200000">
            <a:off x="122604" y="4559231"/>
            <a:ext cx="1785949" cy="683423"/>
          </a:xfrm>
          <a:prstGeom prst="rect">
            <a:avLst/>
          </a:prstGeom>
        </p:spPr>
      </p:pic>
      <p:sp>
        <p:nvSpPr>
          <p:cNvPr id="32" name="Freccia a destra 31"/>
          <p:cNvSpPr/>
          <p:nvPr/>
        </p:nvSpPr>
        <p:spPr>
          <a:xfrm rot="5400000">
            <a:off x="3924321" y="5924593"/>
            <a:ext cx="366664" cy="357190"/>
          </a:xfrm>
          <a:prstGeom prst="right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ou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2">
                                            <p:bg/>
                                          </p:spTgt>
                                        </p:tgtEl>
                                        <p:attrNameLst>
                                          <p:attrName>style.visibility</p:attrName>
                                        </p:attrNameLst>
                                      </p:cBhvr>
                                      <p:to>
                                        <p:strVal val="visible"/>
                                      </p:to>
                                    </p:set>
                                    <p:animEffect transition="in" filter="wipe(left)">
                                      <p:cBhvr>
                                        <p:cTn id="36" dur="1000"/>
                                        <p:tgtEl>
                                          <p:spTgt spid="22">
                                            <p:bg/>
                                          </p:spTgt>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22">
                                            <p:txEl>
                                              <p:pRg st="0" end="0"/>
                                            </p:txEl>
                                          </p:spTgt>
                                        </p:tgtEl>
                                        <p:attrNameLst>
                                          <p:attrName>style.visibility</p:attrName>
                                        </p:attrNameLst>
                                      </p:cBhvr>
                                      <p:to>
                                        <p:strVal val="visible"/>
                                      </p:to>
                                    </p:set>
                                    <p:animEffect transition="in" filter="wipe(left)">
                                      <p:cBhvr>
                                        <p:cTn id="40" dur="1000"/>
                                        <p:tgtEl>
                                          <p:spTgt spid="22">
                                            <p:txEl>
                                              <p:pRg st="0" end="0"/>
                                            </p:txEl>
                                          </p:spTgt>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22">
                                            <p:txEl>
                                              <p:pRg st="1" end="1"/>
                                            </p:txEl>
                                          </p:spTgt>
                                        </p:tgtEl>
                                        <p:attrNameLst>
                                          <p:attrName>style.visibility</p:attrName>
                                        </p:attrNameLst>
                                      </p:cBhvr>
                                      <p:to>
                                        <p:strVal val="visible"/>
                                      </p:to>
                                    </p:set>
                                    <p:animEffect transition="in" filter="wipe(left)">
                                      <p:cBhvr>
                                        <p:cTn id="44" dur="1000"/>
                                        <p:tgtEl>
                                          <p:spTgt spid="2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
                                            <p:bg/>
                                          </p:spTgt>
                                        </p:tgtEl>
                                        <p:attrNameLst>
                                          <p:attrName>style.visibility</p:attrName>
                                        </p:attrNameLst>
                                      </p:cBhvr>
                                      <p:to>
                                        <p:strVal val="visible"/>
                                      </p:to>
                                    </p:set>
                                    <p:animEffect transition="in" filter="wipe(left)">
                                      <p:cBhvr>
                                        <p:cTn id="54" dur="1000"/>
                                        <p:tgtEl>
                                          <p:spTgt spid="3">
                                            <p:bg/>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Effect transition="in" filter="wipe(left)">
                                      <p:cBhvr>
                                        <p:cTn id="57" dur="1000"/>
                                        <p:tgtEl>
                                          <p:spTgt spid="3">
                                            <p:txEl>
                                              <p:pRg st="0" end="0"/>
                                            </p:txEl>
                                          </p:spTgt>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animEffect transition="in" filter="wipe(left)">
                                      <p:cBhvr>
                                        <p:cTn id="61" dur="1000"/>
                                        <p:tgtEl>
                                          <p:spTgt spid="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left)">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left)">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
                                            <p:txEl>
                                              <p:pRg st="2" end="2"/>
                                            </p:txEl>
                                          </p:spTgt>
                                        </p:tgtEl>
                                        <p:attrNameLst>
                                          <p:attrName>style.visibility</p:attrName>
                                        </p:attrNameLst>
                                      </p:cBhvr>
                                      <p:to>
                                        <p:strVal val="visible"/>
                                      </p:to>
                                    </p:set>
                                    <p:animEffect transition="in" filter="wipe(left)">
                                      <p:cBhvr>
                                        <p:cTn id="86" dur="1000"/>
                                        <p:tgtEl>
                                          <p:spTgt spid="3">
                                            <p:txEl>
                                              <p:pRg st="2" end="2"/>
                                            </p:txEl>
                                          </p:spTgt>
                                        </p:tgtEl>
                                      </p:cBhvr>
                                    </p:animEffect>
                                  </p:childTnLst>
                                </p:cTn>
                              </p:par>
                            </p:childTnLst>
                          </p:cTn>
                        </p:par>
                        <p:par>
                          <p:cTn id="87" fill="hold">
                            <p:stCondLst>
                              <p:cond delay="1000"/>
                            </p:stCondLst>
                            <p:childTnLst>
                              <p:par>
                                <p:cTn id="88" presetID="22" presetClass="entr" presetSubtype="8" fill="hold" grpId="0" nodeType="afterEffect">
                                  <p:stCondLst>
                                    <p:cond delay="0"/>
                                  </p:stCondLst>
                                  <p:childTnLst>
                                    <p:set>
                                      <p:cBhvr>
                                        <p:cTn id="89" dur="1" fill="hold">
                                          <p:stCondLst>
                                            <p:cond delay="0"/>
                                          </p:stCondLst>
                                        </p:cTn>
                                        <p:tgtEl>
                                          <p:spTgt spid="3">
                                            <p:txEl>
                                              <p:pRg st="3" end="3"/>
                                            </p:txEl>
                                          </p:spTgt>
                                        </p:tgtEl>
                                        <p:attrNameLst>
                                          <p:attrName>style.visibility</p:attrName>
                                        </p:attrNameLst>
                                      </p:cBhvr>
                                      <p:to>
                                        <p:strVal val="visible"/>
                                      </p:to>
                                    </p:set>
                                    <p:animEffect transition="in" filter="wipe(left)">
                                      <p:cBhvr>
                                        <p:cTn id="90" dur="1000"/>
                                        <p:tgtEl>
                                          <p:spTgt spid="3">
                                            <p:txEl>
                                              <p:pRg st="3" end="3"/>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ipe(up)">
                                      <p:cBhvr>
                                        <p:cTn id="101" dur="500"/>
                                        <p:tgtEl>
                                          <p:spTgt spid="29"/>
                                        </p:tgtEl>
                                      </p:cBhvr>
                                    </p:animEffect>
                                  </p:childTnLst>
                                </p:cTn>
                              </p:par>
                            </p:childTnLst>
                          </p:cTn>
                        </p:par>
                        <p:par>
                          <p:cTn id="102" fill="hold">
                            <p:stCondLst>
                              <p:cond delay="500"/>
                            </p:stCondLst>
                            <p:childTnLst>
                              <p:par>
                                <p:cTn id="103" presetID="22" presetClass="entr" presetSubtype="1"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wipe(up)">
                                      <p:cBhvr>
                                        <p:cTn id="105" dur="500"/>
                                        <p:tgtEl>
                                          <p:spTgt spid="27"/>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wipe(up)">
                                      <p:cBhvr>
                                        <p:cTn id="110" dur="500"/>
                                        <p:tgtEl>
                                          <p:spTgt spid="2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wipe(up)">
                                      <p:cBhvr>
                                        <p:cTn id="1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6" grpId="0" animBg="1"/>
      <p:bldP spid="7" grpId="0" animBg="1"/>
      <p:bldP spid="10" grpId="0" uiExpand="1" animBg="1"/>
      <p:bldP spid="17" grpId="0" animBg="1"/>
      <p:bldP spid="18" grpId="0" animBg="1"/>
      <p:bldP spid="19" grpId="0" animBg="1"/>
      <p:bldP spid="20" grpId="0" animBg="1"/>
      <p:bldP spid="21" grpId="0" animBg="1"/>
      <p:bldP spid="22" grpId="0" build="p" animBg="1"/>
      <p:bldP spid="24" grpId="0" uiExpand="1" animBg="1"/>
      <p:bldP spid="25" grpId="0" uiExpand="1" animBg="1"/>
      <p:bldP spid="27" grpId="0" animBg="1"/>
      <p:bldP spid="28"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 y="5380672"/>
            <a:ext cx="9144000" cy="1477328"/>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Sui </a:t>
            </a:r>
            <a:r>
              <a:rPr lang="it-IT" sz="2800" i="1" dirty="0" err="1" smtClean="0">
                <a:solidFill>
                  <a:srgbClr val="0000CC"/>
                </a:solidFill>
              </a:rPr>
              <a:t>commons</a:t>
            </a:r>
            <a:r>
              <a:rPr lang="it-IT" sz="2800" i="1" dirty="0" smtClean="0">
                <a:solidFill>
                  <a:srgbClr val="0000CC"/>
                </a:solidFill>
              </a:rPr>
              <a:t> </a:t>
            </a:r>
            <a:r>
              <a:rPr lang="it-IT" sz="2800" dirty="0" smtClean="0">
                <a:solidFill>
                  <a:srgbClr val="0000CC"/>
                </a:solidFill>
              </a:rPr>
              <a:t>si concentrano oggi le aspirazioni di molte </a:t>
            </a:r>
          </a:p>
          <a:p>
            <a:pPr>
              <a:lnSpc>
                <a:spcPts val="2700"/>
              </a:lnSpc>
            </a:pPr>
            <a:r>
              <a:rPr lang="it-IT" sz="2800" dirty="0" smtClean="0">
                <a:solidFill>
                  <a:srgbClr val="0000CC"/>
                </a:solidFill>
              </a:rPr>
              <a:t>popolazioni – in gran parte dei paesi in via di sviluppo – </a:t>
            </a:r>
          </a:p>
          <a:p>
            <a:pPr>
              <a:lnSpc>
                <a:spcPts val="2700"/>
              </a:lnSpc>
            </a:pPr>
            <a:r>
              <a:rPr lang="it-IT" sz="2800" dirty="0" smtClean="0">
                <a:solidFill>
                  <a:srgbClr val="0000CC"/>
                </a:solidFill>
              </a:rPr>
              <a:t>e di piccole comunità per avviare una gestione democratica e</a:t>
            </a:r>
          </a:p>
          <a:p>
            <a:pPr>
              <a:lnSpc>
                <a:spcPts val="2700"/>
              </a:lnSpc>
            </a:pPr>
            <a:r>
              <a:rPr lang="it-IT" sz="2800" dirty="0" smtClean="0">
                <a:solidFill>
                  <a:srgbClr val="0000CC"/>
                </a:solidFill>
              </a:rPr>
              <a:t> sostenibile del loro territorio.</a:t>
            </a:r>
            <a:endParaRPr lang="it-IT" sz="2800" dirty="0">
              <a:solidFill>
                <a:srgbClr val="0000CC"/>
              </a:solidFill>
            </a:endParaRPr>
          </a:p>
        </p:txBody>
      </p:sp>
      <p:sp>
        <p:nvSpPr>
          <p:cNvPr id="3" name="Titolo 1"/>
          <p:cNvSpPr txBox="1">
            <a:spLocks/>
          </p:cNvSpPr>
          <p:nvPr/>
        </p:nvSpPr>
        <p:spPr>
          <a:xfrm>
            <a:off x="0" y="0"/>
            <a:ext cx="9144000" cy="642918"/>
          </a:xfrm>
          <a:prstGeom prst="rect">
            <a:avLst/>
          </a:prstGeom>
          <a:solidFill>
            <a:srgbClr val="0000CC"/>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chemeClr val="bg1"/>
                </a:solidFill>
                <a:effectLst/>
                <a:uLnTx/>
                <a:uFillTx/>
                <a:latin typeface="+mj-lt"/>
                <a:ea typeface="+mj-ea"/>
                <a:cs typeface="+mj-cs"/>
              </a:rPr>
              <a:t>I  BENI  COMUNI  NELL’ECONOMIA  ATTUALE</a:t>
            </a:r>
            <a:endParaRPr kumimoji="0" lang="it-IT" sz="2800" b="0" i="0" u="none" strike="noStrike" kern="1200" cap="none" spc="0" normalizeH="0" baseline="0" noProof="0" dirty="0">
              <a:ln>
                <a:noFill/>
              </a:ln>
              <a:solidFill>
                <a:schemeClr val="bg1"/>
              </a:solidFill>
              <a:effectLst/>
              <a:uLnTx/>
              <a:uFillTx/>
              <a:latin typeface="+mj-lt"/>
              <a:ea typeface="+mj-ea"/>
              <a:cs typeface="+mj-cs"/>
            </a:endParaRPr>
          </a:p>
        </p:txBody>
      </p:sp>
      <p:sp>
        <p:nvSpPr>
          <p:cNvPr id="10" name="Ovale 9"/>
          <p:cNvSpPr/>
          <p:nvPr/>
        </p:nvSpPr>
        <p:spPr>
          <a:xfrm>
            <a:off x="0" y="1643050"/>
            <a:ext cx="2500330" cy="2000264"/>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700"/>
              </a:lnSpc>
            </a:pPr>
            <a:r>
              <a:rPr lang="it-IT" sz="2800" b="1" dirty="0" smtClean="0">
                <a:solidFill>
                  <a:schemeClr val="bg1"/>
                </a:solidFill>
              </a:rPr>
              <a:t>L’attuale riflessione sui beni comuni</a:t>
            </a:r>
            <a:endParaRPr lang="it-IT" sz="2800" b="1" dirty="0">
              <a:solidFill>
                <a:schemeClr val="bg1"/>
              </a:solidFill>
            </a:endParaRPr>
          </a:p>
        </p:txBody>
      </p:sp>
      <p:sp>
        <p:nvSpPr>
          <p:cNvPr id="11" name="Rettangolo arrotondato 10"/>
          <p:cNvSpPr/>
          <p:nvPr/>
        </p:nvSpPr>
        <p:spPr>
          <a:xfrm>
            <a:off x="4214810" y="714356"/>
            <a:ext cx="2786082" cy="500066"/>
          </a:xfrm>
          <a:prstGeom prst="roundRect">
            <a:avLst>
              <a:gd name="adj" fmla="val 32353"/>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2800" b="1" dirty="0" smtClean="0">
                <a:solidFill>
                  <a:schemeClr val="bg1"/>
                </a:solidFill>
              </a:rPr>
              <a:t>Globalizzazione</a:t>
            </a:r>
            <a:r>
              <a:rPr lang="it-IT" dirty="0" smtClean="0">
                <a:solidFill>
                  <a:prstClr val="black"/>
                </a:solidFill>
              </a:rPr>
              <a:t> </a:t>
            </a:r>
            <a:endParaRPr lang="it-IT" dirty="0">
              <a:solidFill>
                <a:prstClr val="black"/>
              </a:solidFill>
            </a:endParaRPr>
          </a:p>
        </p:txBody>
      </p:sp>
      <p:sp>
        <p:nvSpPr>
          <p:cNvPr id="12" name="Rettangolo arrotondato 11"/>
          <p:cNvSpPr/>
          <p:nvPr/>
        </p:nvSpPr>
        <p:spPr>
          <a:xfrm>
            <a:off x="4214810" y="1500174"/>
            <a:ext cx="4643470" cy="785818"/>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900"/>
              </a:lnSpc>
            </a:pPr>
            <a:r>
              <a:rPr lang="it-IT" sz="2800" b="1" dirty="0" smtClean="0">
                <a:solidFill>
                  <a:schemeClr val="bg1"/>
                </a:solidFill>
              </a:rPr>
              <a:t>Crisi del modello di sviluppo di matrice liberista</a:t>
            </a:r>
            <a:endParaRPr lang="it-IT" sz="2800" b="1" dirty="0">
              <a:solidFill>
                <a:schemeClr val="bg1"/>
              </a:solidFill>
            </a:endParaRPr>
          </a:p>
        </p:txBody>
      </p:sp>
      <p:sp>
        <p:nvSpPr>
          <p:cNvPr id="13" name="Rettangolo arrotondato 12"/>
          <p:cNvSpPr/>
          <p:nvPr/>
        </p:nvSpPr>
        <p:spPr>
          <a:xfrm>
            <a:off x="4214810" y="2500306"/>
            <a:ext cx="4714908" cy="714380"/>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900"/>
              </a:lnSpc>
            </a:pPr>
            <a:r>
              <a:rPr lang="it-IT" sz="2800" b="1" dirty="0" smtClean="0"/>
              <a:t>Crescita delle disuguaglianze su scala planetaria</a:t>
            </a:r>
            <a:endParaRPr lang="it-IT" sz="2800" b="1" dirty="0"/>
          </a:p>
        </p:txBody>
      </p:sp>
      <p:sp>
        <p:nvSpPr>
          <p:cNvPr id="15" name="Rettangolo arrotondato 14"/>
          <p:cNvSpPr/>
          <p:nvPr/>
        </p:nvSpPr>
        <p:spPr>
          <a:xfrm>
            <a:off x="4214810" y="3500438"/>
            <a:ext cx="4214810" cy="571504"/>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smtClean="0"/>
              <a:t>Inquinamento del pianeta</a:t>
            </a:r>
            <a:endParaRPr lang="it-IT" sz="2800" b="1" dirty="0"/>
          </a:p>
        </p:txBody>
      </p:sp>
      <p:cxnSp>
        <p:nvCxnSpPr>
          <p:cNvPr id="17" name="Connettore 2 16"/>
          <p:cNvCxnSpPr>
            <a:endCxn id="11" idx="1"/>
          </p:cNvCxnSpPr>
          <p:nvPr/>
        </p:nvCxnSpPr>
        <p:spPr>
          <a:xfrm flipV="1">
            <a:off x="2143108" y="964389"/>
            <a:ext cx="2071702" cy="1035851"/>
          </a:xfrm>
          <a:prstGeom prst="straightConnector1">
            <a:avLst/>
          </a:prstGeom>
          <a:ln w="13652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a:endCxn id="12" idx="1"/>
          </p:cNvCxnSpPr>
          <p:nvPr/>
        </p:nvCxnSpPr>
        <p:spPr>
          <a:xfrm flipV="1">
            <a:off x="2428860" y="1893083"/>
            <a:ext cx="1785950" cy="464347"/>
          </a:xfrm>
          <a:prstGeom prst="straightConnector1">
            <a:avLst/>
          </a:prstGeom>
          <a:ln w="13652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p:cNvCxnSpPr>
            <a:endCxn id="13" idx="1"/>
          </p:cNvCxnSpPr>
          <p:nvPr/>
        </p:nvCxnSpPr>
        <p:spPr>
          <a:xfrm>
            <a:off x="2428860" y="2857496"/>
            <a:ext cx="1785950" cy="1588"/>
          </a:xfrm>
          <a:prstGeom prst="straightConnector1">
            <a:avLst/>
          </a:prstGeom>
          <a:ln w="13652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a:endCxn id="15" idx="1"/>
          </p:cNvCxnSpPr>
          <p:nvPr/>
        </p:nvCxnSpPr>
        <p:spPr>
          <a:xfrm>
            <a:off x="2143108" y="3143248"/>
            <a:ext cx="2071702" cy="642942"/>
          </a:xfrm>
          <a:prstGeom prst="straightConnector1">
            <a:avLst/>
          </a:prstGeom>
          <a:ln w="13652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22" name="Rettangolo arrotondato 21"/>
          <p:cNvSpPr/>
          <p:nvPr/>
        </p:nvSpPr>
        <p:spPr>
          <a:xfrm>
            <a:off x="4214810" y="4357694"/>
            <a:ext cx="4214810" cy="785818"/>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it-IT" sz="2800" b="1" dirty="0" smtClean="0"/>
              <a:t>Depauperazione degli ecosistemi</a:t>
            </a:r>
            <a:endParaRPr lang="it-IT" sz="2800" b="1" dirty="0"/>
          </a:p>
        </p:txBody>
      </p:sp>
      <p:cxnSp>
        <p:nvCxnSpPr>
          <p:cNvPr id="24" name="Connettore 2 23"/>
          <p:cNvCxnSpPr/>
          <p:nvPr/>
        </p:nvCxnSpPr>
        <p:spPr>
          <a:xfrm>
            <a:off x="1714480" y="3429000"/>
            <a:ext cx="2500330" cy="1285884"/>
          </a:xfrm>
          <a:prstGeom prst="straightConnector1">
            <a:avLst/>
          </a:prstGeom>
          <a:ln w="136525">
            <a:solidFill>
              <a:srgbClr val="0000CC"/>
            </a:solidFill>
            <a:tailEnd type="triangle"/>
          </a:ln>
        </p:spPr>
        <p:style>
          <a:lnRef idx="1">
            <a:schemeClr val="accent1"/>
          </a:lnRef>
          <a:fillRef idx="0">
            <a:schemeClr val="accent1"/>
          </a:fillRef>
          <a:effectRef idx="0">
            <a:schemeClr val="accent1"/>
          </a:effectRef>
          <a:fontRef idx="minor">
            <a:schemeClr val="tx1"/>
          </a:fontRef>
        </p:style>
      </p:cxnSp>
      <p:pic>
        <p:nvPicPr>
          <p:cNvPr id="16" name="Immagine 15" descr="globalizzazione-tipi.png"/>
          <p:cNvPicPr>
            <a:picLocks noChangeAspect="1"/>
          </p:cNvPicPr>
          <p:nvPr/>
        </p:nvPicPr>
        <p:blipFill>
          <a:blip r:embed="rId3" cstate="print"/>
          <a:stretch>
            <a:fillRect/>
          </a:stretch>
        </p:blipFill>
        <p:spPr>
          <a:xfrm>
            <a:off x="0" y="13570"/>
            <a:ext cx="8501090" cy="6844429"/>
          </a:xfrm>
          <a:prstGeom prst="rect">
            <a:avLst/>
          </a:prstGeom>
        </p:spPr>
      </p:pic>
      <p:pic>
        <p:nvPicPr>
          <p:cNvPr id="19" name="Immagine 18" descr="crisis-globe-.jpg"/>
          <p:cNvPicPr>
            <a:picLocks noChangeAspect="1"/>
          </p:cNvPicPr>
          <p:nvPr/>
        </p:nvPicPr>
        <p:blipFill>
          <a:blip r:embed="rId4" cstate="print"/>
          <a:srcRect l="10416" t="3125" r="11458" b="19791"/>
          <a:stretch>
            <a:fillRect/>
          </a:stretch>
        </p:blipFill>
        <p:spPr>
          <a:xfrm>
            <a:off x="0" y="2205990"/>
            <a:ext cx="4714876" cy="4652010"/>
          </a:xfrm>
          <a:prstGeom prst="rect">
            <a:avLst/>
          </a:prstGeom>
        </p:spPr>
      </p:pic>
      <p:pic>
        <p:nvPicPr>
          <p:cNvPr id="1026" name="Picture 2" descr="C:\Users\Administrator\Pictures\SOCIETA\Logo UNDP-ridimens..jpg"/>
          <p:cNvPicPr>
            <a:picLocks noChangeAspect="1" noChangeArrowheads="1"/>
          </p:cNvPicPr>
          <p:nvPr/>
        </p:nvPicPr>
        <p:blipFill>
          <a:blip r:embed="rId5" cstate="print">
            <a:duotone>
              <a:prstClr val="black"/>
              <a:schemeClr val="accent2">
                <a:tint val="45000"/>
                <a:satMod val="400000"/>
              </a:schemeClr>
            </a:duotone>
          </a:blip>
          <a:srcRect/>
          <a:stretch>
            <a:fillRect/>
          </a:stretch>
        </p:blipFill>
        <p:spPr bwMode="auto">
          <a:xfrm>
            <a:off x="0" y="2786058"/>
            <a:ext cx="4543301" cy="4071942"/>
          </a:xfrm>
          <a:prstGeom prst="rect">
            <a:avLst/>
          </a:prstGeom>
          <a:noFill/>
        </p:spPr>
      </p:pic>
      <p:pic>
        <p:nvPicPr>
          <p:cNvPr id="1027" name="Picture 3" descr="C:\Users\Administrator\Pictures\SOCIETA\Inquinamento-.jpg"/>
          <p:cNvPicPr>
            <a:picLocks noChangeAspect="1" noChangeArrowheads="1"/>
          </p:cNvPicPr>
          <p:nvPr/>
        </p:nvPicPr>
        <p:blipFill>
          <a:blip r:embed="rId6" cstate="print"/>
          <a:srcRect r="6539"/>
          <a:stretch>
            <a:fillRect/>
          </a:stretch>
        </p:blipFill>
        <p:spPr bwMode="auto">
          <a:xfrm>
            <a:off x="0" y="3246436"/>
            <a:ext cx="4500562" cy="3611564"/>
          </a:xfrm>
          <a:prstGeom prst="rect">
            <a:avLst/>
          </a:prstGeom>
          <a:noFill/>
        </p:spPr>
      </p:pic>
      <p:pic>
        <p:nvPicPr>
          <p:cNvPr id="20" name="Immagine 19" descr="Depauperazione ecosistema-graphicsoceanacidificat.jpg"/>
          <p:cNvPicPr>
            <a:picLocks noChangeAspect="1"/>
          </p:cNvPicPr>
          <p:nvPr/>
        </p:nvPicPr>
        <p:blipFill>
          <a:blip r:embed="rId7" cstate="print"/>
          <a:stretch>
            <a:fillRect/>
          </a:stretch>
        </p:blipFill>
        <p:spPr>
          <a:xfrm>
            <a:off x="0" y="2500314"/>
            <a:ext cx="4357686" cy="4357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ox(ou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par>
                          <p:cTn id="32" fill="hold">
                            <p:stCondLst>
                              <p:cond delay="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32"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ox(ou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childTnLst>
                          </p:cTn>
                        </p:par>
                        <p:par>
                          <p:cTn id="49" fill="hold">
                            <p:stCondLst>
                              <p:cond delay="0"/>
                            </p:stCondLst>
                            <p:childTnLst>
                              <p:par>
                                <p:cTn id="50" presetID="22" presetClass="entr" presetSubtype="8"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32"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box(out)">
                                      <p:cBhvr>
                                        <p:cTn id="61" dur="500"/>
                                        <p:tgtEl>
                                          <p:spTgt spid="1026"/>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1026"/>
                                        </p:tgtEl>
                                        <p:attrNameLst>
                                          <p:attrName>style.visibility</p:attrName>
                                        </p:attrNameLst>
                                      </p:cBhvr>
                                      <p:to>
                                        <p:strVal val="hidden"/>
                                      </p:to>
                                    </p:set>
                                  </p:childTnLst>
                                </p:cTn>
                              </p:par>
                            </p:childTnLst>
                          </p:cTn>
                        </p:par>
                        <p:par>
                          <p:cTn id="66" fill="hold">
                            <p:stCondLst>
                              <p:cond delay="0"/>
                            </p:stCondLst>
                            <p:childTnLst>
                              <p:par>
                                <p:cTn id="67" presetID="22" presetClass="entr" presetSubtype="8"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left)">
                                      <p:cBhvr>
                                        <p:cTn id="69" dur="500"/>
                                        <p:tgtEl>
                                          <p:spTgt spid="28"/>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32" fill="hold" nodeType="clickEffect">
                                  <p:stCondLst>
                                    <p:cond delay="0"/>
                                  </p:stCondLst>
                                  <p:childTnLst>
                                    <p:set>
                                      <p:cBhvr>
                                        <p:cTn id="77" dur="1" fill="hold">
                                          <p:stCondLst>
                                            <p:cond delay="0"/>
                                          </p:stCondLst>
                                        </p:cTn>
                                        <p:tgtEl>
                                          <p:spTgt spid="1027"/>
                                        </p:tgtEl>
                                        <p:attrNameLst>
                                          <p:attrName>style.visibility</p:attrName>
                                        </p:attrNameLst>
                                      </p:cBhvr>
                                      <p:to>
                                        <p:strVal val="visible"/>
                                      </p:to>
                                    </p:set>
                                    <p:animEffect transition="in" filter="box(out)">
                                      <p:cBhvr>
                                        <p:cTn id="78" dur="500"/>
                                        <p:tgtEl>
                                          <p:spTgt spid="1027"/>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027"/>
                                        </p:tgtEl>
                                        <p:attrNameLst>
                                          <p:attrName>style.visibility</p:attrName>
                                        </p:attrNameLst>
                                      </p:cBhvr>
                                      <p:to>
                                        <p:strVal val="hidden"/>
                                      </p:to>
                                    </p:set>
                                  </p:childTnLst>
                                </p:cTn>
                              </p:par>
                            </p:childTnLst>
                          </p:cTn>
                        </p:par>
                        <p:par>
                          <p:cTn id="83" fill="hold">
                            <p:stCondLst>
                              <p:cond delay="0"/>
                            </p:stCondLst>
                            <p:childTnLst>
                              <p:par>
                                <p:cTn id="84" presetID="22" presetClass="entr" presetSubtype="8"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left)">
                                      <p:cBhvr>
                                        <p:cTn id="90" dur="5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ntr" presetSubtype="32"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ox(out)">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20"/>
                                        </p:tgtEl>
                                        <p:attrNameLst>
                                          <p:attrName>style.visibility</p:attrName>
                                        </p:attrNameLst>
                                      </p:cBhvr>
                                      <p:to>
                                        <p:strVal val="hidden"/>
                                      </p:to>
                                    </p:set>
                                  </p:childTnLst>
                                </p:cTn>
                              </p:par>
                            </p:childTnLst>
                          </p:cTn>
                        </p:par>
                        <p:par>
                          <p:cTn id="100" fill="hold">
                            <p:stCondLst>
                              <p:cond delay="0"/>
                            </p:stCondLst>
                            <p:childTnLst>
                              <p:par>
                                <p:cTn id="101" presetID="22" presetClass="entr" presetSubtype="8" fill="hold" grpId="0" nodeType="afterEffect">
                                  <p:stCondLst>
                                    <p:cond delay="0"/>
                                  </p:stCondLst>
                                  <p:childTnLst>
                                    <p:set>
                                      <p:cBhvr>
                                        <p:cTn id="102" dur="1" fill="hold">
                                          <p:stCondLst>
                                            <p:cond delay="0"/>
                                          </p:stCondLst>
                                        </p:cTn>
                                        <p:tgtEl>
                                          <p:spTgt spid="2">
                                            <p:bg/>
                                          </p:spTgt>
                                        </p:tgtEl>
                                        <p:attrNameLst>
                                          <p:attrName>style.visibility</p:attrName>
                                        </p:attrNameLst>
                                      </p:cBhvr>
                                      <p:to>
                                        <p:strVal val="visible"/>
                                      </p:to>
                                    </p:set>
                                    <p:animEffect transition="in" filter="wipe(left)">
                                      <p:cBhvr>
                                        <p:cTn id="103" dur="1000"/>
                                        <p:tgtEl>
                                          <p:spTgt spid="2">
                                            <p:bg/>
                                          </p:spTgt>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
                                            <p:txEl>
                                              <p:pRg st="0" end="0"/>
                                            </p:txEl>
                                          </p:spTgt>
                                        </p:tgtEl>
                                        <p:attrNameLst>
                                          <p:attrName>style.visibility</p:attrName>
                                        </p:attrNameLst>
                                      </p:cBhvr>
                                      <p:to>
                                        <p:strVal val="visible"/>
                                      </p:to>
                                    </p:set>
                                    <p:animEffect transition="in" filter="wipe(left)">
                                      <p:cBhvr>
                                        <p:cTn id="106" dur="1000"/>
                                        <p:tgtEl>
                                          <p:spTgt spid="2">
                                            <p:txEl>
                                              <p:pRg st="0" end="0"/>
                                            </p:txEl>
                                          </p:spTgt>
                                        </p:tgtEl>
                                      </p:cBhvr>
                                    </p:animEffect>
                                  </p:childTnLst>
                                </p:cTn>
                              </p:par>
                            </p:childTnLst>
                          </p:cTn>
                        </p:par>
                        <p:par>
                          <p:cTn id="107" fill="hold">
                            <p:stCondLst>
                              <p:cond delay="1000"/>
                            </p:stCondLst>
                            <p:childTnLst>
                              <p:par>
                                <p:cTn id="108" presetID="22" presetClass="entr" presetSubtype="8" fill="hold" grpId="0" nodeType="afterEffect">
                                  <p:stCondLst>
                                    <p:cond delay="0"/>
                                  </p:stCondLst>
                                  <p:childTnLst>
                                    <p:set>
                                      <p:cBhvr>
                                        <p:cTn id="109" dur="1" fill="hold">
                                          <p:stCondLst>
                                            <p:cond delay="0"/>
                                          </p:stCondLst>
                                        </p:cTn>
                                        <p:tgtEl>
                                          <p:spTgt spid="2">
                                            <p:txEl>
                                              <p:pRg st="1" end="1"/>
                                            </p:txEl>
                                          </p:spTgt>
                                        </p:tgtEl>
                                        <p:attrNameLst>
                                          <p:attrName>style.visibility</p:attrName>
                                        </p:attrNameLst>
                                      </p:cBhvr>
                                      <p:to>
                                        <p:strVal val="visible"/>
                                      </p:to>
                                    </p:set>
                                    <p:animEffect transition="in" filter="wipe(left)">
                                      <p:cBhvr>
                                        <p:cTn id="110" dur="1000"/>
                                        <p:tgtEl>
                                          <p:spTgt spid="2">
                                            <p:txEl>
                                              <p:pRg st="1" end="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
                                            <p:txEl>
                                              <p:pRg st="2" end="2"/>
                                            </p:txEl>
                                          </p:spTgt>
                                        </p:tgtEl>
                                        <p:attrNameLst>
                                          <p:attrName>style.visibility</p:attrName>
                                        </p:attrNameLst>
                                      </p:cBhvr>
                                      <p:to>
                                        <p:strVal val="visible"/>
                                      </p:to>
                                    </p:set>
                                    <p:animEffect transition="in" filter="wipe(left)">
                                      <p:cBhvr>
                                        <p:cTn id="115" dur="1000"/>
                                        <p:tgtEl>
                                          <p:spTgt spid="2">
                                            <p:txEl>
                                              <p:pRg st="2" end="2"/>
                                            </p:txEl>
                                          </p:spTgt>
                                        </p:tgtEl>
                                      </p:cBhvr>
                                    </p:animEffect>
                                  </p:childTnLst>
                                </p:cTn>
                              </p:par>
                            </p:childTnLst>
                          </p:cTn>
                        </p:par>
                        <p:par>
                          <p:cTn id="116" fill="hold">
                            <p:stCondLst>
                              <p:cond delay="1000"/>
                            </p:stCondLst>
                            <p:childTnLst>
                              <p:par>
                                <p:cTn id="117" presetID="22" presetClass="entr" presetSubtype="8" fill="hold" grpId="0" nodeType="afterEffect">
                                  <p:stCondLst>
                                    <p:cond delay="0"/>
                                  </p:stCondLst>
                                  <p:childTnLst>
                                    <p:set>
                                      <p:cBhvr>
                                        <p:cTn id="118" dur="1" fill="hold">
                                          <p:stCondLst>
                                            <p:cond delay="0"/>
                                          </p:stCondLst>
                                        </p:cTn>
                                        <p:tgtEl>
                                          <p:spTgt spid="2">
                                            <p:txEl>
                                              <p:pRg st="3" end="3"/>
                                            </p:txEl>
                                          </p:spTgt>
                                        </p:tgtEl>
                                        <p:attrNameLst>
                                          <p:attrName>style.visibility</p:attrName>
                                        </p:attrNameLst>
                                      </p:cBhvr>
                                      <p:to>
                                        <p:strVal val="visible"/>
                                      </p:to>
                                    </p:set>
                                    <p:animEffect transition="in" filter="wipe(left)">
                                      <p:cBhvr>
                                        <p:cTn id="119"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P spid="10" grpId="0" animBg="1"/>
      <p:bldP spid="11" grpId="0" animBg="1"/>
      <p:bldP spid="12" grpId="0" animBg="1"/>
      <p:bldP spid="13" grpId="0" animBg="1"/>
      <p:bldP spid="15"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000108"/>
            <a:ext cx="9144000" cy="1131079"/>
          </a:xfrm>
          <a:prstGeom prst="rect">
            <a:avLst/>
          </a:prstGeom>
          <a:ln>
            <a:noFill/>
          </a:ln>
        </p:spPr>
        <p:txBody>
          <a:bodyPr wrap="square">
            <a:spAutoFit/>
          </a:bodyPr>
          <a:lstStyle/>
          <a:p>
            <a:pPr>
              <a:lnSpc>
                <a:spcPts val="2700"/>
              </a:lnSpc>
            </a:pPr>
            <a:r>
              <a:rPr lang="it-IT" sz="2800" spc="-40" dirty="0" smtClean="0">
                <a:solidFill>
                  <a:srgbClr val="0000CC"/>
                </a:solidFill>
              </a:rPr>
              <a:t>Specialista del problema dell’incremento demografico mondiale.</a:t>
            </a:r>
          </a:p>
          <a:p>
            <a:pPr>
              <a:lnSpc>
                <a:spcPts val="2700"/>
              </a:lnSpc>
            </a:pPr>
            <a:r>
              <a:rPr lang="it-IT" sz="2800" dirty="0" smtClean="0">
                <a:solidFill>
                  <a:srgbClr val="0000CC"/>
                </a:solidFill>
              </a:rPr>
              <a:t>Ha riflettuto sulla capacità dell’uomo di affrontare la </a:t>
            </a:r>
            <a:r>
              <a:rPr lang="it-IT" sz="2800" dirty="0" err="1" smtClean="0">
                <a:solidFill>
                  <a:srgbClr val="0000CC"/>
                </a:solidFill>
              </a:rPr>
              <a:t>questio-</a:t>
            </a:r>
            <a:endParaRPr lang="it-IT" sz="2800" dirty="0" smtClean="0">
              <a:solidFill>
                <a:srgbClr val="0000CC"/>
              </a:solidFill>
            </a:endParaRPr>
          </a:p>
          <a:p>
            <a:pPr>
              <a:lnSpc>
                <a:spcPts val="2700"/>
              </a:lnSpc>
            </a:pPr>
            <a:r>
              <a:rPr lang="it-IT" sz="2800" dirty="0" smtClean="0">
                <a:solidFill>
                  <a:srgbClr val="0000CC"/>
                </a:solidFill>
              </a:rPr>
              <a:t>ne delle risorse collettive.</a:t>
            </a:r>
            <a:endParaRPr lang="it-IT" sz="2800" dirty="0">
              <a:solidFill>
                <a:srgbClr val="0000CC"/>
              </a:solidFill>
            </a:endParaRPr>
          </a:p>
        </p:txBody>
      </p:sp>
      <p:sp>
        <p:nvSpPr>
          <p:cNvPr id="6" name="Rettangolo 5"/>
          <p:cNvSpPr/>
          <p:nvPr/>
        </p:nvSpPr>
        <p:spPr>
          <a:xfrm>
            <a:off x="0" y="3357562"/>
            <a:ext cx="9144000" cy="1131079"/>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Conclusione: l’individuo, lasciato libero di riprodursi, porterà</a:t>
            </a:r>
          </a:p>
          <a:p>
            <a:pPr>
              <a:lnSpc>
                <a:spcPts val="2700"/>
              </a:lnSpc>
            </a:pPr>
            <a:r>
              <a:rPr lang="it-IT" sz="2800" dirty="0" smtClean="0">
                <a:solidFill>
                  <a:srgbClr val="0000CC"/>
                </a:solidFill>
              </a:rPr>
              <a:t>alla rovina l’intero genere umano. </a:t>
            </a:r>
          </a:p>
          <a:p>
            <a:pPr>
              <a:lnSpc>
                <a:spcPts val="2700"/>
              </a:lnSpc>
            </a:pPr>
            <a:r>
              <a:rPr lang="it-IT" sz="2800" b="1" dirty="0" smtClean="0">
                <a:solidFill>
                  <a:srgbClr val="0000CC"/>
                </a:solidFill>
                <a:sym typeface="Wingdings"/>
              </a:rPr>
              <a:t></a:t>
            </a:r>
            <a:r>
              <a:rPr lang="it-IT" sz="2800" b="1" cap="small" dirty="0" smtClean="0">
                <a:solidFill>
                  <a:srgbClr val="0000CC"/>
                </a:solidFill>
              </a:rPr>
              <a:t>La tragedia dei beni comuni</a:t>
            </a:r>
            <a:endParaRPr lang="it-IT" sz="2800" cap="small" dirty="0" smtClean="0">
              <a:solidFill>
                <a:srgbClr val="0000CC"/>
              </a:solidFill>
            </a:endParaRPr>
          </a:p>
        </p:txBody>
      </p:sp>
      <p:sp>
        <p:nvSpPr>
          <p:cNvPr id="7" name="Rettangolo 6"/>
          <p:cNvSpPr/>
          <p:nvPr/>
        </p:nvSpPr>
        <p:spPr>
          <a:xfrm>
            <a:off x="0" y="0"/>
            <a:ext cx="9144000" cy="1015663"/>
          </a:xfrm>
          <a:prstGeom prst="rect">
            <a:avLst/>
          </a:prstGeom>
          <a:solidFill>
            <a:srgbClr val="0000CC"/>
          </a:solidFill>
        </p:spPr>
        <p:txBody>
          <a:bodyPr wrap="square">
            <a:spAutoFit/>
          </a:bodyPr>
          <a:lstStyle/>
          <a:p>
            <a:pPr algn="ctr"/>
            <a:r>
              <a:rPr lang="it-IT" sz="2800" b="1" dirty="0" smtClean="0">
                <a:solidFill>
                  <a:schemeClr val="bg1"/>
                </a:solidFill>
              </a:rPr>
              <a:t>GARRETT  HARDIN (Ecologista:</a:t>
            </a:r>
          </a:p>
          <a:p>
            <a:pPr algn="ctr"/>
            <a:r>
              <a:rPr lang="it-IT" sz="3200" b="1" dirty="0" smtClean="0">
                <a:solidFill>
                  <a:schemeClr val="bg1"/>
                </a:solidFill>
              </a:rPr>
              <a:t>La tragedia dei beni comuni </a:t>
            </a:r>
          </a:p>
        </p:txBody>
      </p:sp>
      <p:sp>
        <p:nvSpPr>
          <p:cNvPr id="5" name="Ovale 4"/>
          <p:cNvSpPr/>
          <p:nvPr/>
        </p:nvSpPr>
        <p:spPr>
          <a:xfrm>
            <a:off x="0" y="0"/>
            <a:ext cx="1357322" cy="1000132"/>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571900" y="2143116"/>
            <a:ext cx="3214678" cy="861774"/>
          </a:xfrm>
          <a:prstGeom prst="rect">
            <a:avLst/>
          </a:prstGeom>
          <a:noFill/>
        </p:spPr>
        <p:txBody>
          <a:bodyPr wrap="square" rtlCol="0">
            <a:spAutoFit/>
          </a:bodyPr>
          <a:lstStyle/>
          <a:p>
            <a:pPr algn="ctr">
              <a:lnSpc>
                <a:spcPts val="3000"/>
              </a:lnSpc>
            </a:pPr>
            <a:r>
              <a:rPr lang="it-IT" sz="2800" b="1" dirty="0" smtClean="0">
                <a:solidFill>
                  <a:srgbClr val="0000CC"/>
                </a:solidFill>
              </a:rPr>
              <a:t>Risorse terrestri</a:t>
            </a:r>
            <a:r>
              <a:rPr lang="it-IT" sz="2800" b="1" u="sng" dirty="0" smtClean="0">
                <a:solidFill>
                  <a:srgbClr val="0000CC"/>
                </a:solidFill>
              </a:rPr>
              <a:t>   </a:t>
            </a:r>
          </a:p>
          <a:p>
            <a:pPr algn="ctr">
              <a:lnSpc>
                <a:spcPts val="3000"/>
              </a:lnSpc>
            </a:pPr>
            <a:r>
              <a:rPr lang="it-IT" sz="2800" b="1" dirty="0" smtClean="0">
                <a:solidFill>
                  <a:srgbClr val="0000CC"/>
                </a:solidFill>
              </a:rPr>
              <a:t>Popolazione umana</a:t>
            </a:r>
            <a:endParaRPr lang="it-IT" sz="2800" b="1" dirty="0">
              <a:solidFill>
                <a:srgbClr val="0000CC"/>
              </a:solidFill>
            </a:endParaRPr>
          </a:p>
        </p:txBody>
      </p:sp>
      <p:cxnSp>
        <p:nvCxnSpPr>
          <p:cNvPr id="10" name="Connettore 1 9"/>
          <p:cNvCxnSpPr>
            <a:stCxn id="8" idx="1"/>
            <a:endCxn id="8" idx="3"/>
          </p:cNvCxnSpPr>
          <p:nvPr/>
        </p:nvCxnSpPr>
        <p:spPr>
          <a:xfrm rot="10800000" flipH="1">
            <a:off x="3571900" y="2574003"/>
            <a:ext cx="3214678" cy="1588"/>
          </a:xfrm>
          <a:prstGeom prst="line">
            <a:avLst/>
          </a:prstGeom>
          <a:ln w="34925">
            <a:solidFill>
              <a:srgbClr val="0000CC"/>
            </a:solidFill>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31" y="2292678"/>
            <a:ext cx="1071570" cy="523220"/>
          </a:xfrm>
          <a:prstGeom prst="rect">
            <a:avLst/>
          </a:prstGeom>
        </p:spPr>
        <p:txBody>
          <a:bodyPr wrap="square">
            <a:spAutoFit/>
          </a:bodyPr>
          <a:lstStyle/>
          <a:p>
            <a:r>
              <a:rPr lang="it-IT" sz="2800" b="1" dirty="0" smtClean="0">
                <a:solidFill>
                  <a:srgbClr val="0000CC"/>
                </a:solidFill>
              </a:rPr>
              <a:t>1968:</a:t>
            </a:r>
            <a:r>
              <a:rPr lang="it-IT" sz="2800" dirty="0" smtClean="0">
                <a:solidFill>
                  <a:prstClr val="black"/>
                </a:solidFill>
              </a:rPr>
              <a:t> </a:t>
            </a:r>
            <a:endParaRPr lang="it-IT" dirty="0"/>
          </a:p>
        </p:txBody>
      </p:sp>
      <p:sp>
        <p:nvSpPr>
          <p:cNvPr id="13" name="Freccia a destra 12"/>
          <p:cNvSpPr/>
          <p:nvPr/>
        </p:nvSpPr>
        <p:spPr>
          <a:xfrm>
            <a:off x="6858016" y="2428868"/>
            <a:ext cx="285752" cy="28575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00CC"/>
              </a:solidFill>
            </a:endParaRPr>
          </a:p>
        </p:txBody>
      </p:sp>
      <p:sp>
        <p:nvSpPr>
          <p:cNvPr id="14" name="Rettangolo 13"/>
          <p:cNvSpPr/>
          <p:nvPr/>
        </p:nvSpPr>
        <p:spPr>
          <a:xfrm>
            <a:off x="1000100" y="2215542"/>
            <a:ext cx="2571768" cy="784830"/>
          </a:xfrm>
          <a:prstGeom prst="rect">
            <a:avLst/>
          </a:prstGeom>
          <a:ln>
            <a:solidFill>
              <a:schemeClr val="accent1"/>
            </a:solidFill>
          </a:ln>
        </p:spPr>
        <p:txBody>
          <a:bodyPr wrap="square">
            <a:spAutoFit/>
          </a:bodyPr>
          <a:lstStyle/>
          <a:p>
            <a:pPr algn="ctr">
              <a:lnSpc>
                <a:spcPts val="2700"/>
              </a:lnSpc>
            </a:pPr>
            <a:r>
              <a:rPr lang="it-IT" sz="2800" dirty="0" smtClean="0">
                <a:solidFill>
                  <a:srgbClr val="0000CC"/>
                </a:solidFill>
              </a:rPr>
              <a:t>Approccio</a:t>
            </a:r>
          </a:p>
          <a:p>
            <a:pPr algn="ctr">
              <a:lnSpc>
                <a:spcPts val="2700"/>
              </a:lnSpc>
            </a:pPr>
            <a:r>
              <a:rPr lang="it-IT" sz="2800" dirty="0" smtClean="0">
                <a:solidFill>
                  <a:srgbClr val="0000CC"/>
                </a:solidFill>
              </a:rPr>
              <a:t> neo maltusiano:</a:t>
            </a:r>
            <a:endParaRPr lang="it-IT" sz="2800" dirty="0">
              <a:solidFill>
                <a:srgbClr val="0000CC"/>
              </a:solidFill>
            </a:endParaRPr>
          </a:p>
        </p:txBody>
      </p:sp>
      <p:sp>
        <p:nvSpPr>
          <p:cNvPr id="16" name="CasellaDiTesto 15"/>
          <p:cNvSpPr txBox="1"/>
          <p:nvPr/>
        </p:nvSpPr>
        <p:spPr>
          <a:xfrm>
            <a:off x="7143768" y="1859323"/>
            <a:ext cx="2000232" cy="1426801"/>
          </a:xfrm>
          <a:prstGeom prst="rect">
            <a:avLst/>
          </a:prstGeom>
          <a:noFill/>
          <a:ln>
            <a:solidFill>
              <a:schemeClr val="accent3">
                <a:lumMod val="75000"/>
              </a:schemeClr>
            </a:solidFill>
          </a:ln>
        </p:spPr>
        <p:txBody>
          <a:bodyPr wrap="square" rtlCol="0">
            <a:spAutoFit/>
          </a:bodyPr>
          <a:lstStyle/>
          <a:p>
            <a:pPr>
              <a:lnSpc>
                <a:spcPts val="2600"/>
              </a:lnSpc>
            </a:pPr>
            <a:r>
              <a:rPr lang="it-IT" sz="2800" spc="-70" dirty="0" smtClean="0">
                <a:solidFill>
                  <a:srgbClr val="0000CC"/>
                </a:solidFill>
              </a:rPr>
              <a:t>Diminuzione</a:t>
            </a:r>
          </a:p>
          <a:p>
            <a:pPr>
              <a:lnSpc>
                <a:spcPts val="2600"/>
              </a:lnSpc>
            </a:pPr>
            <a:r>
              <a:rPr lang="it-IT" sz="2800" spc="-70" dirty="0" smtClean="0">
                <a:solidFill>
                  <a:srgbClr val="0000CC"/>
                </a:solidFill>
              </a:rPr>
              <a:t>della quota </a:t>
            </a:r>
          </a:p>
          <a:p>
            <a:pPr>
              <a:lnSpc>
                <a:spcPts val="2600"/>
              </a:lnSpc>
            </a:pPr>
            <a:r>
              <a:rPr lang="it-IT" sz="2800" i="1" spc="-70" dirty="0" smtClean="0">
                <a:solidFill>
                  <a:srgbClr val="0000CC"/>
                </a:solidFill>
              </a:rPr>
              <a:t>pro-capite </a:t>
            </a:r>
            <a:r>
              <a:rPr lang="it-IT" sz="2800" spc="-70" dirty="0" smtClean="0">
                <a:solidFill>
                  <a:srgbClr val="0000CC"/>
                </a:solidFill>
              </a:rPr>
              <a:t>di </a:t>
            </a:r>
          </a:p>
          <a:p>
            <a:pPr>
              <a:lnSpc>
                <a:spcPts val="2600"/>
              </a:lnSpc>
            </a:pPr>
            <a:r>
              <a:rPr lang="it-IT" sz="2800" spc="-70" dirty="0" smtClean="0">
                <a:solidFill>
                  <a:srgbClr val="0000CC"/>
                </a:solidFill>
              </a:rPr>
              <a:t>beni.</a:t>
            </a:r>
            <a:endParaRPr lang="it-IT" sz="2800" spc="-70" dirty="0">
              <a:solidFill>
                <a:srgbClr val="0000CC"/>
              </a:solidFill>
            </a:endParaRPr>
          </a:p>
        </p:txBody>
      </p:sp>
      <p:sp>
        <p:nvSpPr>
          <p:cNvPr id="17" name="CasellaDiTesto 16"/>
          <p:cNvSpPr txBox="1"/>
          <p:nvPr/>
        </p:nvSpPr>
        <p:spPr>
          <a:xfrm>
            <a:off x="0" y="4572008"/>
            <a:ext cx="9144000" cy="2169825"/>
          </a:xfrm>
          <a:prstGeom prst="rect">
            <a:avLst/>
          </a:prstGeom>
          <a:noFill/>
          <a:ln>
            <a:solidFill>
              <a:schemeClr val="accent1"/>
            </a:solidFill>
          </a:ln>
        </p:spPr>
        <p:txBody>
          <a:bodyPr wrap="square" rtlCol="0">
            <a:spAutoFit/>
          </a:bodyPr>
          <a:lstStyle/>
          <a:p>
            <a:pPr>
              <a:lnSpc>
                <a:spcPts val="2700"/>
              </a:lnSpc>
            </a:pPr>
            <a:r>
              <a:rPr lang="it-IT" sz="2800" spc="-50" dirty="0" smtClean="0">
                <a:solidFill>
                  <a:srgbClr val="0000CC"/>
                </a:solidFill>
              </a:rPr>
              <a:t>Esempio di tragedia è la caccia al Polo Sud, </a:t>
            </a:r>
          </a:p>
          <a:p>
            <a:pPr>
              <a:lnSpc>
                <a:spcPts val="2700"/>
              </a:lnSpc>
            </a:pPr>
            <a:r>
              <a:rPr lang="it-IT" sz="2800" spc="-50" dirty="0" smtClean="0">
                <a:solidFill>
                  <a:srgbClr val="0000CC"/>
                </a:solidFill>
              </a:rPr>
              <a:t>dove il bene comune (il cacciato) è a disposizione di tutti.</a:t>
            </a:r>
          </a:p>
          <a:p>
            <a:pPr>
              <a:lnSpc>
                <a:spcPts val="2700"/>
              </a:lnSpc>
            </a:pPr>
            <a:r>
              <a:rPr lang="it-IT" sz="2800" spc="-20" dirty="0" smtClean="0">
                <a:solidFill>
                  <a:srgbClr val="0000CC"/>
                </a:solidFill>
              </a:rPr>
              <a:t>Se i cacciatori non sono monitorati, </a:t>
            </a:r>
          </a:p>
          <a:p>
            <a:pPr>
              <a:lnSpc>
                <a:spcPts val="2700"/>
              </a:lnSpc>
            </a:pPr>
            <a:r>
              <a:rPr lang="it-IT" sz="2800" spc="-20" dirty="0" smtClean="0">
                <a:solidFill>
                  <a:srgbClr val="0000CC"/>
                </a:solidFill>
              </a:rPr>
              <a:t>seguendo i propri interessi personali, </a:t>
            </a:r>
          </a:p>
          <a:p>
            <a:pPr>
              <a:lnSpc>
                <a:spcPts val="2700"/>
              </a:lnSpc>
            </a:pPr>
            <a:r>
              <a:rPr lang="it-IT" sz="2800" dirty="0" smtClean="0">
                <a:solidFill>
                  <a:srgbClr val="0000CC"/>
                </a:solidFill>
              </a:rPr>
              <a:t>possono sfruttare eccessivamente la risorsa riducendo l’</a:t>
            </a:r>
            <a:r>
              <a:rPr lang="it-IT" sz="2800" b="1" dirty="0" smtClean="0">
                <a:solidFill>
                  <a:srgbClr val="0000CC"/>
                </a:solidFill>
              </a:rPr>
              <a:t>ottimo</a:t>
            </a:r>
          </a:p>
          <a:p>
            <a:pPr>
              <a:lnSpc>
                <a:spcPts val="2700"/>
              </a:lnSpc>
            </a:pPr>
            <a:r>
              <a:rPr lang="it-IT" sz="2800" b="1" dirty="0" smtClean="0">
                <a:solidFill>
                  <a:srgbClr val="0000CC"/>
                </a:solidFill>
              </a:rPr>
              <a:t>sociale</a:t>
            </a:r>
            <a:r>
              <a:rPr lang="it-IT" sz="2800" dirty="0" smtClean="0">
                <a:solidFill>
                  <a:srgbClr val="0000CC"/>
                </a:solidFill>
              </a:rPr>
              <a:t>. </a:t>
            </a:r>
            <a:endParaRPr lang="it-IT" sz="2800" dirty="0">
              <a:solidFill>
                <a:srgbClr val="0000CC"/>
              </a:solidFill>
            </a:endParaRPr>
          </a:p>
        </p:txBody>
      </p:sp>
      <p:pic>
        <p:nvPicPr>
          <p:cNvPr id="1028" name="Picture 4" descr="http://1.bp.blogspot.com/-0CGeWsuZG2Y/UcNWtabnWnI/AAAAAAAACXU/vkbrXi4z19E/s1600/mattanza.jpg"/>
          <p:cNvPicPr>
            <a:picLocks noChangeAspect="1" noChangeArrowheads="1"/>
          </p:cNvPicPr>
          <p:nvPr/>
        </p:nvPicPr>
        <p:blipFill>
          <a:blip r:embed="rId4" cstate="print"/>
          <a:srcRect/>
          <a:stretch>
            <a:fillRect/>
          </a:stretch>
        </p:blipFill>
        <p:spPr bwMode="auto">
          <a:xfrm>
            <a:off x="3679883" y="1000108"/>
            <a:ext cx="5464118" cy="35004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par>
                          <p:cTn id="8" fill="hold">
                            <p:stCondLst>
                              <p:cond delay="500"/>
                            </p:stCondLst>
                            <p:childTnLst>
                              <p:par>
                                <p:cTn id="9" presetID="6" presetClass="entr" presetSubtype="3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1000"/>
                                        <p:tgtEl>
                                          <p:spTgt spid="3">
                                            <p:txEl>
                                              <p:pRg st="1" end="1"/>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1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wipe(left)">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wipe(left)">
                                      <p:cBhvr>
                                        <p:cTn id="50" dur="500"/>
                                        <p:tgtEl>
                                          <p:spTgt spid="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6">
                                            <p:bg/>
                                          </p:spTgt>
                                        </p:tgtEl>
                                        <p:attrNameLst>
                                          <p:attrName>style.visibility</p:attrName>
                                        </p:attrNameLst>
                                      </p:cBhvr>
                                      <p:to>
                                        <p:strVal val="visible"/>
                                      </p:to>
                                    </p:set>
                                    <p:animEffect transition="in" filter="wipe(left)">
                                      <p:cBhvr>
                                        <p:cTn id="59" dur="500"/>
                                        <p:tgtEl>
                                          <p:spTgt spid="16">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6">
                                            <p:txEl>
                                              <p:pRg st="0" end="0"/>
                                            </p:txEl>
                                          </p:spTgt>
                                        </p:tgtEl>
                                        <p:attrNameLst>
                                          <p:attrName>style.visibility</p:attrName>
                                        </p:attrNameLst>
                                      </p:cBhvr>
                                      <p:to>
                                        <p:strVal val="visible"/>
                                      </p:to>
                                    </p:set>
                                    <p:animEffect transition="in" filter="wipe(left)">
                                      <p:cBhvr>
                                        <p:cTn id="62" dur="500"/>
                                        <p:tgtEl>
                                          <p:spTgt spid="16">
                                            <p:txEl>
                                              <p:pRg st="0" end="0"/>
                                            </p:txEl>
                                          </p:spTgt>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6">
                                            <p:txEl>
                                              <p:pRg st="1" end="1"/>
                                            </p:txEl>
                                          </p:spTgt>
                                        </p:tgtEl>
                                        <p:attrNameLst>
                                          <p:attrName>style.visibility</p:attrName>
                                        </p:attrNameLst>
                                      </p:cBhvr>
                                      <p:to>
                                        <p:strVal val="visible"/>
                                      </p:to>
                                    </p:set>
                                    <p:animEffect transition="in" filter="wipe(left)">
                                      <p:cBhvr>
                                        <p:cTn id="66" dur="500"/>
                                        <p:tgtEl>
                                          <p:spTgt spid="16">
                                            <p:txEl>
                                              <p:pRg st="1" end="1"/>
                                            </p:txEl>
                                          </p:spTgt>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16">
                                            <p:txEl>
                                              <p:pRg st="2" end="2"/>
                                            </p:txEl>
                                          </p:spTgt>
                                        </p:tgtEl>
                                        <p:attrNameLst>
                                          <p:attrName>style.visibility</p:attrName>
                                        </p:attrNameLst>
                                      </p:cBhvr>
                                      <p:to>
                                        <p:strVal val="visible"/>
                                      </p:to>
                                    </p:set>
                                    <p:animEffect transition="in" filter="wipe(left)">
                                      <p:cBhvr>
                                        <p:cTn id="70" dur="500"/>
                                        <p:tgtEl>
                                          <p:spTgt spid="16">
                                            <p:txEl>
                                              <p:pRg st="2" end="2"/>
                                            </p:txEl>
                                          </p:spTgt>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16">
                                            <p:txEl>
                                              <p:pRg st="3" end="3"/>
                                            </p:txEl>
                                          </p:spTgt>
                                        </p:tgtEl>
                                        <p:attrNameLst>
                                          <p:attrName>style.visibility</p:attrName>
                                        </p:attrNameLst>
                                      </p:cBhvr>
                                      <p:to>
                                        <p:strVal val="visible"/>
                                      </p:to>
                                    </p:set>
                                    <p:animEffect transition="in" filter="wipe(left)">
                                      <p:cBhvr>
                                        <p:cTn id="74" dur="500"/>
                                        <p:tgtEl>
                                          <p:spTgt spid="16">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6">
                                            <p:bg/>
                                          </p:spTgt>
                                        </p:tgtEl>
                                        <p:attrNameLst>
                                          <p:attrName>style.visibility</p:attrName>
                                        </p:attrNameLst>
                                      </p:cBhvr>
                                      <p:to>
                                        <p:strVal val="visible"/>
                                      </p:to>
                                    </p:set>
                                    <p:animEffect transition="in" filter="wipe(left)">
                                      <p:cBhvr>
                                        <p:cTn id="79" dur="1000"/>
                                        <p:tgtEl>
                                          <p:spTgt spid="6">
                                            <p:bg/>
                                          </p:spTgt>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6">
                                            <p:txEl>
                                              <p:pRg st="0" end="0"/>
                                            </p:txEl>
                                          </p:spTgt>
                                        </p:tgtEl>
                                        <p:attrNameLst>
                                          <p:attrName>style.visibility</p:attrName>
                                        </p:attrNameLst>
                                      </p:cBhvr>
                                      <p:to>
                                        <p:strVal val="visible"/>
                                      </p:to>
                                    </p:set>
                                    <p:animEffect transition="in" filter="wipe(left)">
                                      <p:cBhvr>
                                        <p:cTn id="82" dur="1000"/>
                                        <p:tgtEl>
                                          <p:spTgt spid="6">
                                            <p:txEl>
                                              <p:pRg st="0" end="0"/>
                                            </p:txEl>
                                          </p:spTgt>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6">
                                            <p:txEl>
                                              <p:pRg st="1" end="1"/>
                                            </p:txEl>
                                          </p:spTgt>
                                        </p:tgtEl>
                                        <p:attrNameLst>
                                          <p:attrName>style.visibility</p:attrName>
                                        </p:attrNameLst>
                                      </p:cBhvr>
                                      <p:to>
                                        <p:strVal val="visible"/>
                                      </p:to>
                                    </p:set>
                                    <p:animEffect transition="in" filter="wipe(left)">
                                      <p:cBhvr>
                                        <p:cTn id="86" dur="1000"/>
                                        <p:tgtEl>
                                          <p:spTgt spid="6">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6">
                                            <p:txEl>
                                              <p:pRg st="2" end="2"/>
                                            </p:txEl>
                                          </p:spTgt>
                                        </p:tgtEl>
                                        <p:attrNameLst>
                                          <p:attrName>style.visibility</p:attrName>
                                        </p:attrNameLst>
                                      </p:cBhvr>
                                      <p:to>
                                        <p:strVal val="visible"/>
                                      </p:to>
                                    </p:set>
                                    <p:animEffect transition="in" filter="wipe(left)">
                                      <p:cBhvr>
                                        <p:cTn id="91" dur="1000"/>
                                        <p:tgtEl>
                                          <p:spTgt spid="6">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7">
                                            <p:bg/>
                                          </p:spTgt>
                                        </p:tgtEl>
                                        <p:attrNameLst>
                                          <p:attrName>style.visibility</p:attrName>
                                        </p:attrNameLst>
                                      </p:cBhvr>
                                      <p:to>
                                        <p:strVal val="visible"/>
                                      </p:to>
                                    </p:set>
                                    <p:animEffect transition="in" filter="wipe(left)">
                                      <p:cBhvr>
                                        <p:cTn id="96" dur="1000"/>
                                        <p:tgtEl>
                                          <p:spTgt spid="17">
                                            <p:bg/>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7">
                                            <p:txEl>
                                              <p:pRg st="0" end="0"/>
                                            </p:txEl>
                                          </p:spTgt>
                                        </p:tgtEl>
                                        <p:attrNameLst>
                                          <p:attrName>style.visibility</p:attrName>
                                        </p:attrNameLst>
                                      </p:cBhvr>
                                      <p:to>
                                        <p:strVal val="visible"/>
                                      </p:to>
                                    </p:set>
                                    <p:animEffect transition="in" filter="wipe(left)">
                                      <p:cBhvr>
                                        <p:cTn id="99" dur="1000"/>
                                        <p:tgtEl>
                                          <p:spTgt spid="17">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4" presetClass="entr" presetSubtype="32" fill="hold" nodeType="clickEffect">
                                  <p:stCondLst>
                                    <p:cond delay="0"/>
                                  </p:stCondLst>
                                  <p:childTnLst>
                                    <p:set>
                                      <p:cBhvr>
                                        <p:cTn id="103" dur="1" fill="hold">
                                          <p:stCondLst>
                                            <p:cond delay="0"/>
                                          </p:stCondLst>
                                        </p:cTn>
                                        <p:tgtEl>
                                          <p:spTgt spid="1028"/>
                                        </p:tgtEl>
                                        <p:attrNameLst>
                                          <p:attrName>style.visibility</p:attrName>
                                        </p:attrNameLst>
                                      </p:cBhvr>
                                      <p:to>
                                        <p:strVal val="visible"/>
                                      </p:to>
                                    </p:set>
                                    <p:animEffect transition="in" filter="box(out)">
                                      <p:cBhvr>
                                        <p:cTn id="104" dur="500"/>
                                        <p:tgtEl>
                                          <p:spTgt spid="1028"/>
                                        </p:tgtEl>
                                      </p:cBhvr>
                                    </p:animEffect>
                                  </p:childTnLst>
                                </p:cTn>
                              </p:par>
                            </p:childTnLst>
                          </p:cTn>
                        </p:par>
                      </p:childTnLst>
                    </p:cTn>
                  </p:par>
                  <p:par>
                    <p:cTn id="105" fill="hold">
                      <p:stCondLst>
                        <p:cond delay="indefinite"/>
                      </p:stCondLst>
                      <p:childTnLst>
                        <p:par>
                          <p:cTn id="106" fill="hold">
                            <p:stCondLst>
                              <p:cond delay="0"/>
                            </p:stCondLst>
                            <p:childTnLst>
                              <p:par>
                                <p:cTn id="107" presetID="4" presetClass="exit" presetSubtype="16" fill="hold" nodeType="clickEffect">
                                  <p:stCondLst>
                                    <p:cond delay="0"/>
                                  </p:stCondLst>
                                  <p:childTnLst>
                                    <p:animEffect transition="out" filter="box(in)">
                                      <p:cBhvr>
                                        <p:cTn id="108" dur="500"/>
                                        <p:tgtEl>
                                          <p:spTgt spid="1028"/>
                                        </p:tgtEl>
                                      </p:cBhvr>
                                    </p:animEffect>
                                    <p:set>
                                      <p:cBhvr>
                                        <p:cTn id="109" dur="1" fill="hold">
                                          <p:stCondLst>
                                            <p:cond delay="499"/>
                                          </p:stCondLst>
                                        </p:cTn>
                                        <p:tgtEl>
                                          <p:spTgt spid="1028"/>
                                        </p:tgtEl>
                                        <p:attrNameLst>
                                          <p:attrName>style.visibility</p:attrName>
                                        </p:attrNameLst>
                                      </p:cBhvr>
                                      <p:to>
                                        <p:strVal val="hidden"/>
                                      </p:to>
                                    </p:se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7">
                                            <p:txEl>
                                              <p:pRg st="1" end="1"/>
                                            </p:txEl>
                                          </p:spTgt>
                                        </p:tgtEl>
                                        <p:attrNameLst>
                                          <p:attrName>style.visibility</p:attrName>
                                        </p:attrNameLst>
                                      </p:cBhvr>
                                      <p:to>
                                        <p:strVal val="visible"/>
                                      </p:to>
                                    </p:set>
                                    <p:animEffect transition="in" filter="wipe(left)">
                                      <p:cBhvr>
                                        <p:cTn id="113" dur="1000"/>
                                        <p:tgtEl>
                                          <p:spTgt spid="17">
                                            <p:txEl>
                                              <p:pRg st="1" end="1"/>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17">
                                            <p:txEl>
                                              <p:pRg st="2" end="2"/>
                                            </p:txEl>
                                          </p:spTgt>
                                        </p:tgtEl>
                                        <p:attrNameLst>
                                          <p:attrName>style.visibility</p:attrName>
                                        </p:attrNameLst>
                                      </p:cBhvr>
                                      <p:to>
                                        <p:strVal val="visible"/>
                                      </p:to>
                                    </p:set>
                                    <p:animEffect transition="in" filter="wipe(left)">
                                      <p:cBhvr>
                                        <p:cTn id="118" dur="1000"/>
                                        <p:tgtEl>
                                          <p:spTgt spid="17">
                                            <p:txEl>
                                              <p:pRg st="2" end="2"/>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17">
                                            <p:txEl>
                                              <p:pRg st="3" end="3"/>
                                            </p:txEl>
                                          </p:spTgt>
                                        </p:tgtEl>
                                        <p:attrNameLst>
                                          <p:attrName>style.visibility</p:attrName>
                                        </p:attrNameLst>
                                      </p:cBhvr>
                                      <p:to>
                                        <p:strVal val="visible"/>
                                      </p:to>
                                    </p:set>
                                    <p:animEffect transition="in" filter="wipe(left)">
                                      <p:cBhvr>
                                        <p:cTn id="123" dur="1000"/>
                                        <p:tgtEl>
                                          <p:spTgt spid="17">
                                            <p:txEl>
                                              <p:pRg st="3" end="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7">
                                            <p:txEl>
                                              <p:pRg st="4" end="4"/>
                                            </p:txEl>
                                          </p:spTgt>
                                        </p:tgtEl>
                                        <p:attrNameLst>
                                          <p:attrName>style.visibility</p:attrName>
                                        </p:attrNameLst>
                                      </p:cBhvr>
                                      <p:to>
                                        <p:strVal val="visible"/>
                                      </p:to>
                                    </p:set>
                                    <p:animEffect transition="in" filter="wipe(left)">
                                      <p:cBhvr>
                                        <p:cTn id="128" dur="1000"/>
                                        <p:tgtEl>
                                          <p:spTgt spid="17">
                                            <p:txEl>
                                              <p:pRg st="4" end="4"/>
                                            </p:txEl>
                                          </p:spTgt>
                                        </p:tgtEl>
                                      </p:cBhvr>
                                    </p:animEffect>
                                  </p:childTnLst>
                                </p:cTn>
                              </p:par>
                            </p:childTnLst>
                          </p:cTn>
                        </p:par>
                        <p:par>
                          <p:cTn id="129" fill="hold">
                            <p:stCondLst>
                              <p:cond delay="1000"/>
                            </p:stCondLst>
                            <p:childTnLst>
                              <p:par>
                                <p:cTn id="130" presetID="22" presetClass="entr" presetSubtype="8" fill="hold" grpId="0" nodeType="afterEffect">
                                  <p:stCondLst>
                                    <p:cond delay="0"/>
                                  </p:stCondLst>
                                  <p:childTnLst>
                                    <p:set>
                                      <p:cBhvr>
                                        <p:cTn id="131" dur="1" fill="hold">
                                          <p:stCondLst>
                                            <p:cond delay="0"/>
                                          </p:stCondLst>
                                        </p:cTn>
                                        <p:tgtEl>
                                          <p:spTgt spid="17">
                                            <p:txEl>
                                              <p:pRg st="5" end="5"/>
                                            </p:txEl>
                                          </p:spTgt>
                                        </p:tgtEl>
                                        <p:attrNameLst>
                                          <p:attrName>style.visibility</p:attrName>
                                        </p:attrNameLst>
                                      </p:cBhvr>
                                      <p:to>
                                        <p:strVal val="visible"/>
                                      </p:to>
                                    </p:set>
                                    <p:animEffect transition="in" filter="wipe(left)">
                                      <p:cBhvr>
                                        <p:cTn id="1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animBg="1"/>
      <p:bldP spid="7" grpId="0" animBg="1"/>
      <p:bldP spid="5" grpId="0" animBg="1"/>
      <p:bldP spid="8" grpId="0" uiExpand="1" build="p"/>
      <p:bldP spid="12" grpId="0"/>
      <p:bldP spid="13" grpId="0" animBg="1"/>
      <p:bldP spid="14" grpId="0" animBg="1"/>
      <p:bldP spid="16" grpId="0" uiExpand="1" build="p" animBg="1"/>
      <p:bldP spid="17"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gregge.-.jpg"/>
          <p:cNvPicPr>
            <a:picLocks noChangeAspect="1"/>
          </p:cNvPicPr>
          <p:nvPr/>
        </p:nvPicPr>
        <p:blipFill>
          <a:blip r:embed="rId3" cstate="print"/>
          <a:stretch>
            <a:fillRect/>
          </a:stretch>
        </p:blipFill>
        <p:spPr>
          <a:xfrm>
            <a:off x="-32" y="0"/>
            <a:ext cx="9225472" cy="6858000"/>
          </a:xfrm>
          <a:prstGeom prst="rect">
            <a:avLst/>
          </a:prstGeom>
        </p:spPr>
      </p:pic>
      <p:sp>
        <p:nvSpPr>
          <p:cNvPr id="9" name="Rettangolo 8"/>
          <p:cNvSpPr/>
          <p:nvPr/>
        </p:nvSpPr>
        <p:spPr>
          <a:xfrm>
            <a:off x="0" y="0"/>
            <a:ext cx="9286940"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32" y="715344"/>
            <a:ext cx="9144032" cy="784830"/>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Per dimostrare la sua teoria, </a:t>
            </a:r>
            <a:r>
              <a:rPr lang="it-IT" sz="2800" dirty="0" err="1" smtClean="0">
                <a:solidFill>
                  <a:srgbClr val="0000CC"/>
                </a:solidFill>
              </a:rPr>
              <a:t>Hardin</a:t>
            </a:r>
            <a:r>
              <a:rPr lang="it-IT" sz="2800" dirty="0" smtClean="0">
                <a:solidFill>
                  <a:srgbClr val="0000CC"/>
                </a:solidFill>
              </a:rPr>
              <a:t> porta l’esempio di una</a:t>
            </a:r>
          </a:p>
          <a:p>
            <a:pPr>
              <a:lnSpc>
                <a:spcPts val="2700"/>
              </a:lnSpc>
            </a:pPr>
            <a:r>
              <a:rPr lang="it-IT" sz="2800" spc="-30" dirty="0" smtClean="0">
                <a:solidFill>
                  <a:srgbClr val="0000CC"/>
                </a:solidFill>
              </a:rPr>
              <a:t>zona a pascolo aperto a tutti gli allevatori di una data comunità. </a:t>
            </a:r>
          </a:p>
        </p:txBody>
      </p:sp>
      <p:sp>
        <p:nvSpPr>
          <p:cNvPr id="8" name="Rettangolo 7"/>
          <p:cNvSpPr/>
          <p:nvPr/>
        </p:nvSpPr>
        <p:spPr>
          <a:xfrm>
            <a:off x="0" y="5956538"/>
            <a:ext cx="9215438" cy="784830"/>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Già</a:t>
            </a:r>
            <a:r>
              <a:rPr lang="it-IT" dirty="0" smtClean="0">
                <a:solidFill>
                  <a:srgbClr val="0000CC"/>
                </a:solidFill>
              </a:rPr>
              <a:t> </a:t>
            </a:r>
            <a:r>
              <a:rPr lang="it-IT" sz="2800" dirty="0" smtClean="0">
                <a:solidFill>
                  <a:srgbClr val="0000CC"/>
                </a:solidFill>
              </a:rPr>
              <a:t>Aristotele: «Ognuno pensa principalmente a se stesso, e</a:t>
            </a:r>
          </a:p>
          <a:p>
            <a:pPr>
              <a:lnSpc>
                <a:spcPts val="2700"/>
              </a:lnSpc>
            </a:pPr>
            <a:r>
              <a:rPr lang="it-IT" sz="2800" dirty="0" smtClean="0">
                <a:solidFill>
                  <a:srgbClr val="0000CC"/>
                </a:solidFill>
              </a:rPr>
              <a:t>quasi per nulla all’interesse comune». (</a:t>
            </a:r>
            <a:r>
              <a:rPr lang="it-IT" sz="2800" i="1" dirty="0" smtClean="0">
                <a:solidFill>
                  <a:srgbClr val="0000CC"/>
                </a:solidFill>
              </a:rPr>
              <a:t>Politica</a:t>
            </a:r>
            <a:r>
              <a:rPr lang="it-IT" sz="2800" dirty="0" smtClean="0">
                <a:solidFill>
                  <a:srgbClr val="0000CC"/>
                </a:solidFill>
              </a:rPr>
              <a:t>)</a:t>
            </a:r>
            <a:r>
              <a:rPr lang="it-IT" sz="2800" i="1" dirty="0" smtClean="0">
                <a:solidFill>
                  <a:srgbClr val="0000CC"/>
                </a:solidFill>
              </a:rPr>
              <a:t>.</a:t>
            </a:r>
            <a:endParaRPr lang="it-IT" sz="2800" dirty="0">
              <a:solidFill>
                <a:srgbClr val="0000CC"/>
              </a:solidFill>
            </a:endParaRPr>
          </a:p>
        </p:txBody>
      </p:sp>
      <p:sp>
        <p:nvSpPr>
          <p:cNvPr id="10" name="Rettangolo 9"/>
          <p:cNvSpPr/>
          <p:nvPr/>
        </p:nvSpPr>
        <p:spPr>
          <a:xfrm>
            <a:off x="0" y="1628800"/>
            <a:ext cx="9286908" cy="4285789"/>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Ogni allevatore, considerato come “essere razionale” cercherà di massimizzare il proprio profitto:</a:t>
            </a:r>
          </a:p>
          <a:p>
            <a:pPr>
              <a:lnSpc>
                <a:spcPts val="1500"/>
              </a:lnSpc>
            </a:pPr>
            <a:r>
              <a:rPr lang="it-IT" sz="1600" dirty="0" smtClean="0">
                <a:solidFill>
                  <a:srgbClr val="0000CC"/>
                </a:solidFill>
              </a:rPr>
              <a:t> </a:t>
            </a:r>
          </a:p>
          <a:p>
            <a:pPr algn="ctr">
              <a:lnSpc>
                <a:spcPts val="2700"/>
              </a:lnSpc>
            </a:pPr>
            <a:r>
              <a:rPr lang="it-IT" sz="2800" b="1" i="1" cap="small" dirty="0" smtClean="0">
                <a:solidFill>
                  <a:srgbClr val="0000CC"/>
                </a:solidFill>
              </a:rPr>
              <a:t>Homo </a:t>
            </a:r>
            <a:r>
              <a:rPr lang="it-IT" sz="2800" b="1" i="1" cap="small" dirty="0" err="1" smtClean="0">
                <a:solidFill>
                  <a:srgbClr val="0000CC"/>
                </a:solidFill>
              </a:rPr>
              <a:t>oeconomicus</a:t>
            </a:r>
            <a:r>
              <a:rPr lang="it-IT" sz="2800" b="1" i="1" cap="small" dirty="0" smtClean="0">
                <a:solidFill>
                  <a:srgbClr val="0000CC"/>
                </a:solidFill>
              </a:rPr>
              <a:t> </a:t>
            </a:r>
            <a:r>
              <a:rPr lang="it-IT" sz="2800" b="1" cap="small" dirty="0" smtClean="0">
                <a:solidFill>
                  <a:srgbClr val="0000CC"/>
                </a:solidFill>
                <a:sym typeface="Wingdings 3"/>
              </a:rPr>
              <a:t></a:t>
            </a:r>
            <a:r>
              <a:rPr lang="it-IT" sz="2800" b="1" cap="small" dirty="0" smtClean="0">
                <a:solidFill>
                  <a:srgbClr val="0000CC"/>
                </a:solidFill>
              </a:rPr>
              <a:t> </a:t>
            </a:r>
            <a:r>
              <a:rPr lang="it-IT" sz="2800" b="1" i="1" cap="small" dirty="0" smtClean="0">
                <a:solidFill>
                  <a:srgbClr val="0000CC"/>
                </a:solidFill>
              </a:rPr>
              <a:t>minimax</a:t>
            </a:r>
          </a:p>
          <a:p>
            <a:pPr algn="ctr">
              <a:lnSpc>
                <a:spcPts val="1500"/>
              </a:lnSpc>
            </a:pPr>
            <a:endParaRPr lang="it-IT" sz="1600" b="1" cap="small" dirty="0" smtClean="0">
              <a:solidFill>
                <a:srgbClr val="0000CC"/>
              </a:solidFill>
            </a:endParaRPr>
          </a:p>
          <a:p>
            <a:pPr>
              <a:lnSpc>
                <a:spcPts val="2700"/>
              </a:lnSpc>
            </a:pPr>
            <a:r>
              <a:rPr lang="it-IT" sz="2800" dirty="0" smtClean="0">
                <a:solidFill>
                  <a:srgbClr val="0000CC"/>
                </a:solidFill>
              </a:rPr>
              <a:t>Il vantaggio personale porterà ogni singolo allevatore ad </a:t>
            </a:r>
          </a:p>
          <a:p>
            <a:pPr>
              <a:lnSpc>
                <a:spcPts val="2700"/>
              </a:lnSpc>
            </a:pPr>
            <a:r>
              <a:rPr lang="it-IT" sz="2800" dirty="0" smtClean="0">
                <a:solidFill>
                  <a:srgbClr val="0000CC"/>
                </a:solidFill>
              </a:rPr>
              <a:t>aumentare il numero dei propri animali al pascolo, portando</a:t>
            </a:r>
          </a:p>
          <a:p>
            <a:pPr>
              <a:lnSpc>
                <a:spcPts val="2700"/>
              </a:lnSpc>
            </a:pPr>
            <a:r>
              <a:rPr lang="it-IT" sz="2800" dirty="0" smtClean="0">
                <a:solidFill>
                  <a:srgbClr val="0000CC"/>
                </a:solidFill>
              </a:rPr>
              <a:t>all’esaurimento la risorsa. </a:t>
            </a:r>
          </a:p>
          <a:p>
            <a:pPr>
              <a:lnSpc>
                <a:spcPts val="2700"/>
              </a:lnSpc>
            </a:pPr>
            <a:r>
              <a:rPr lang="it-IT" sz="2800" b="1" dirty="0" smtClean="0">
                <a:solidFill>
                  <a:srgbClr val="0000CC"/>
                </a:solidFill>
              </a:rPr>
              <a:t>La tragedia è questa: </a:t>
            </a:r>
          </a:p>
          <a:p>
            <a:pPr>
              <a:lnSpc>
                <a:spcPts val="2700"/>
              </a:lnSpc>
            </a:pPr>
            <a:r>
              <a:rPr lang="it-IT" sz="2800" dirty="0" smtClean="0">
                <a:solidFill>
                  <a:srgbClr val="0000CC"/>
                </a:solidFill>
              </a:rPr>
              <a:t>Ogni uomo è prigioniero di un sistema che lo obbliga ad </a:t>
            </a:r>
            <a:r>
              <a:rPr lang="it-IT" sz="2800" dirty="0" err="1" smtClean="0">
                <a:solidFill>
                  <a:srgbClr val="0000CC"/>
                </a:solidFill>
              </a:rPr>
              <a:t>accre-</a:t>
            </a:r>
            <a:endParaRPr lang="it-IT" sz="2800" dirty="0" smtClean="0">
              <a:solidFill>
                <a:srgbClr val="0000CC"/>
              </a:solidFill>
            </a:endParaRPr>
          </a:p>
          <a:p>
            <a:pPr>
              <a:lnSpc>
                <a:spcPts val="2700"/>
              </a:lnSpc>
            </a:pPr>
            <a:r>
              <a:rPr lang="it-IT" sz="2800" dirty="0" err="1" smtClean="0">
                <a:solidFill>
                  <a:srgbClr val="0000CC"/>
                </a:solidFill>
              </a:rPr>
              <a:t>scere</a:t>
            </a:r>
            <a:r>
              <a:rPr lang="it-IT" sz="2800" dirty="0" smtClean="0">
                <a:solidFill>
                  <a:srgbClr val="0000CC"/>
                </a:solidFill>
              </a:rPr>
              <a:t> senza limiti il numero dei suoi animali, </a:t>
            </a:r>
          </a:p>
          <a:p>
            <a:pPr algn="ctr">
              <a:lnSpc>
                <a:spcPts val="2700"/>
              </a:lnSpc>
            </a:pPr>
            <a:r>
              <a:rPr lang="it-IT" sz="2800" b="1" cap="small" dirty="0" smtClean="0">
                <a:solidFill>
                  <a:srgbClr val="0000CC"/>
                </a:solidFill>
                <a:sym typeface="Wingdings 3"/>
              </a:rPr>
              <a:t> </a:t>
            </a:r>
            <a:r>
              <a:rPr lang="it-IT" sz="2800" b="1" cap="small" dirty="0" smtClean="0">
                <a:solidFill>
                  <a:srgbClr val="0000CC"/>
                </a:solidFill>
              </a:rPr>
              <a:t>perseguimento del proprio interesse</a:t>
            </a:r>
            <a:endParaRPr lang="it-IT" sz="2800" cap="small" dirty="0" smtClean="0">
              <a:solidFill>
                <a:srgbClr val="0000CC"/>
              </a:solidFill>
            </a:endParaRPr>
          </a:p>
          <a:p>
            <a:pPr>
              <a:lnSpc>
                <a:spcPts val="2700"/>
              </a:lnSpc>
            </a:pPr>
            <a:r>
              <a:rPr lang="it-IT" sz="2800" dirty="0" smtClean="0">
                <a:solidFill>
                  <a:srgbClr val="0000CC"/>
                </a:solidFill>
              </a:rPr>
              <a:t>in un mondo che è limitato.</a:t>
            </a:r>
          </a:p>
        </p:txBody>
      </p:sp>
      <p:sp>
        <p:nvSpPr>
          <p:cNvPr id="11" name="Titolo 10"/>
          <p:cNvSpPr>
            <a:spLocks noGrp="1"/>
          </p:cNvSpPr>
          <p:nvPr>
            <p:ph type="title" idx="4294967295"/>
          </p:nvPr>
        </p:nvSpPr>
        <p:spPr>
          <a:xfrm>
            <a:off x="0" y="0"/>
            <a:ext cx="9286908" cy="571480"/>
          </a:xfrm>
          <a:solidFill>
            <a:srgbClr val="0000CC"/>
          </a:solidFill>
        </p:spPr>
        <p:txBody>
          <a:bodyPr>
            <a:normAutofit/>
          </a:bodyPr>
          <a:lstStyle/>
          <a:p>
            <a:r>
              <a:rPr lang="it-IT" sz="2800" b="1" dirty="0" smtClean="0">
                <a:solidFill>
                  <a:schemeClr val="bg1"/>
                </a:solidFill>
              </a:rPr>
              <a:t>RAZIONALITÀ  ECONOMICA  E  TRAGEDIA</a:t>
            </a:r>
            <a:endParaRPr lang="it-IT"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wipe(left)">
                                      <p:cBhvr>
                                        <p:cTn id="12" dur="1000"/>
                                        <p:tgtEl>
                                          <p:spTgt spid="6">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1000"/>
                                        <p:tgtEl>
                                          <p:spTgt spid="6">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10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ou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bg/>
                                          </p:spTgt>
                                        </p:tgtEl>
                                        <p:attrNameLst>
                                          <p:attrName>style.visibility</p:attrName>
                                        </p:attrNameLst>
                                      </p:cBhvr>
                                      <p:to>
                                        <p:strVal val="visible"/>
                                      </p:to>
                                    </p:set>
                                    <p:animEffect transition="in" filter="wipe(left)">
                                      <p:cBhvr>
                                        <p:cTn id="33" dur="1000"/>
                                        <p:tgtEl>
                                          <p:spTgt spid="10">
                                            <p:bg/>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left)">
                                      <p:cBhvr>
                                        <p:cTn id="36" dur="1000"/>
                                        <p:tgtEl>
                                          <p:spTgt spid="10">
                                            <p:txEl>
                                              <p:pRg st="0" end="0"/>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wipe(left)">
                                      <p:cBhvr>
                                        <p:cTn id="39" dur="1000"/>
                                        <p:tgtEl>
                                          <p:spTgt spid="1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wipe(left)">
                                      <p:cBhvr>
                                        <p:cTn id="44" dur="1000"/>
                                        <p:tgtEl>
                                          <p:spTgt spid="1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txEl>
                                              <p:pRg st="4" end="4"/>
                                            </p:txEl>
                                          </p:spTgt>
                                        </p:tgtEl>
                                        <p:attrNameLst>
                                          <p:attrName>style.visibility</p:attrName>
                                        </p:attrNameLst>
                                      </p:cBhvr>
                                      <p:to>
                                        <p:strVal val="visible"/>
                                      </p:to>
                                    </p:set>
                                    <p:animEffect transition="in" filter="wipe(left)">
                                      <p:cBhvr>
                                        <p:cTn id="49" dur="1000"/>
                                        <p:tgtEl>
                                          <p:spTgt spid="10">
                                            <p:txEl>
                                              <p:pRg st="4" end="4"/>
                                            </p:txEl>
                                          </p:spTgt>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0">
                                            <p:txEl>
                                              <p:pRg st="5" end="5"/>
                                            </p:txEl>
                                          </p:spTgt>
                                        </p:tgtEl>
                                        <p:attrNameLst>
                                          <p:attrName>style.visibility</p:attrName>
                                        </p:attrNameLst>
                                      </p:cBhvr>
                                      <p:to>
                                        <p:strVal val="visible"/>
                                      </p:to>
                                    </p:set>
                                    <p:animEffect transition="in" filter="wipe(left)">
                                      <p:cBhvr>
                                        <p:cTn id="53" dur="1000"/>
                                        <p:tgtEl>
                                          <p:spTgt spid="10">
                                            <p:txEl>
                                              <p:pRg st="5" end="5"/>
                                            </p:txEl>
                                          </p:spTgt>
                                        </p:tgtEl>
                                      </p:cBhvr>
                                    </p:animEffect>
                                  </p:childTnLst>
                                </p:cTn>
                              </p:par>
                            </p:childTnLst>
                          </p:cTn>
                        </p:par>
                        <p:par>
                          <p:cTn id="54" fill="hold">
                            <p:stCondLst>
                              <p:cond delay="2000"/>
                            </p:stCondLst>
                            <p:childTnLst>
                              <p:par>
                                <p:cTn id="55" presetID="22" presetClass="entr" presetSubtype="8" fill="hold" grpId="0" nodeType="afterEffect">
                                  <p:stCondLst>
                                    <p:cond delay="0"/>
                                  </p:stCondLst>
                                  <p:childTnLst>
                                    <p:set>
                                      <p:cBhvr>
                                        <p:cTn id="56" dur="1" fill="hold">
                                          <p:stCondLst>
                                            <p:cond delay="0"/>
                                          </p:stCondLst>
                                        </p:cTn>
                                        <p:tgtEl>
                                          <p:spTgt spid="10">
                                            <p:txEl>
                                              <p:pRg st="6" end="6"/>
                                            </p:txEl>
                                          </p:spTgt>
                                        </p:tgtEl>
                                        <p:attrNameLst>
                                          <p:attrName>style.visibility</p:attrName>
                                        </p:attrNameLst>
                                      </p:cBhvr>
                                      <p:to>
                                        <p:strVal val="visible"/>
                                      </p:to>
                                    </p:set>
                                    <p:animEffect transition="in" filter="wipe(left)">
                                      <p:cBhvr>
                                        <p:cTn id="57" dur="500"/>
                                        <p:tgtEl>
                                          <p:spTgt spid="10">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xEl>
                                              <p:pRg st="7" end="7"/>
                                            </p:txEl>
                                          </p:spTgt>
                                        </p:tgtEl>
                                        <p:attrNameLst>
                                          <p:attrName>style.visibility</p:attrName>
                                        </p:attrNameLst>
                                      </p:cBhvr>
                                      <p:to>
                                        <p:strVal val="visible"/>
                                      </p:to>
                                    </p:set>
                                    <p:animEffect transition="in" filter="wipe(left)">
                                      <p:cBhvr>
                                        <p:cTn id="62" dur="1000"/>
                                        <p:tgtEl>
                                          <p:spTgt spid="10">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0">
                                            <p:txEl>
                                              <p:pRg st="8" end="8"/>
                                            </p:txEl>
                                          </p:spTgt>
                                        </p:tgtEl>
                                        <p:attrNameLst>
                                          <p:attrName>style.visibility</p:attrName>
                                        </p:attrNameLst>
                                      </p:cBhvr>
                                      <p:to>
                                        <p:strVal val="visible"/>
                                      </p:to>
                                    </p:set>
                                    <p:animEffect transition="in" filter="wipe(left)">
                                      <p:cBhvr>
                                        <p:cTn id="67" dur="1000"/>
                                        <p:tgtEl>
                                          <p:spTgt spid="10">
                                            <p:txEl>
                                              <p:pRg st="8" end="8"/>
                                            </p:txEl>
                                          </p:spTgt>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10">
                                            <p:txEl>
                                              <p:pRg st="9" end="9"/>
                                            </p:txEl>
                                          </p:spTgt>
                                        </p:tgtEl>
                                        <p:attrNameLst>
                                          <p:attrName>style.visibility</p:attrName>
                                        </p:attrNameLst>
                                      </p:cBhvr>
                                      <p:to>
                                        <p:strVal val="visible"/>
                                      </p:to>
                                    </p:set>
                                    <p:animEffect transition="in" filter="wipe(left)">
                                      <p:cBhvr>
                                        <p:cTn id="71" dur="1000"/>
                                        <p:tgtEl>
                                          <p:spTgt spid="10">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xEl>
                                              <p:pRg st="10" end="10"/>
                                            </p:txEl>
                                          </p:spTgt>
                                        </p:tgtEl>
                                        <p:attrNameLst>
                                          <p:attrName>style.visibility</p:attrName>
                                        </p:attrNameLst>
                                      </p:cBhvr>
                                      <p:to>
                                        <p:strVal val="visible"/>
                                      </p:to>
                                    </p:set>
                                    <p:animEffect transition="in" filter="wipe(left)">
                                      <p:cBhvr>
                                        <p:cTn id="76" dur="1000"/>
                                        <p:tgtEl>
                                          <p:spTgt spid="10">
                                            <p:txEl>
                                              <p:pRg st="10" end="1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0">
                                            <p:txEl>
                                              <p:pRg st="11" end="11"/>
                                            </p:txEl>
                                          </p:spTgt>
                                        </p:tgtEl>
                                        <p:attrNameLst>
                                          <p:attrName>style.visibility</p:attrName>
                                        </p:attrNameLst>
                                      </p:cBhvr>
                                      <p:to>
                                        <p:strVal val="visible"/>
                                      </p:to>
                                    </p:set>
                                    <p:animEffect transition="in" filter="wipe(left)">
                                      <p:cBhvr>
                                        <p:cTn id="81" dur="1000"/>
                                        <p:tgtEl>
                                          <p:spTgt spid="10">
                                            <p:txEl>
                                              <p:pRg st="11" end="1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8">
                                            <p:bg/>
                                          </p:spTgt>
                                        </p:tgtEl>
                                        <p:attrNameLst>
                                          <p:attrName>style.visibility</p:attrName>
                                        </p:attrNameLst>
                                      </p:cBhvr>
                                      <p:to>
                                        <p:strVal val="visible"/>
                                      </p:to>
                                    </p:set>
                                    <p:animEffect transition="in" filter="wipe(left)">
                                      <p:cBhvr>
                                        <p:cTn id="86" dur="1000"/>
                                        <p:tgtEl>
                                          <p:spTgt spid="8">
                                            <p:bg/>
                                          </p:spTgt>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8">
                                            <p:txEl>
                                              <p:pRg st="0" end="0"/>
                                            </p:txEl>
                                          </p:spTgt>
                                        </p:tgtEl>
                                        <p:attrNameLst>
                                          <p:attrName>style.visibility</p:attrName>
                                        </p:attrNameLst>
                                      </p:cBhvr>
                                      <p:to>
                                        <p:strVal val="visible"/>
                                      </p:to>
                                    </p:set>
                                    <p:animEffect transition="in" filter="wipe(left)">
                                      <p:cBhvr>
                                        <p:cTn id="89" dur="1000"/>
                                        <p:tgtEl>
                                          <p:spTgt spid="8">
                                            <p:txEl>
                                              <p:pRg st="0" end="0"/>
                                            </p:txEl>
                                          </p:spTgt>
                                        </p:tgtEl>
                                      </p:cBhvr>
                                    </p:animEffect>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8">
                                            <p:txEl>
                                              <p:pRg st="1" end="1"/>
                                            </p:txEl>
                                          </p:spTgt>
                                        </p:tgtEl>
                                        <p:attrNameLst>
                                          <p:attrName>style.visibility</p:attrName>
                                        </p:attrNameLst>
                                      </p:cBhvr>
                                      <p:to>
                                        <p:strVal val="visible"/>
                                      </p:to>
                                    </p:set>
                                    <p:animEffect transition="in" filter="wipe(left)">
                                      <p:cBhvr>
                                        <p:cTn id="93"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uiExpand="1" build="p" animBg="1"/>
      <p:bldP spid="8" grpId="0" uiExpand="1" build="p" animBg="1"/>
      <p:bldP spid="10" grpId="0" uiExpand="1" build="p"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
            <a:ext cx="9144000" cy="584775"/>
          </a:xfrm>
          <a:prstGeom prst="rect">
            <a:avLst/>
          </a:prstGeom>
          <a:solidFill>
            <a:srgbClr val="0000CC"/>
          </a:solidFill>
        </p:spPr>
        <p:txBody>
          <a:bodyPr wrap="square">
            <a:spAutoFit/>
          </a:bodyPr>
          <a:lstStyle/>
          <a:p>
            <a:pPr algn="ctr"/>
            <a:r>
              <a:rPr lang="it-IT" sz="3200" b="1" dirty="0" smtClean="0">
                <a:solidFill>
                  <a:schemeClr val="bg1"/>
                </a:solidFill>
              </a:rPr>
              <a:t>Dilemma tra interesse individuale e utilità collettiva</a:t>
            </a:r>
            <a:endParaRPr lang="it-IT" sz="3200" dirty="0">
              <a:solidFill>
                <a:schemeClr val="bg1"/>
              </a:solidFill>
            </a:endParaRPr>
          </a:p>
        </p:txBody>
      </p:sp>
      <p:sp>
        <p:nvSpPr>
          <p:cNvPr id="6" name="Rettangolo 5"/>
          <p:cNvSpPr/>
          <p:nvPr/>
        </p:nvSpPr>
        <p:spPr>
          <a:xfrm>
            <a:off x="0" y="736588"/>
            <a:ext cx="9144000" cy="5978560"/>
          </a:xfrm>
          <a:prstGeom prst="rect">
            <a:avLst/>
          </a:prstGeom>
          <a:ln>
            <a:noFill/>
          </a:ln>
        </p:spPr>
        <p:txBody>
          <a:bodyPr wrap="square">
            <a:spAutoFit/>
          </a:bodyPr>
          <a:lstStyle/>
          <a:p>
            <a:pPr>
              <a:lnSpc>
                <a:spcPts val="2700"/>
              </a:lnSpc>
            </a:pPr>
            <a:r>
              <a:rPr lang="it-IT" sz="2800" b="1" u="sng" cap="small" dirty="0" smtClean="0">
                <a:solidFill>
                  <a:srgbClr val="0000CC"/>
                </a:solidFill>
              </a:rPr>
              <a:t>Tesi di </a:t>
            </a:r>
            <a:r>
              <a:rPr lang="it-IT" sz="2800" b="1" u="sng" cap="small" dirty="0" err="1" smtClean="0">
                <a:solidFill>
                  <a:srgbClr val="0000CC"/>
                </a:solidFill>
              </a:rPr>
              <a:t>Hardin</a:t>
            </a:r>
            <a:r>
              <a:rPr lang="it-IT" sz="2800" dirty="0" smtClean="0">
                <a:solidFill>
                  <a:srgbClr val="0000CC"/>
                </a:solidFill>
              </a:rPr>
              <a:t>: gli utilizzatori di una risorsa comune sono </a:t>
            </a:r>
          </a:p>
          <a:p>
            <a:pPr>
              <a:lnSpc>
                <a:spcPts val="2700"/>
              </a:lnSpc>
            </a:pPr>
            <a:r>
              <a:rPr lang="it-IT" sz="2800" dirty="0" smtClean="0">
                <a:solidFill>
                  <a:srgbClr val="0000CC"/>
                </a:solidFill>
              </a:rPr>
              <a:t>intrappolati in un </a:t>
            </a:r>
            <a:r>
              <a:rPr lang="it-IT" sz="2800" b="1" dirty="0" smtClean="0">
                <a:solidFill>
                  <a:srgbClr val="0000CC"/>
                </a:solidFill>
              </a:rPr>
              <a:t>dilemma tra interesse individuale e utilità</a:t>
            </a:r>
          </a:p>
          <a:p>
            <a:pPr>
              <a:lnSpc>
                <a:spcPts val="2700"/>
              </a:lnSpc>
            </a:pPr>
            <a:r>
              <a:rPr lang="it-IT" sz="2800" b="1" dirty="0" smtClean="0">
                <a:solidFill>
                  <a:srgbClr val="0000CC"/>
                </a:solidFill>
              </a:rPr>
              <a:t>collettiva</a:t>
            </a:r>
            <a:r>
              <a:rPr lang="it-IT" sz="2800" dirty="0" smtClean="0">
                <a:solidFill>
                  <a:srgbClr val="0000CC"/>
                </a:solidFill>
              </a:rPr>
              <a:t>, </a:t>
            </a:r>
          </a:p>
          <a:p>
            <a:pPr>
              <a:lnSpc>
                <a:spcPts val="2700"/>
              </a:lnSpc>
            </a:pPr>
            <a:r>
              <a:rPr lang="it-IT" sz="2800" dirty="0" smtClean="0">
                <a:solidFill>
                  <a:srgbClr val="0000CC"/>
                </a:solidFill>
              </a:rPr>
              <a:t>che è sostenibile solo nel caso di </a:t>
            </a:r>
            <a:r>
              <a:rPr lang="it-IT" sz="2800" b="1" dirty="0" smtClean="0">
                <a:solidFill>
                  <a:srgbClr val="0000CC"/>
                </a:solidFill>
              </a:rPr>
              <a:t>scarsità di popolazione</a:t>
            </a:r>
            <a:r>
              <a:rPr lang="it-IT" sz="2800" dirty="0" smtClean="0">
                <a:solidFill>
                  <a:srgbClr val="0000CC"/>
                </a:solidFill>
              </a:rPr>
              <a:t>. </a:t>
            </a:r>
          </a:p>
          <a:p>
            <a:pPr>
              <a:lnSpc>
                <a:spcPts val="2700"/>
              </a:lnSpc>
            </a:pPr>
            <a:r>
              <a:rPr lang="it-IT" sz="2800" dirty="0" smtClean="0">
                <a:solidFill>
                  <a:srgbClr val="0000CC"/>
                </a:solidFill>
              </a:rPr>
              <a:t>Dal dilemma non è possibile uscire con </a:t>
            </a:r>
            <a:r>
              <a:rPr lang="it-IT" sz="2800" b="1" dirty="0" smtClean="0">
                <a:solidFill>
                  <a:srgbClr val="0000CC"/>
                </a:solidFill>
              </a:rPr>
              <a:t>soluzioni tecniche </a:t>
            </a:r>
            <a:r>
              <a:rPr lang="it-IT" sz="2800" dirty="0" smtClean="0">
                <a:solidFill>
                  <a:srgbClr val="0000CC"/>
                </a:solidFill>
              </a:rPr>
              <a:t>(ad</a:t>
            </a:r>
          </a:p>
          <a:p>
            <a:pPr>
              <a:lnSpc>
                <a:spcPts val="2700"/>
              </a:lnSpc>
            </a:pPr>
            <a:r>
              <a:rPr lang="it-IT" sz="2800" dirty="0" smtClean="0">
                <a:solidFill>
                  <a:srgbClr val="0000CC"/>
                </a:solidFill>
              </a:rPr>
              <a:t>esempio, l'incremento di produttività di specie vegetali, come </a:t>
            </a:r>
          </a:p>
          <a:p>
            <a:pPr>
              <a:lnSpc>
                <a:spcPts val="2700"/>
              </a:lnSpc>
            </a:pPr>
            <a:r>
              <a:rPr lang="it-IT" sz="2800" dirty="0" smtClean="0">
                <a:solidFill>
                  <a:srgbClr val="0000CC"/>
                </a:solidFill>
              </a:rPr>
              <a:t>il frumento, fondamentale per l'alimentazione) </a:t>
            </a:r>
          </a:p>
          <a:p>
            <a:pPr>
              <a:lnSpc>
                <a:spcPts val="2700"/>
              </a:lnSpc>
            </a:pPr>
            <a:r>
              <a:rPr lang="it-IT" sz="2800" dirty="0" smtClean="0">
                <a:solidFill>
                  <a:srgbClr val="0000CC"/>
                </a:solidFill>
                <a:sym typeface="Wingdings"/>
              </a:rPr>
              <a:t> </a:t>
            </a:r>
            <a:r>
              <a:rPr lang="it-IT" sz="2800" b="1" dirty="0" smtClean="0">
                <a:solidFill>
                  <a:srgbClr val="0000CC"/>
                </a:solidFill>
              </a:rPr>
              <a:t>Spostano il problema in avanti nel tempo. </a:t>
            </a:r>
          </a:p>
          <a:p>
            <a:pPr>
              <a:lnSpc>
                <a:spcPts val="2700"/>
              </a:lnSpc>
            </a:pPr>
            <a:r>
              <a:rPr lang="it-IT" sz="2800" dirty="0" smtClean="0">
                <a:solidFill>
                  <a:srgbClr val="0000CC"/>
                </a:solidFill>
              </a:rPr>
              <a:t>L'ultima parola spetta all'intervento di un'</a:t>
            </a:r>
            <a:r>
              <a:rPr lang="it-IT" sz="2800" b="1" dirty="0" smtClean="0">
                <a:solidFill>
                  <a:srgbClr val="0000CC"/>
                </a:solidFill>
              </a:rPr>
              <a:t>autorità esterna</a:t>
            </a:r>
            <a:r>
              <a:rPr lang="it-IT" sz="2800" dirty="0" smtClean="0">
                <a:solidFill>
                  <a:srgbClr val="0000CC"/>
                </a:solidFill>
              </a:rPr>
              <a:t>, di </a:t>
            </a:r>
          </a:p>
          <a:p>
            <a:pPr>
              <a:lnSpc>
                <a:spcPts val="2700"/>
              </a:lnSpc>
            </a:pPr>
            <a:r>
              <a:rPr lang="it-IT" sz="2800" dirty="0" smtClean="0">
                <a:solidFill>
                  <a:srgbClr val="0000CC"/>
                </a:solidFill>
              </a:rPr>
              <a:t>norma lo </a:t>
            </a:r>
            <a:r>
              <a:rPr lang="it-IT" sz="2800" b="1" dirty="0" smtClean="0">
                <a:solidFill>
                  <a:srgbClr val="0000CC"/>
                </a:solidFill>
              </a:rPr>
              <a:t>stato</a:t>
            </a:r>
            <a:r>
              <a:rPr lang="it-IT" sz="2800" dirty="0" smtClean="0">
                <a:solidFill>
                  <a:srgbClr val="0000CC"/>
                </a:solidFill>
              </a:rPr>
              <a:t>, che imponga la “</a:t>
            </a:r>
            <a:r>
              <a:rPr lang="it-IT" sz="2800" b="1" i="1" dirty="0" smtClean="0">
                <a:solidFill>
                  <a:srgbClr val="0000CC"/>
                </a:solidFill>
              </a:rPr>
              <a:t>coercizione</a:t>
            </a:r>
            <a:r>
              <a:rPr lang="it-IT" sz="2800" dirty="0" smtClean="0">
                <a:solidFill>
                  <a:srgbClr val="0000CC"/>
                </a:solidFill>
              </a:rPr>
              <a:t>” come sistema </a:t>
            </a:r>
          </a:p>
          <a:p>
            <a:pPr>
              <a:lnSpc>
                <a:spcPts val="2700"/>
              </a:lnSpc>
            </a:pPr>
            <a:r>
              <a:rPr lang="it-IT" sz="2800" dirty="0" smtClean="0">
                <a:solidFill>
                  <a:srgbClr val="0000CC"/>
                </a:solidFill>
              </a:rPr>
              <a:t>per evitare la “</a:t>
            </a:r>
            <a:r>
              <a:rPr lang="it-IT" sz="2800" b="1" dirty="0" smtClean="0">
                <a:solidFill>
                  <a:srgbClr val="0000CC"/>
                </a:solidFill>
              </a:rPr>
              <a:t>tragedia</a:t>
            </a:r>
            <a:r>
              <a:rPr lang="it-IT" sz="2800" dirty="0" smtClean="0">
                <a:solidFill>
                  <a:srgbClr val="0000CC"/>
                </a:solidFill>
              </a:rPr>
              <a:t>”. </a:t>
            </a:r>
          </a:p>
          <a:p>
            <a:pPr>
              <a:lnSpc>
                <a:spcPts val="2700"/>
              </a:lnSpc>
            </a:pPr>
            <a:r>
              <a:rPr lang="it-IT" sz="2800" dirty="0" smtClean="0">
                <a:solidFill>
                  <a:srgbClr val="0000CC"/>
                </a:solidFill>
              </a:rPr>
              <a:t>Si tratta di una soluzione </a:t>
            </a:r>
            <a:r>
              <a:rPr lang="it-IT" sz="2800" b="1" dirty="0" smtClean="0">
                <a:solidFill>
                  <a:srgbClr val="0000CC"/>
                </a:solidFill>
              </a:rPr>
              <a:t>statalista</a:t>
            </a:r>
            <a:r>
              <a:rPr lang="it-IT" sz="2800" dirty="0" smtClean="0">
                <a:solidFill>
                  <a:srgbClr val="0000CC"/>
                </a:solidFill>
              </a:rPr>
              <a:t> e contro il </a:t>
            </a:r>
            <a:r>
              <a:rPr lang="it-IT" sz="2800" b="1" dirty="0" smtClean="0">
                <a:solidFill>
                  <a:srgbClr val="0000CC"/>
                </a:solidFill>
              </a:rPr>
              <a:t>libero mercato</a:t>
            </a:r>
            <a:r>
              <a:rPr lang="it-IT" sz="2800" dirty="0" smtClean="0">
                <a:solidFill>
                  <a:srgbClr val="0000CC"/>
                </a:solidFill>
              </a:rPr>
              <a:t>.</a:t>
            </a:r>
          </a:p>
          <a:p>
            <a:pPr>
              <a:lnSpc>
                <a:spcPts val="2700"/>
              </a:lnSpc>
            </a:pPr>
            <a:r>
              <a:rPr lang="it-IT" sz="2800" dirty="0" smtClean="0">
                <a:solidFill>
                  <a:srgbClr val="0000CC"/>
                </a:solidFill>
                <a:sym typeface="Wingdings"/>
              </a:rPr>
              <a:t> Proposta </a:t>
            </a:r>
            <a:r>
              <a:rPr lang="it-IT" sz="2800" dirty="0" smtClean="0">
                <a:solidFill>
                  <a:srgbClr val="0000CC"/>
                </a:solidFill>
              </a:rPr>
              <a:t>di porre </a:t>
            </a:r>
            <a:r>
              <a:rPr lang="it-IT" sz="2800" b="1" dirty="0" smtClean="0">
                <a:solidFill>
                  <a:srgbClr val="0000CC"/>
                </a:solidFill>
              </a:rPr>
              <a:t>sotto il controllo dei governi centrali </a:t>
            </a:r>
            <a:r>
              <a:rPr lang="it-IT" sz="2800" dirty="0" smtClean="0">
                <a:solidFill>
                  <a:srgbClr val="0000CC"/>
                </a:solidFill>
              </a:rPr>
              <a:t>la </a:t>
            </a:r>
          </a:p>
          <a:p>
            <a:pPr>
              <a:lnSpc>
                <a:spcPts val="2700"/>
              </a:lnSpc>
            </a:pPr>
            <a:r>
              <a:rPr lang="it-IT" sz="2800" dirty="0" smtClean="0">
                <a:solidFill>
                  <a:srgbClr val="0000CC"/>
                </a:solidFill>
              </a:rPr>
              <a:t>maggior parte delle risorse naturali. </a:t>
            </a:r>
          </a:p>
          <a:p>
            <a:pPr>
              <a:lnSpc>
                <a:spcPts val="2700"/>
              </a:lnSpc>
            </a:pPr>
            <a:r>
              <a:rPr lang="it-IT" sz="2800" spc="-70" dirty="0" smtClean="0">
                <a:solidFill>
                  <a:srgbClr val="0000CC"/>
                </a:solidFill>
                <a:sym typeface="Wingdings"/>
              </a:rPr>
              <a:t>Proposte di </a:t>
            </a:r>
            <a:r>
              <a:rPr lang="it-IT" sz="2800" spc="-70" dirty="0" smtClean="0">
                <a:solidFill>
                  <a:srgbClr val="0000CC"/>
                </a:solidFill>
              </a:rPr>
              <a:t>sostituire la </a:t>
            </a:r>
            <a:r>
              <a:rPr lang="it-IT" sz="2800" b="1" spc="-70" dirty="0" smtClean="0">
                <a:solidFill>
                  <a:srgbClr val="0000CC"/>
                </a:solidFill>
              </a:rPr>
              <a:t>proprietà collettiva </a:t>
            </a:r>
            <a:r>
              <a:rPr lang="it-IT" sz="2800" spc="-70" dirty="0" smtClean="0">
                <a:solidFill>
                  <a:srgbClr val="0000CC"/>
                </a:solidFill>
              </a:rPr>
              <a:t>con quella privata.</a:t>
            </a:r>
          </a:p>
          <a:p>
            <a:pPr>
              <a:lnSpc>
                <a:spcPts val="2700"/>
              </a:lnSpc>
            </a:pPr>
            <a:r>
              <a:rPr lang="it-IT" sz="2800" dirty="0" smtClean="0">
                <a:solidFill>
                  <a:srgbClr val="0000CC"/>
                </a:solidFill>
                <a:sym typeface="Wingdings"/>
              </a:rPr>
              <a:t></a:t>
            </a:r>
            <a:r>
              <a:rPr lang="it-IT" sz="2800" dirty="0" smtClean="0">
                <a:solidFill>
                  <a:srgbClr val="0000CC"/>
                </a:solidFill>
              </a:rPr>
              <a:t>Proposta di governi militari per fronteggiare i problemi </a:t>
            </a:r>
            <a:r>
              <a:rPr lang="it-IT" sz="2800" dirty="0" err="1" smtClean="0">
                <a:solidFill>
                  <a:srgbClr val="0000CC"/>
                </a:solidFill>
              </a:rPr>
              <a:t>am-</a:t>
            </a:r>
            <a:endParaRPr lang="it-IT" sz="2800" dirty="0" smtClean="0">
              <a:solidFill>
                <a:srgbClr val="0000CC"/>
              </a:solidFill>
            </a:endParaRPr>
          </a:p>
          <a:p>
            <a:pPr>
              <a:lnSpc>
                <a:spcPts val="2700"/>
              </a:lnSpc>
            </a:pPr>
            <a:r>
              <a:rPr lang="it-IT" sz="2800" dirty="0" err="1" smtClean="0">
                <a:solidFill>
                  <a:srgbClr val="0000CC"/>
                </a:solidFill>
              </a:rPr>
              <a:t>bientali</a:t>
            </a:r>
            <a:r>
              <a:rPr lang="it-IT" sz="2800" dirty="0" smtClean="0">
                <a:solidFill>
                  <a:srgbClr val="0000CC"/>
                </a:solidFill>
              </a:rPr>
              <a:t>.</a:t>
            </a:r>
            <a:endParaRPr lang="it-IT" sz="2800" dirty="0">
              <a:solidFill>
                <a:srgbClr val="0000CC"/>
              </a:solidFill>
            </a:endParaRPr>
          </a:p>
        </p:txBody>
      </p:sp>
      <p:pic>
        <p:nvPicPr>
          <p:cNvPr id="1026" name="Picture 2" descr="C:\Users\Administrator\Pictures\SOCIETA\DIMENSIONI SOCIETAS\competitivita.jpg"/>
          <p:cNvPicPr>
            <a:picLocks noChangeAspect="1" noChangeArrowheads="1"/>
          </p:cNvPicPr>
          <p:nvPr/>
        </p:nvPicPr>
        <p:blipFill>
          <a:blip r:embed="rId3" cstate="print"/>
          <a:srcRect/>
          <a:stretch>
            <a:fillRect/>
          </a:stretch>
        </p:blipFill>
        <p:spPr bwMode="auto">
          <a:xfrm>
            <a:off x="0" y="1785926"/>
            <a:ext cx="9144000" cy="5072074"/>
          </a:xfrm>
          <a:prstGeom prst="rect">
            <a:avLst/>
          </a:prstGeom>
          <a:noFill/>
        </p:spPr>
      </p:pic>
      <p:pic>
        <p:nvPicPr>
          <p:cNvPr id="8" name="Immagine 7" descr="beta130.gif"/>
          <p:cNvPicPr>
            <a:picLocks noChangeAspect="1"/>
          </p:cNvPicPr>
          <p:nvPr/>
        </p:nvPicPr>
        <p:blipFill>
          <a:blip r:embed="rId4" cstate="print"/>
          <a:stretch>
            <a:fillRect/>
          </a:stretch>
        </p:blipFill>
        <p:spPr>
          <a:xfrm>
            <a:off x="5829312" y="1785926"/>
            <a:ext cx="457200" cy="604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1000"/>
                                        <p:tgtEl>
                                          <p:spTgt spid="6">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left)">
                                      <p:cBhvr>
                                        <p:cTn id="16" dur="1000"/>
                                        <p:tgtEl>
                                          <p:spTgt spid="6">
                                            <p:txEl>
                                              <p:pRg st="1" end="1"/>
                                            </p:txEl>
                                          </p:spTgt>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ox(out)">
                                      <p:cBhvr>
                                        <p:cTn id="25" dur="500"/>
                                        <p:tgtEl>
                                          <p:spTgt spid="1026"/>
                                        </p:tgtEl>
                                      </p:cBhvr>
                                    </p:animEffect>
                                  </p:childTnLst>
                                </p:cTn>
                              </p:par>
                            </p:childTnLst>
                          </p:cTn>
                        </p:par>
                        <p:par>
                          <p:cTn id="26" fill="hold">
                            <p:stCondLst>
                              <p:cond delay="5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2" presetClass="exit" presetSubtype="4" fill="hold" nodeType="clickEffect">
                                  <p:stCondLst>
                                    <p:cond delay="0"/>
                                  </p:stCondLst>
                                  <p:childTnLst>
                                    <p:animEffect transition="out" filter="slide(fromBottom)">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2" presetClass="exit" presetSubtype="4" fill="hold" nodeType="withEffect">
                                  <p:stCondLst>
                                    <p:cond delay="0"/>
                                  </p:stCondLst>
                                  <p:childTnLst>
                                    <p:animEffect transition="out" filter="slide(fromBottom)">
                                      <p:cBhvr>
                                        <p:cTn id="37" dur="500"/>
                                        <p:tgtEl>
                                          <p:spTgt spid="1026"/>
                                        </p:tgtEl>
                                      </p:cBhvr>
                                    </p:animEffect>
                                    <p:set>
                                      <p:cBhvr>
                                        <p:cTn id="38" dur="1" fill="hold">
                                          <p:stCondLst>
                                            <p:cond delay="499"/>
                                          </p:stCondLst>
                                        </p:cTn>
                                        <p:tgtEl>
                                          <p:spTgt spid="1026"/>
                                        </p:tgtEl>
                                        <p:attrNameLst>
                                          <p:attrName>style.visibility</p:attrName>
                                        </p:attrNameLst>
                                      </p:cBhvr>
                                      <p:to>
                                        <p:strVal val="hidden"/>
                                      </p:to>
                                    </p:se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wipe(left)">
                                      <p:cBhvr>
                                        <p:cTn id="42" dur="10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wipe(left)">
                                      <p:cBhvr>
                                        <p:cTn id="47" dur="1000"/>
                                        <p:tgtEl>
                                          <p:spTgt spid="6">
                                            <p:txEl>
                                              <p:pRg st="4" end="4"/>
                                            </p:txEl>
                                          </p:spTgt>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wipe(left)">
                                      <p:cBhvr>
                                        <p:cTn id="51" dur="1000"/>
                                        <p:tgtEl>
                                          <p:spTgt spid="6">
                                            <p:txEl>
                                              <p:pRg st="5" end="5"/>
                                            </p:txEl>
                                          </p:spTgt>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wipe(left)">
                                      <p:cBhvr>
                                        <p:cTn id="55" dur="1000"/>
                                        <p:tgtEl>
                                          <p:spTgt spid="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xEl>
                                              <p:pRg st="7" end="7"/>
                                            </p:txEl>
                                          </p:spTgt>
                                        </p:tgtEl>
                                        <p:attrNameLst>
                                          <p:attrName>style.visibility</p:attrName>
                                        </p:attrNameLst>
                                      </p:cBhvr>
                                      <p:to>
                                        <p:strVal val="visible"/>
                                      </p:to>
                                    </p:set>
                                    <p:animEffect transition="in" filter="wipe(left)">
                                      <p:cBhvr>
                                        <p:cTn id="60" dur="1000"/>
                                        <p:tgtEl>
                                          <p:spTgt spid="6">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xEl>
                                              <p:pRg st="8" end="8"/>
                                            </p:txEl>
                                          </p:spTgt>
                                        </p:tgtEl>
                                        <p:attrNameLst>
                                          <p:attrName>style.visibility</p:attrName>
                                        </p:attrNameLst>
                                      </p:cBhvr>
                                      <p:to>
                                        <p:strVal val="visible"/>
                                      </p:to>
                                    </p:set>
                                    <p:animEffect transition="in" filter="wipe(left)">
                                      <p:cBhvr>
                                        <p:cTn id="65" dur="1000"/>
                                        <p:tgtEl>
                                          <p:spTgt spid="6">
                                            <p:txEl>
                                              <p:pRg st="8" end="8"/>
                                            </p:txEl>
                                          </p:spTgt>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6">
                                            <p:txEl>
                                              <p:pRg st="9" end="9"/>
                                            </p:txEl>
                                          </p:spTgt>
                                        </p:tgtEl>
                                        <p:attrNameLst>
                                          <p:attrName>style.visibility</p:attrName>
                                        </p:attrNameLst>
                                      </p:cBhvr>
                                      <p:to>
                                        <p:strVal val="visible"/>
                                      </p:to>
                                    </p:set>
                                    <p:animEffect transition="in" filter="wipe(left)">
                                      <p:cBhvr>
                                        <p:cTn id="69" dur="1000"/>
                                        <p:tgtEl>
                                          <p:spTgt spid="6">
                                            <p:txEl>
                                              <p:pRg st="9" end="9"/>
                                            </p:txEl>
                                          </p:spTgt>
                                        </p:tgtEl>
                                      </p:cBhvr>
                                    </p:animEffect>
                                  </p:childTnLst>
                                </p:cTn>
                              </p:par>
                            </p:childTnLst>
                          </p:cTn>
                        </p:par>
                        <p:par>
                          <p:cTn id="70" fill="hold">
                            <p:stCondLst>
                              <p:cond delay="2000"/>
                            </p:stCondLst>
                            <p:childTnLst>
                              <p:par>
                                <p:cTn id="71" presetID="22" presetClass="entr" presetSubtype="8" fill="hold" grpId="0" nodeType="afterEffect">
                                  <p:stCondLst>
                                    <p:cond delay="0"/>
                                  </p:stCondLst>
                                  <p:childTnLst>
                                    <p:set>
                                      <p:cBhvr>
                                        <p:cTn id="72" dur="1" fill="hold">
                                          <p:stCondLst>
                                            <p:cond delay="0"/>
                                          </p:stCondLst>
                                        </p:cTn>
                                        <p:tgtEl>
                                          <p:spTgt spid="6">
                                            <p:txEl>
                                              <p:pRg st="10" end="10"/>
                                            </p:txEl>
                                          </p:spTgt>
                                        </p:tgtEl>
                                        <p:attrNameLst>
                                          <p:attrName>style.visibility</p:attrName>
                                        </p:attrNameLst>
                                      </p:cBhvr>
                                      <p:to>
                                        <p:strVal val="visible"/>
                                      </p:to>
                                    </p:set>
                                    <p:animEffect transition="in" filter="wipe(left)">
                                      <p:cBhvr>
                                        <p:cTn id="73" dur="1000"/>
                                        <p:tgtEl>
                                          <p:spTgt spid="6">
                                            <p:txEl>
                                              <p:pRg st="10" end="1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6">
                                            <p:txEl>
                                              <p:pRg st="11" end="11"/>
                                            </p:txEl>
                                          </p:spTgt>
                                        </p:tgtEl>
                                        <p:attrNameLst>
                                          <p:attrName>style.visibility</p:attrName>
                                        </p:attrNameLst>
                                      </p:cBhvr>
                                      <p:to>
                                        <p:strVal val="visible"/>
                                      </p:to>
                                    </p:set>
                                    <p:animEffect transition="in" filter="wipe(left)">
                                      <p:cBhvr>
                                        <p:cTn id="78" dur="1000"/>
                                        <p:tgtEl>
                                          <p:spTgt spid="6">
                                            <p:txEl>
                                              <p:pRg st="11" end="1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6">
                                            <p:txEl>
                                              <p:pRg st="12" end="12"/>
                                            </p:txEl>
                                          </p:spTgt>
                                        </p:tgtEl>
                                        <p:attrNameLst>
                                          <p:attrName>style.visibility</p:attrName>
                                        </p:attrNameLst>
                                      </p:cBhvr>
                                      <p:to>
                                        <p:strVal val="visible"/>
                                      </p:to>
                                    </p:set>
                                    <p:animEffect transition="in" filter="wipe(left)">
                                      <p:cBhvr>
                                        <p:cTn id="83" dur="1000"/>
                                        <p:tgtEl>
                                          <p:spTgt spid="6">
                                            <p:txEl>
                                              <p:pRg st="12" end="12"/>
                                            </p:txEl>
                                          </p:spTgt>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6">
                                            <p:txEl>
                                              <p:pRg st="13" end="13"/>
                                            </p:txEl>
                                          </p:spTgt>
                                        </p:tgtEl>
                                        <p:attrNameLst>
                                          <p:attrName>style.visibility</p:attrName>
                                        </p:attrNameLst>
                                      </p:cBhvr>
                                      <p:to>
                                        <p:strVal val="visible"/>
                                      </p:to>
                                    </p:set>
                                    <p:animEffect transition="in" filter="wipe(left)">
                                      <p:cBhvr>
                                        <p:cTn id="87" dur="1000"/>
                                        <p:tgtEl>
                                          <p:spTgt spid="6">
                                            <p:txEl>
                                              <p:pRg st="13" end="1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6">
                                            <p:txEl>
                                              <p:pRg st="14" end="14"/>
                                            </p:txEl>
                                          </p:spTgt>
                                        </p:tgtEl>
                                        <p:attrNameLst>
                                          <p:attrName>style.visibility</p:attrName>
                                        </p:attrNameLst>
                                      </p:cBhvr>
                                      <p:to>
                                        <p:strVal val="visible"/>
                                      </p:to>
                                    </p:set>
                                    <p:animEffect transition="in" filter="wipe(left)">
                                      <p:cBhvr>
                                        <p:cTn id="92" dur="1000"/>
                                        <p:tgtEl>
                                          <p:spTgt spid="6">
                                            <p:txEl>
                                              <p:pRg st="14" end="1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6">
                                            <p:txEl>
                                              <p:pRg st="15" end="15"/>
                                            </p:txEl>
                                          </p:spTgt>
                                        </p:tgtEl>
                                        <p:attrNameLst>
                                          <p:attrName>style.visibility</p:attrName>
                                        </p:attrNameLst>
                                      </p:cBhvr>
                                      <p:to>
                                        <p:strVal val="visible"/>
                                      </p:to>
                                    </p:set>
                                    <p:animEffect transition="in" filter="wipe(left)">
                                      <p:cBhvr>
                                        <p:cTn id="97" dur="1000"/>
                                        <p:tgtEl>
                                          <p:spTgt spid="6">
                                            <p:txEl>
                                              <p:pRg st="15" end="15"/>
                                            </p:txEl>
                                          </p:spTgt>
                                        </p:tgtEl>
                                      </p:cBhvr>
                                    </p:animEffect>
                                  </p:childTnLst>
                                </p:cTn>
                              </p:par>
                            </p:childTnLst>
                          </p:cTn>
                        </p:par>
                        <p:par>
                          <p:cTn id="98" fill="hold">
                            <p:stCondLst>
                              <p:cond delay="1000"/>
                            </p:stCondLst>
                            <p:childTnLst>
                              <p:par>
                                <p:cTn id="99" presetID="22" presetClass="entr" presetSubtype="8" fill="hold" grpId="0" nodeType="afterEffect">
                                  <p:stCondLst>
                                    <p:cond delay="0"/>
                                  </p:stCondLst>
                                  <p:childTnLst>
                                    <p:set>
                                      <p:cBhvr>
                                        <p:cTn id="100" dur="1" fill="hold">
                                          <p:stCondLst>
                                            <p:cond delay="0"/>
                                          </p:stCondLst>
                                        </p:cTn>
                                        <p:tgtEl>
                                          <p:spTgt spid="6">
                                            <p:txEl>
                                              <p:pRg st="16" end="16"/>
                                            </p:txEl>
                                          </p:spTgt>
                                        </p:tgtEl>
                                        <p:attrNameLst>
                                          <p:attrName>style.visibility</p:attrName>
                                        </p:attrNameLst>
                                      </p:cBhvr>
                                      <p:to>
                                        <p:strVal val="visible"/>
                                      </p:to>
                                    </p:set>
                                    <p:animEffect transition="in" filter="wipe(left)">
                                      <p:cBhvr>
                                        <p:cTn id="101"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785794"/>
          </a:xfrm>
          <a:solidFill>
            <a:srgbClr val="3333FF"/>
          </a:solidFill>
        </p:spPr>
        <p:txBody>
          <a:bodyPr>
            <a:noAutofit/>
          </a:bodyPr>
          <a:lstStyle/>
          <a:p>
            <a:pPr>
              <a:lnSpc>
                <a:spcPts val="2700"/>
              </a:lnSpc>
            </a:pPr>
            <a:r>
              <a:rPr lang="it-IT" sz="2800" b="1" dirty="0" smtClean="0">
                <a:solidFill>
                  <a:schemeClr val="bg1"/>
                </a:solidFill>
              </a:rPr>
              <a:t>      COME SCONGIURARE </a:t>
            </a:r>
            <a:br>
              <a:rPr lang="it-IT" sz="2800" b="1" dirty="0" smtClean="0">
                <a:solidFill>
                  <a:schemeClr val="bg1"/>
                </a:solidFill>
              </a:rPr>
            </a:br>
            <a:r>
              <a:rPr lang="it-IT" sz="2800" b="1" dirty="0" smtClean="0">
                <a:solidFill>
                  <a:schemeClr val="bg1"/>
                </a:solidFill>
              </a:rPr>
              <a:t>           LA TRAGEDIA DEI BENI COMUNI</a:t>
            </a:r>
            <a:endParaRPr lang="it-IT" sz="2800" b="1" strike="sngStrike" dirty="0" smtClean="0">
              <a:solidFill>
                <a:schemeClr val="bg1"/>
              </a:solidFill>
            </a:endParaRPr>
          </a:p>
        </p:txBody>
      </p:sp>
      <p:sp>
        <p:nvSpPr>
          <p:cNvPr id="5" name="CasellaDiTesto 4"/>
          <p:cNvSpPr txBox="1"/>
          <p:nvPr/>
        </p:nvSpPr>
        <p:spPr>
          <a:xfrm>
            <a:off x="1500166" y="1005922"/>
            <a:ext cx="7643834" cy="1823576"/>
          </a:xfrm>
          <a:prstGeom prst="rect">
            <a:avLst/>
          </a:prstGeom>
          <a:noFill/>
          <a:ln>
            <a:solidFill>
              <a:schemeClr val="accent5">
                <a:lumMod val="75000"/>
              </a:schemeClr>
            </a:solidFill>
          </a:ln>
        </p:spPr>
        <p:txBody>
          <a:bodyPr wrap="square" rtlCol="0">
            <a:spAutoFit/>
          </a:bodyPr>
          <a:lstStyle/>
          <a:p>
            <a:pPr>
              <a:lnSpc>
                <a:spcPts val="2700"/>
              </a:lnSpc>
            </a:pPr>
            <a:r>
              <a:rPr lang="it-IT" sz="2800" dirty="0" smtClean="0">
                <a:solidFill>
                  <a:srgbClr val="0000CC"/>
                </a:solidFill>
              </a:rPr>
              <a:t>2009: il Nobel per l’economia all’americana </a:t>
            </a:r>
            <a:r>
              <a:rPr lang="it-IT" sz="2800" dirty="0" err="1" smtClean="0">
                <a:solidFill>
                  <a:srgbClr val="0000CC"/>
                </a:solidFill>
              </a:rPr>
              <a:t>Elinor</a:t>
            </a:r>
            <a:endParaRPr lang="it-IT" sz="2800" dirty="0" smtClean="0">
              <a:solidFill>
                <a:srgbClr val="0000CC"/>
              </a:solidFill>
            </a:endParaRPr>
          </a:p>
          <a:p>
            <a:pPr>
              <a:lnSpc>
                <a:spcPts val="2700"/>
              </a:lnSpc>
            </a:pPr>
            <a:r>
              <a:rPr lang="it-IT" sz="2800" dirty="0" err="1" smtClean="0">
                <a:solidFill>
                  <a:srgbClr val="0000CC"/>
                </a:solidFill>
              </a:rPr>
              <a:t>Ostrom</a:t>
            </a:r>
            <a:r>
              <a:rPr lang="it-IT" sz="2800" dirty="0" smtClean="0">
                <a:solidFill>
                  <a:srgbClr val="0000CC"/>
                </a:solidFill>
              </a:rPr>
              <a:t>, </a:t>
            </a:r>
          </a:p>
          <a:p>
            <a:pPr>
              <a:lnSpc>
                <a:spcPts val="2700"/>
              </a:lnSpc>
            </a:pPr>
            <a:r>
              <a:rPr lang="it-IT" sz="2800" dirty="0" smtClean="0">
                <a:solidFill>
                  <a:srgbClr val="0000CC"/>
                </a:solidFill>
              </a:rPr>
              <a:t>per la sua ricerca sulle forme di regolazione dei beni</a:t>
            </a:r>
          </a:p>
          <a:p>
            <a:pPr>
              <a:lnSpc>
                <a:spcPts val="2700"/>
              </a:lnSpc>
            </a:pPr>
            <a:r>
              <a:rPr lang="it-IT" sz="2800" dirty="0" smtClean="0">
                <a:solidFill>
                  <a:srgbClr val="0000CC"/>
                </a:solidFill>
              </a:rPr>
              <a:t>comuni e sulla capacità di autogoverno delle società </a:t>
            </a:r>
          </a:p>
          <a:p>
            <a:pPr>
              <a:lnSpc>
                <a:spcPts val="2700"/>
              </a:lnSpc>
            </a:pPr>
            <a:r>
              <a:rPr lang="it-IT" sz="2800" dirty="0" smtClean="0">
                <a:solidFill>
                  <a:srgbClr val="0000CC"/>
                </a:solidFill>
              </a:rPr>
              <a:t>locali.</a:t>
            </a:r>
            <a:endParaRPr lang="it-IT" sz="2800" dirty="0">
              <a:solidFill>
                <a:srgbClr val="0000CC"/>
              </a:solidFill>
            </a:endParaRPr>
          </a:p>
        </p:txBody>
      </p:sp>
      <p:sp>
        <p:nvSpPr>
          <p:cNvPr id="6" name="CasellaDiTesto 5"/>
          <p:cNvSpPr txBox="1"/>
          <p:nvPr/>
        </p:nvSpPr>
        <p:spPr>
          <a:xfrm>
            <a:off x="0" y="2928934"/>
            <a:ext cx="9144000" cy="3554819"/>
          </a:xfrm>
          <a:prstGeom prst="rect">
            <a:avLst/>
          </a:prstGeom>
          <a:noFill/>
          <a:ln>
            <a:solidFill>
              <a:schemeClr val="accent5">
                <a:lumMod val="75000"/>
              </a:schemeClr>
            </a:solidFill>
          </a:ln>
        </p:spPr>
        <p:txBody>
          <a:bodyPr wrap="square" rtlCol="0">
            <a:spAutoFit/>
          </a:bodyPr>
          <a:lstStyle/>
          <a:p>
            <a:pPr>
              <a:lnSpc>
                <a:spcPts val="2700"/>
              </a:lnSpc>
            </a:pPr>
            <a:r>
              <a:rPr lang="it-IT" sz="2800" dirty="0" smtClean="0">
                <a:solidFill>
                  <a:srgbClr val="0000CC"/>
                </a:solidFill>
              </a:rPr>
              <a:t>Prime ricerche: sull’autogoverno dei bacini di irrigazione negli </a:t>
            </a:r>
          </a:p>
          <a:p>
            <a:pPr>
              <a:lnSpc>
                <a:spcPts val="2700"/>
              </a:lnSpc>
            </a:pPr>
            <a:r>
              <a:rPr lang="it-IT" sz="2800" dirty="0" smtClean="0">
                <a:solidFill>
                  <a:srgbClr val="0000CC"/>
                </a:solidFill>
              </a:rPr>
              <a:t>Stati Uniti.</a:t>
            </a:r>
          </a:p>
          <a:p>
            <a:pPr>
              <a:lnSpc>
                <a:spcPts val="2700"/>
              </a:lnSpc>
            </a:pPr>
            <a:r>
              <a:rPr lang="it-IT" sz="2800" dirty="0" smtClean="0">
                <a:solidFill>
                  <a:srgbClr val="0000CC"/>
                </a:solidFill>
              </a:rPr>
              <a:t>Spesso lunghi decine e decine di chilometri, attraverso territori</a:t>
            </a:r>
          </a:p>
          <a:p>
            <a:pPr>
              <a:lnSpc>
                <a:spcPts val="2700"/>
              </a:lnSpc>
            </a:pPr>
            <a:r>
              <a:rPr lang="it-IT" sz="2800" dirty="0" smtClean="0">
                <a:solidFill>
                  <a:srgbClr val="0000CC"/>
                </a:solidFill>
              </a:rPr>
              <a:t>assai eterogenei e con una costante manutenzione e una </a:t>
            </a:r>
            <a:r>
              <a:rPr lang="it-IT" sz="2800" dirty="0" err="1" smtClean="0">
                <a:solidFill>
                  <a:srgbClr val="0000CC"/>
                </a:solidFill>
              </a:rPr>
              <a:t>comu-</a:t>
            </a:r>
            <a:endParaRPr lang="it-IT" sz="2800" dirty="0" smtClean="0">
              <a:solidFill>
                <a:srgbClr val="0000CC"/>
              </a:solidFill>
            </a:endParaRPr>
          </a:p>
          <a:p>
            <a:pPr>
              <a:lnSpc>
                <a:spcPts val="2700"/>
              </a:lnSpc>
            </a:pPr>
            <a:r>
              <a:rPr lang="it-IT" sz="2800" dirty="0" smtClean="0">
                <a:solidFill>
                  <a:srgbClr val="0000CC"/>
                </a:solidFill>
              </a:rPr>
              <a:t>ne moderazione nel loro utilizzo. </a:t>
            </a:r>
          </a:p>
          <a:p>
            <a:pPr>
              <a:lnSpc>
                <a:spcPts val="2700"/>
              </a:lnSpc>
            </a:pPr>
            <a:r>
              <a:rPr lang="it-IT" sz="2800" dirty="0" smtClean="0">
                <a:solidFill>
                  <a:srgbClr val="0000CC"/>
                </a:solidFill>
              </a:rPr>
              <a:t>Basta che qualcuno a monte </a:t>
            </a:r>
            <a:r>
              <a:rPr lang="it-IT" sz="2800" dirty="0" err="1" smtClean="0">
                <a:solidFill>
                  <a:srgbClr val="0000CC"/>
                </a:solidFill>
              </a:rPr>
              <a:t>dìssipi</a:t>
            </a:r>
            <a:r>
              <a:rPr lang="it-IT" sz="2800" dirty="0" smtClean="0">
                <a:solidFill>
                  <a:srgbClr val="0000CC"/>
                </a:solidFill>
              </a:rPr>
              <a:t> l’acqua, non faccia </a:t>
            </a:r>
            <a:r>
              <a:rPr lang="it-IT" sz="2800" dirty="0" err="1" smtClean="0">
                <a:solidFill>
                  <a:srgbClr val="0000CC"/>
                </a:solidFill>
              </a:rPr>
              <a:t>manu-</a:t>
            </a:r>
            <a:endParaRPr lang="it-IT" sz="2800" dirty="0" smtClean="0">
              <a:solidFill>
                <a:srgbClr val="0000CC"/>
              </a:solidFill>
            </a:endParaRPr>
          </a:p>
          <a:p>
            <a:pPr>
              <a:lnSpc>
                <a:spcPts val="2700"/>
              </a:lnSpc>
            </a:pPr>
            <a:r>
              <a:rPr lang="it-IT" sz="2800" dirty="0" err="1" smtClean="0">
                <a:solidFill>
                  <a:srgbClr val="0000CC"/>
                </a:solidFill>
              </a:rPr>
              <a:t>tenzione</a:t>
            </a:r>
            <a:r>
              <a:rPr lang="it-IT" sz="2800" dirty="0" smtClean="0">
                <a:solidFill>
                  <a:srgbClr val="0000CC"/>
                </a:solidFill>
              </a:rPr>
              <a:t> ai canali o permetta che vengano riversate sostanze </a:t>
            </a:r>
          </a:p>
          <a:p>
            <a:pPr>
              <a:lnSpc>
                <a:spcPts val="2700"/>
              </a:lnSpc>
            </a:pPr>
            <a:r>
              <a:rPr lang="it-IT" sz="2800" dirty="0" smtClean="0">
                <a:solidFill>
                  <a:srgbClr val="0000CC"/>
                </a:solidFill>
              </a:rPr>
              <a:t>inquinanti, </a:t>
            </a:r>
          </a:p>
          <a:p>
            <a:pPr>
              <a:lnSpc>
                <a:spcPts val="2700"/>
              </a:lnSpc>
            </a:pPr>
            <a:r>
              <a:rPr lang="it-IT" sz="2800" dirty="0" smtClean="0">
                <a:solidFill>
                  <a:srgbClr val="0000CC"/>
                </a:solidFill>
              </a:rPr>
              <a:t>che chiunque si ritrova a valle ne subisce un danno </a:t>
            </a:r>
            <a:r>
              <a:rPr lang="it-IT" sz="2800" dirty="0" err="1" smtClean="0">
                <a:solidFill>
                  <a:srgbClr val="0000CC"/>
                </a:solidFill>
              </a:rPr>
              <a:t>inestima-</a:t>
            </a:r>
            <a:endParaRPr lang="it-IT" sz="2800" dirty="0" smtClean="0">
              <a:solidFill>
                <a:srgbClr val="0000CC"/>
              </a:solidFill>
            </a:endParaRPr>
          </a:p>
          <a:p>
            <a:pPr>
              <a:lnSpc>
                <a:spcPts val="2700"/>
              </a:lnSpc>
            </a:pPr>
            <a:r>
              <a:rPr lang="it-IT" sz="2800" dirty="0" smtClean="0">
                <a:solidFill>
                  <a:srgbClr val="0000CC"/>
                </a:solidFill>
              </a:rPr>
              <a:t>bile.</a:t>
            </a:r>
            <a:endParaRPr lang="it-IT" sz="2800" strike="sngStrike" dirty="0" smtClean="0">
              <a:solidFill>
                <a:srgbClr val="0000CC"/>
              </a:solidFill>
            </a:endParaRPr>
          </a:p>
        </p:txBody>
      </p:sp>
      <p:sp>
        <p:nvSpPr>
          <p:cNvPr id="8" name="Ovale 7"/>
          <p:cNvSpPr/>
          <p:nvPr/>
        </p:nvSpPr>
        <p:spPr>
          <a:xfrm>
            <a:off x="0" y="0"/>
            <a:ext cx="2143108" cy="1000108"/>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0" y="1285860"/>
            <a:ext cx="1428760" cy="1357322"/>
          </a:xfrm>
          <a:prstGeom prst="ellipse">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F:\Diga e fiume Colorado per 5 Stati.png"/>
          <p:cNvPicPr>
            <a:picLocks noChangeAspect="1" noChangeArrowheads="1"/>
          </p:cNvPicPr>
          <p:nvPr/>
        </p:nvPicPr>
        <p:blipFill>
          <a:blip r:embed="rId5" cstate="print">
            <a:lum bright="10000" contrast="-20000"/>
          </a:blip>
          <a:srcRect/>
          <a:stretch>
            <a:fillRect/>
          </a:stretch>
        </p:blipFill>
        <p:spPr bwMode="auto">
          <a:xfrm>
            <a:off x="4714876" y="785794"/>
            <a:ext cx="4429124" cy="37738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ou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bg/>
                                          </p:spTgt>
                                        </p:tgtEl>
                                        <p:attrNameLst>
                                          <p:attrName>style.visibility</p:attrName>
                                        </p:attrNameLst>
                                      </p:cBhvr>
                                      <p:to>
                                        <p:strVal val="visible"/>
                                      </p:to>
                                    </p:set>
                                    <p:animEffect transition="in" filter="wipe(left)">
                                      <p:cBhvr>
                                        <p:cTn id="22" dur="1000"/>
                                        <p:tgtEl>
                                          <p:spTgt spid="5">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1000"/>
                                        <p:tgtEl>
                                          <p:spTgt spid="5">
                                            <p:txEl>
                                              <p:pRg st="0" end="0"/>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1000"/>
                                        <p:tgtEl>
                                          <p:spTgt spid="5">
                                            <p:txEl>
                                              <p:pRg st="2" end="2"/>
                                            </p:txEl>
                                          </p:spTgt>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wipe(left)">
                                      <p:cBhvr>
                                        <p:cTn id="38" dur="1000"/>
                                        <p:tgtEl>
                                          <p:spTgt spid="5">
                                            <p:txEl>
                                              <p:pRg st="3" end="3"/>
                                            </p:txEl>
                                          </p:spTgt>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ipe(left)">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bg/>
                                          </p:spTgt>
                                        </p:tgtEl>
                                        <p:attrNameLst>
                                          <p:attrName>style.visibility</p:attrName>
                                        </p:attrNameLst>
                                      </p:cBhvr>
                                      <p:to>
                                        <p:strVal val="visible"/>
                                      </p:to>
                                    </p:set>
                                    <p:animEffect transition="in" filter="wipe(left)">
                                      <p:cBhvr>
                                        <p:cTn id="47" dur="1000"/>
                                        <p:tgtEl>
                                          <p:spTgt spid="6">
                                            <p:bg/>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wipe(left)">
                                      <p:cBhvr>
                                        <p:cTn id="50" dur="1000"/>
                                        <p:tgtEl>
                                          <p:spTgt spid="6">
                                            <p:txEl>
                                              <p:pRg st="0" end="0"/>
                                            </p:txEl>
                                          </p:spTgt>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Effect transition="in" filter="wipe(left)">
                                      <p:cBhvr>
                                        <p:cTn id="54" dur="500"/>
                                        <p:tgtEl>
                                          <p:spTgt spid="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wipe(left)">
                                      <p:cBhvr>
                                        <p:cTn id="59" dur="1000"/>
                                        <p:tgtEl>
                                          <p:spTgt spid="6">
                                            <p:txEl>
                                              <p:pRg st="2" end="2"/>
                                            </p:txEl>
                                          </p:spTgt>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animEffect transition="in" filter="wipe(left)">
                                      <p:cBhvr>
                                        <p:cTn id="63" dur="1000"/>
                                        <p:tgtEl>
                                          <p:spTgt spid="6">
                                            <p:txEl>
                                              <p:pRg st="3" end="3"/>
                                            </p:txEl>
                                          </p:spTgt>
                                        </p:tgtEl>
                                      </p:cBhvr>
                                    </p:animEffect>
                                  </p:childTnLst>
                                </p:cTn>
                              </p:par>
                            </p:childTnLst>
                          </p:cTn>
                        </p:par>
                        <p:par>
                          <p:cTn id="64" fill="hold">
                            <p:stCondLst>
                              <p:cond delay="2000"/>
                            </p:stCondLst>
                            <p:childTnLst>
                              <p:par>
                                <p:cTn id="65" presetID="22" presetClass="entr" presetSubtype="8" fill="hold" grpId="0" nodeType="after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Effect transition="in" filter="wipe(left)">
                                      <p:cBhvr>
                                        <p:cTn id="67" dur="1000"/>
                                        <p:tgtEl>
                                          <p:spTgt spid="6">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32" fill="hold" nodeType="clickEffect">
                                  <p:stCondLst>
                                    <p:cond delay="0"/>
                                  </p:stCondLst>
                                  <p:childTnLst>
                                    <p:set>
                                      <p:cBhvr>
                                        <p:cTn id="71" dur="1" fill="hold">
                                          <p:stCondLst>
                                            <p:cond delay="0"/>
                                          </p:stCondLst>
                                        </p:cTn>
                                        <p:tgtEl>
                                          <p:spTgt spid="1026"/>
                                        </p:tgtEl>
                                        <p:attrNameLst>
                                          <p:attrName>style.visibility</p:attrName>
                                        </p:attrNameLst>
                                      </p:cBhvr>
                                      <p:to>
                                        <p:strVal val="visible"/>
                                      </p:to>
                                    </p:set>
                                    <p:animEffect transition="in" filter="box(out)">
                                      <p:cBhvr>
                                        <p:cTn id="72" dur="500"/>
                                        <p:tgtEl>
                                          <p:spTgt spid="1026"/>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xit" presetSubtype="16" fill="hold" nodeType="clickEffect">
                                  <p:stCondLst>
                                    <p:cond delay="0"/>
                                  </p:stCondLst>
                                  <p:childTnLst>
                                    <p:animEffect transition="out" filter="box(in)">
                                      <p:cBhvr>
                                        <p:cTn id="76" dur="500"/>
                                        <p:tgtEl>
                                          <p:spTgt spid="1026"/>
                                        </p:tgtEl>
                                      </p:cBhvr>
                                    </p:animEffect>
                                    <p:set>
                                      <p:cBhvr>
                                        <p:cTn id="77" dur="1" fill="hold">
                                          <p:stCondLst>
                                            <p:cond delay="499"/>
                                          </p:stCondLst>
                                        </p:cTn>
                                        <p:tgtEl>
                                          <p:spTgt spid="1026"/>
                                        </p:tgtEl>
                                        <p:attrNameLst>
                                          <p:attrName>style.visibility</p:attrName>
                                        </p:attrNameLst>
                                      </p:cBhvr>
                                      <p:to>
                                        <p:strVal val="hidden"/>
                                      </p:to>
                                    </p:se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6">
                                            <p:txEl>
                                              <p:pRg st="5" end="5"/>
                                            </p:txEl>
                                          </p:spTgt>
                                        </p:tgtEl>
                                        <p:attrNameLst>
                                          <p:attrName>style.visibility</p:attrName>
                                        </p:attrNameLst>
                                      </p:cBhvr>
                                      <p:to>
                                        <p:strVal val="visible"/>
                                      </p:to>
                                    </p:set>
                                    <p:animEffect transition="in" filter="wipe(left)">
                                      <p:cBhvr>
                                        <p:cTn id="81" dur="1000"/>
                                        <p:tgtEl>
                                          <p:spTgt spid="6">
                                            <p:txEl>
                                              <p:pRg st="5" end="5"/>
                                            </p:txEl>
                                          </p:spTgt>
                                        </p:tgtEl>
                                      </p:cBhvr>
                                    </p:animEffect>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6">
                                            <p:txEl>
                                              <p:pRg st="6" end="6"/>
                                            </p:txEl>
                                          </p:spTgt>
                                        </p:tgtEl>
                                        <p:attrNameLst>
                                          <p:attrName>style.visibility</p:attrName>
                                        </p:attrNameLst>
                                      </p:cBhvr>
                                      <p:to>
                                        <p:strVal val="visible"/>
                                      </p:to>
                                    </p:set>
                                    <p:animEffect transition="in" filter="wipe(left)">
                                      <p:cBhvr>
                                        <p:cTn id="85" dur="1000"/>
                                        <p:tgtEl>
                                          <p:spTgt spid="6">
                                            <p:txEl>
                                              <p:pRg st="6" end="6"/>
                                            </p:txEl>
                                          </p:spTgt>
                                        </p:tgtEl>
                                      </p:cBhvr>
                                    </p:animEffect>
                                  </p:childTnLst>
                                </p:cTn>
                              </p:par>
                            </p:childTnLst>
                          </p:cTn>
                        </p:par>
                        <p:par>
                          <p:cTn id="86" fill="hold">
                            <p:stCondLst>
                              <p:cond delay="2500"/>
                            </p:stCondLst>
                            <p:childTnLst>
                              <p:par>
                                <p:cTn id="87" presetID="22" presetClass="entr" presetSubtype="8" fill="hold" grpId="0" nodeType="afterEffect">
                                  <p:stCondLst>
                                    <p:cond delay="0"/>
                                  </p:stCondLst>
                                  <p:childTnLst>
                                    <p:set>
                                      <p:cBhvr>
                                        <p:cTn id="88" dur="1" fill="hold">
                                          <p:stCondLst>
                                            <p:cond delay="0"/>
                                          </p:stCondLst>
                                        </p:cTn>
                                        <p:tgtEl>
                                          <p:spTgt spid="6">
                                            <p:txEl>
                                              <p:pRg st="7" end="7"/>
                                            </p:txEl>
                                          </p:spTgt>
                                        </p:tgtEl>
                                        <p:attrNameLst>
                                          <p:attrName>style.visibility</p:attrName>
                                        </p:attrNameLst>
                                      </p:cBhvr>
                                      <p:to>
                                        <p:strVal val="visible"/>
                                      </p:to>
                                    </p:set>
                                    <p:animEffect transition="in" filter="wipe(left)">
                                      <p:cBhvr>
                                        <p:cTn id="89" dur="500"/>
                                        <p:tgtEl>
                                          <p:spTgt spid="6">
                                            <p:txEl>
                                              <p:pRg st="7" end="7"/>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6">
                                            <p:txEl>
                                              <p:pRg st="8" end="8"/>
                                            </p:txEl>
                                          </p:spTgt>
                                        </p:tgtEl>
                                        <p:attrNameLst>
                                          <p:attrName>style.visibility</p:attrName>
                                        </p:attrNameLst>
                                      </p:cBhvr>
                                      <p:to>
                                        <p:strVal val="visible"/>
                                      </p:to>
                                    </p:set>
                                    <p:animEffect transition="in" filter="wipe(left)">
                                      <p:cBhvr>
                                        <p:cTn id="94" dur="1000"/>
                                        <p:tgtEl>
                                          <p:spTgt spid="6">
                                            <p:txEl>
                                              <p:pRg st="8" end="8"/>
                                            </p:txEl>
                                          </p:spTgt>
                                        </p:tgtEl>
                                      </p:cBhvr>
                                    </p:animEffect>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6">
                                            <p:txEl>
                                              <p:pRg st="9" end="9"/>
                                            </p:txEl>
                                          </p:spTgt>
                                        </p:tgtEl>
                                        <p:attrNameLst>
                                          <p:attrName>style.visibility</p:attrName>
                                        </p:attrNameLst>
                                      </p:cBhvr>
                                      <p:to>
                                        <p:strVal val="visible"/>
                                      </p:to>
                                    </p:set>
                                    <p:animEffect transition="in" filter="wipe(left)">
                                      <p:cBhvr>
                                        <p:cTn id="9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animBg="1"/>
      <p:bldP spid="6" grpId="0" uiExpand="1" build="p"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913070"/>
          </a:xfrm>
          <a:prstGeom prst="rect">
            <a:avLst/>
          </a:prstGeom>
          <a:solidFill>
            <a:srgbClr val="0000CC"/>
          </a:solidFill>
        </p:spPr>
        <p:txBody>
          <a:bodyPr wrap="square">
            <a:spAutoFit/>
          </a:bodyPr>
          <a:lstStyle/>
          <a:p>
            <a:pPr algn="ctr">
              <a:lnSpc>
                <a:spcPts val="3200"/>
              </a:lnSpc>
            </a:pPr>
            <a:r>
              <a:rPr lang="it-IT" sz="2800" b="1" dirty="0" smtClean="0">
                <a:solidFill>
                  <a:schemeClr val="bg1"/>
                </a:solidFill>
              </a:rPr>
              <a:t>UNA  TERZA  VIA: </a:t>
            </a:r>
          </a:p>
          <a:p>
            <a:pPr algn="ctr">
              <a:lnSpc>
                <a:spcPts val="3200"/>
              </a:lnSpc>
            </a:pPr>
            <a:r>
              <a:rPr lang="it-IT" sz="3200" b="1" dirty="0" smtClean="0">
                <a:solidFill>
                  <a:schemeClr val="bg1"/>
                </a:solidFill>
              </a:rPr>
              <a:t>Governare  i  beni  collettivi</a:t>
            </a:r>
            <a:endParaRPr lang="it-IT" sz="3200" dirty="0">
              <a:solidFill>
                <a:schemeClr val="bg1"/>
              </a:solidFill>
            </a:endParaRPr>
          </a:p>
        </p:txBody>
      </p:sp>
      <p:sp>
        <p:nvSpPr>
          <p:cNvPr id="3" name="Rettangolo 2"/>
          <p:cNvSpPr/>
          <p:nvPr/>
        </p:nvSpPr>
        <p:spPr>
          <a:xfrm>
            <a:off x="0" y="948341"/>
            <a:ext cx="9144000" cy="2169825"/>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Rispetto alla teoria di </a:t>
            </a:r>
            <a:r>
              <a:rPr lang="it-IT" sz="2800" dirty="0" err="1" smtClean="0">
                <a:solidFill>
                  <a:srgbClr val="0000CC"/>
                </a:solidFill>
              </a:rPr>
              <a:t>Hardin</a:t>
            </a:r>
            <a:r>
              <a:rPr lang="it-IT" sz="2800" dirty="0" smtClean="0">
                <a:solidFill>
                  <a:srgbClr val="0000CC"/>
                </a:solidFill>
              </a:rPr>
              <a:t>, ancora oggi alla base delle anali-</a:t>
            </a:r>
          </a:p>
          <a:p>
            <a:pPr>
              <a:lnSpc>
                <a:spcPts val="2700"/>
              </a:lnSpc>
            </a:pPr>
            <a:r>
              <a:rPr lang="it-IT" sz="2800" dirty="0" smtClean="0">
                <a:solidFill>
                  <a:srgbClr val="0000CC"/>
                </a:solidFill>
              </a:rPr>
              <a:t>si economiche e di molte politiche pubbliche,</a:t>
            </a:r>
          </a:p>
          <a:p>
            <a:pPr>
              <a:lnSpc>
                <a:spcPts val="2700"/>
              </a:lnSpc>
            </a:pPr>
            <a:r>
              <a:rPr lang="it-IT" sz="2800" dirty="0" smtClean="0">
                <a:solidFill>
                  <a:srgbClr val="0000CC"/>
                </a:solidFill>
              </a:rPr>
              <a:t>con lo studio e l’osservazione diretta dei sistemi di gestione </a:t>
            </a:r>
          </a:p>
          <a:p>
            <a:pPr>
              <a:lnSpc>
                <a:spcPts val="2700"/>
              </a:lnSpc>
            </a:pPr>
            <a:r>
              <a:rPr lang="it-IT" sz="2800" dirty="0" smtClean="0">
                <a:solidFill>
                  <a:srgbClr val="0000CC"/>
                </a:solidFill>
              </a:rPr>
              <a:t>delle risorse comuni da parte di diverse comunità locali,</a:t>
            </a:r>
          </a:p>
          <a:p>
            <a:pPr>
              <a:lnSpc>
                <a:spcPts val="2700"/>
              </a:lnSpc>
            </a:pPr>
            <a:r>
              <a:rPr lang="it-IT" sz="2800" dirty="0" err="1" smtClean="0">
                <a:solidFill>
                  <a:srgbClr val="0000CC"/>
                </a:solidFill>
              </a:rPr>
              <a:t>Elinor</a:t>
            </a:r>
            <a:r>
              <a:rPr lang="it-IT" sz="2800" dirty="0" smtClean="0">
                <a:solidFill>
                  <a:srgbClr val="0000CC"/>
                </a:solidFill>
              </a:rPr>
              <a:t> </a:t>
            </a:r>
            <a:r>
              <a:rPr lang="it-IT" sz="2800" dirty="0" err="1" smtClean="0">
                <a:solidFill>
                  <a:srgbClr val="0000CC"/>
                </a:solidFill>
              </a:rPr>
              <a:t>Ostrom</a:t>
            </a:r>
            <a:r>
              <a:rPr lang="it-IT" sz="2800" dirty="0" smtClean="0">
                <a:solidFill>
                  <a:srgbClr val="0000CC"/>
                </a:solidFill>
              </a:rPr>
              <a:t> propone una “</a:t>
            </a:r>
            <a:r>
              <a:rPr lang="it-IT" sz="2800" b="1" dirty="0" smtClean="0">
                <a:solidFill>
                  <a:srgbClr val="0000CC"/>
                </a:solidFill>
              </a:rPr>
              <a:t>terza via</a:t>
            </a:r>
            <a:r>
              <a:rPr lang="it-IT" sz="2800" dirty="0" smtClean="0">
                <a:solidFill>
                  <a:srgbClr val="0000CC"/>
                </a:solidFill>
              </a:rPr>
              <a:t>” per superare la </a:t>
            </a:r>
            <a:r>
              <a:rPr lang="it-IT" sz="2800" b="1" dirty="0" err="1" smtClean="0">
                <a:solidFill>
                  <a:srgbClr val="0000CC"/>
                </a:solidFill>
              </a:rPr>
              <a:t>trage-</a:t>
            </a:r>
            <a:endParaRPr lang="it-IT" sz="2800" b="1" dirty="0" smtClean="0">
              <a:solidFill>
                <a:srgbClr val="0000CC"/>
              </a:solidFill>
            </a:endParaRPr>
          </a:p>
          <a:p>
            <a:pPr>
              <a:lnSpc>
                <a:spcPts val="2700"/>
              </a:lnSpc>
            </a:pPr>
            <a:r>
              <a:rPr lang="it-IT" sz="2800" b="1" dirty="0" smtClean="0">
                <a:solidFill>
                  <a:srgbClr val="0000CC"/>
                </a:solidFill>
              </a:rPr>
              <a:t>dia dei </a:t>
            </a:r>
            <a:r>
              <a:rPr lang="it-IT" sz="2800" b="1" i="1" dirty="0" err="1" smtClean="0">
                <a:solidFill>
                  <a:srgbClr val="0000CC"/>
                </a:solidFill>
              </a:rPr>
              <a:t>commons</a:t>
            </a:r>
            <a:r>
              <a:rPr lang="it-IT" sz="2800" b="1" dirty="0" smtClean="0">
                <a:solidFill>
                  <a:srgbClr val="0000CC"/>
                </a:solidFill>
              </a:rPr>
              <a:t>.</a:t>
            </a:r>
            <a:endParaRPr lang="it-IT" sz="2800" b="1" dirty="0">
              <a:solidFill>
                <a:srgbClr val="0000CC"/>
              </a:solidFill>
            </a:endParaRPr>
          </a:p>
        </p:txBody>
      </p:sp>
      <p:sp>
        <p:nvSpPr>
          <p:cNvPr id="4" name="Rettangolo 3"/>
          <p:cNvSpPr/>
          <p:nvPr/>
        </p:nvSpPr>
        <p:spPr>
          <a:xfrm>
            <a:off x="0" y="3520109"/>
            <a:ext cx="9144000" cy="1131079"/>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Secondo </a:t>
            </a:r>
            <a:r>
              <a:rPr lang="it-IT" sz="2800" dirty="0" err="1" smtClean="0">
                <a:solidFill>
                  <a:srgbClr val="0000CC"/>
                </a:solidFill>
              </a:rPr>
              <a:t>Ostrom</a:t>
            </a:r>
            <a:r>
              <a:rPr lang="it-IT" sz="2800" dirty="0" smtClean="0">
                <a:solidFill>
                  <a:srgbClr val="0000CC"/>
                </a:solidFill>
              </a:rPr>
              <a:t> manca una specificazione della teoria delle </a:t>
            </a:r>
          </a:p>
          <a:p>
            <a:pPr>
              <a:lnSpc>
                <a:spcPts val="2700"/>
              </a:lnSpc>
            </a:pPr>
            <a:r>
              <a:rPr lang="it-IT" sz="2800" b="1" dirty="0" smtClean="0">
                <a:solidFill>
                  <a:srgbClr val="0000CC"/>
                </a:solidFill>
              </a:rPr>
              <a:t>azioni collettive</a:t>
            </a:r>
            <a:r>
              <a:rPr lang="it-IT" sz="2800" dirty="0" smtClean="0">
                <a:solidFill>
                  <a:srgbClr val="0000CC"/>
                </a:solidFill>
              </a:rPr>
              <a:t>, cioè quelle azioni mediante le quali un </a:t>
            </a:r>
            <a:r>
              <a:rPr lang="it-IT" sz="2800" spc="-20" dirty="0" err="1" smtClean="0">
                <a:solidFill>
                  <a:srgbClr val="0000CC"/>
                </a:solidFill>
              </a:rPr>
              <a:t>grup-</a:t>
            </a:r>
            <a:endParaRPr lang="it-IT" sz="2800" spc="-20" dirty="0" smtClean="0">
              <a:solidFill>
                <a:srgbClr val="0000CC"/>
              </a:solidFill>
            </a:endParaRPr>
          </a:p>
          <a:p>
            <a:pPr>
              <a:lnSpc>
                <a:spcPts val="2700"/>
              </a:lnSpc>
            </a:pPr>
            <a:r>
              <a:rPr lang="it-IT" sz="2800" spc="-20" dirty="0" err="1" smtClean="0">
                <a:solidFill>
                  <a:srgbClr val="0000CC"/>
                </a:solidFill>
              </a:rPr>
              <a:t>po</a:t>
            </a:r>
            <a:r>
              <a:rPr lang="it-IT" sz="2800" spc="-20" dirty="0" smtClean="0">
                <a:solidFill>
                  <a:srgbClr val="0000CC"/>
                </a:solidFill>
              </a:rPr>
              <a:t> si auto-organizza per godere del frutto del suo stesso lavoro.</a:t>
            </a:r>
            <a:endParaRPr lang="it-IT" sz="2800" spc="-20" dirty="0">
              <a:solidFill>
                <a:srgbClr val="0000CC"/>
              </a:solidFill>
            </a:endParaRPr>
          </a:p>
        </p:txBody>
      </p:sp>
      <p:sp>
        <p:nvSpPr>
          <p:cNvPr id="7" name="Rettangolo 6"/>
          <p:cNvSpPr/>
          <p:nvPr/>
        </p:nvSpPr>
        <p:spPr>
          <a:xfrm>
            <a:off x="0" y="5034424"/>
            <a:ext cx="9144000" cy="1823576"/>
          </a:xfrm>
          <a:prstGeom prst="rect">
            <a:avLst/>
          </a:prstGeom>
          <a:ln>
            <a:solidFill>
              <a:schemeClr val="accent1"/>
            </a:solidFill>
          </a:ln>
        </p:spPr>
        <p:txBody>
          <a:bodyPr wrap="square">
            <a:spAutoFit/>
          </a:bodyPr>
          <a:lstStyle/>
          <a:p>
            <a:pPr>
              <a:lnSpc>
                <a:spcPts val="2700"/>
              </a:lnSpc>
            </a:pPr>
            <a:r>
              <a:rPr lang="it-IT" sz="2800" dirty="0" err="1" smtClean="0">
                <a:solidFill>
                  <a:srgbClr val="0000CC"/>
                </a:solidFill>
              </a:rPr>
              <a:t>Ostrom</a:t>
            </a:r>
            <a:r>
              <a:rPr lang="it-IT" sz="2800" dirty="0" smtClean="0">
                <a:solidFill>
                  <a:srgbClr val="0000CC"/>
                </a:solidFill>
              </a:rPr>
              <a:t> mette al centro il concetto di </a:t>
            </a:r>
            <a:r>
              <a:rPr lang="it-IT" sz="2800" i="1" dirty="0" err="1" smtClean="0">
                <a:solidFill>
                  <a:srgbClr val="0000CC"/>
                </a:solidFill>
              </a:rPr>
              <a:t>local</a:t>
            </a:r>
            <a:r>
              <a:rPr lang="it-IT" sz="2800" i="1" dirty="0" smtClean="0">
                <a:solidFill>
                  <a:srgbClr val="0000CC"/>
                </a:solidFill>
              </a:rPr>
              <a:t> </a:t>
            </a:r>
            <a:r>
              <a:rPr lang="it-IT" sz="2800" i="1" dirty="0" err="1" smtClean="0">
                <a:solidFill>
                  <a:srgbClr val="0000CC"/>
                </a:solidFill>
              </a:rPr>
              <a:t>empowerment</a:t>
            </a:r>
            <a:r>
              <a:rPr lang="it-IT" sz="2800" i="1" dirty="0" smtClean="0">
                <a:solidFill>
                  <a:srgbClr val="0000CC"/>
                </a:solidFill>
              </a:rPr>
              <a:t>,</a:t>
            </a:r>
          </a:p>
          <a:p>
            <a:pPr>
              <a:lnSpc>
                <a:spcPts val="2700"/>
              </a:lnSpc>
            </a:pPr>
            <a:r>
              <a:rPr lang="it-IT" sz="2800" dirty="0" smtClean="0">
                <a:solidFill>
                  <a:srgbClr val="0000CC"/>
                </a:solidFill>
              </a:rPr>
              <a:t>cioè la possibilità, per le comunità, di </a:t>
            </a:r>
            <a:r>
              <a:rPr lang="it-IT" sz="2800" b="1" dirty="0" smtClean="0">
                <a:solidFill>
                  <a:srgbClr val="0000CC"/>
                </a:solidFill>
              </a:rPr>
              <a:t>autogestione</a:t>
            </a:r>
            <a:r>
              <a:rPr lang="it-IT" sz="2800" dirty="0" smtClean="0">
                <a:solidFill>
                  <a:srgbClr val="0000CC"/>
                </a:solidFill>
              </a:rPr>
              <a:t> delle </a:t>
            </a:r>
          </a:p>
          <a:p>
            <a:pPr>
              <a:lnSpc>
                <a:spcPts val="2700"/>
              </a:lnSpc>
            </a:pPr>
            <a:r>
              <a:rPr lang="it-IT" sz="2800" dirty="0" smtClean="0">
                <a:solidFill>
                  <a:srgbClr val="0000CC"/>
                </a:solidFill>
              </a:rPr>
              <a:t>risorse locali di uso collettivo </a:t>
            </a:r>
          </a:p>
          <a:p>
            <a:pPr>
              <a:lnSpc>
                <a:spcPts val="2700"/>
              </a:lnSpc>
            </a:pPr>
            <a:r>
              <a:rPr lang="it-IT" sz="2800" dirty="0" smtClean="0">
                <a:solidFill>
                  <a:srgbClr val="0000CC"/>
                </a:solidFill>
              </a:rPr>
              <a:t>e l’opportunità di </a:t>
            </a:r>
            <a:r>
              <a:rPr lang="it-IT" sz="2800" b="1" dirty="0" smtClean="0">
                <a:solidFill>
                  <a:srgbClr val="0000CC"/>
                </a:solidFill>
              </a:rPr>
              <a:t>definire autonomamente le regole </a:t>
            </a:r>
            <a:r>
              <a:rPr lang="it-IT" sz="2800" dirty="0" smtClean="0">
                <a:solidFill>
                  <a:srgbClr val="0000CC"/>
                </a:solidFill>
              </a:rPr>
              <a:t>di uso-</a:t>
            </a:r>
          </a:p>
          <a:p>
            <a:pPr>
              <a:lnSpc>
                <a:spcPts val="2700"/>
              </a:lnSpc>
            </a:pPr>
            <a:r>
              <a:rPr lang="it-IT" sz="2800" dirty="0" smtClean="0">
                <a:solidFill>
                  <a:srgbClr val="0000CC"/>
                </a:solidFill>
              </a:rPr>
              <a:t>appropriazione del bene comune.</a:t>
            </a:r>
            <a:endParaRPr lang="it-IT" sz="2800" dirty="0">
              <a:solidFill>
                <a:srgbClr val="0000CC"/>
              </a:solidFill>
            </a:endParaRPr>
          </a:p>
        </p:txBody>
      </p:sp>
      <p:pic>
        <p:nvPicPr>
          <p:cNvPr id="1026" name="Picture 2" descr="C:\Users\Administrator\Pictures\SOCIETA\DIMENSIONI SOCIETAS\di-operai-edili-in-blu-workwear-un-giallo-caschi.jpg"/>
          <p:cNvPicPr>
            <a:picLocks noChangeAspect="1" noChangeArrowheads="1"/>
          </p:cNvPicPr>
          <p:nvPr/>
        </p:nvPicPr>
        <p:blipFill>
          <a:blip r:embed="rId3"/>
          <a:srcRect/>
          <a:stretch>
            <a:fillRect/>
          </a:stretch>
        </p:blipFill>
        <p:spPr bwMode="auto">
          <a:xfrm>
            <a:off x="2500298" y="1000108"/>
            <a:ext cx="3810000" cy="358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left)">
                                      <p:cBhvr>
                                        <p:cTn id="12" dur="1000"/>
                                        <p:tgtEl>
                                          <p:spTgt spid="3">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1000"/>
                                        <p:tgtEl>
                                          <p:spTgt spid="3">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1000"/>
                                        <p:tgtEl>
                                          <p:spTgt spid="3">
                                            <p:txEl>
                                              <p:pRg st="2" end="2"/>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1000"/>
                                        <p:tgtEl>
                                          <p:spTgt spid="3">
                                            <p:txEl>
                                              <p:pRg st="4" end="4"/>
                                            </p:txEl>
                                          </p:spTgt>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bg/>
                                          </p:spTgt>
                                        </p:tgtEl>
                                        <p:attrNameLst>
                                          <p:attrName>style.visibility</p:attrName>
                                        </p:attrNameLst>
                                      </p:cBhvr>
                                      <p:to>
                                        <p:strVal val="visible"/>
                                      </p:to>
                                    </p:set>
                                    <p:animEffect transition="in" filter="wipe(left)">
                                      <p:cBhvr>
                                        <p:cTn id="42" dur="1000"/>
                                        <p:tgtEl>
                                          <p:spTgt spid="4">
                                            <p:bg/>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wipe(left)">
                                      <p:cBhvr>
                                        <p:cTn id="45" dur="1000"/>
                                        <p:tgtEl>
                                          <p:spTgt spid="4">
                                            <p:txEl>
                                              <p:pRg st="0" end="0"/>
                                            </p:txEl>
                                          </p:spTgt>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Effect transition="in" filter="wipe(left)">
                                      <p:cBhvr>
                                        <p:cTn id="49" dur="1000"/>
                                        <p:tgtEl>
                                          <p:spTgt spid="4">
                                            <p:txEl>
                                              <p:pRg st="1" end="1"/>
                                            </p:txEl>
                                          </p:spTgt>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wipe(left)">
                                      <p:cBhvr>
                                        <p:cTn id="53" dur="1000"/>
                                        <p:tgtEl>
                                          <p:spTgt spid="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box(out)">
                                      <p:cBhvr>
                                        <p:cTn id="58" dur="500"/>
                                        <p:tgtEl>
                                          <p:spTgt spid="1026"/>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16" fill="hold" nodeType="clickEffect">
                                  <p:stCondLst>
                                    <p:cond delay="0"/>
                                  </p:stCondLst>
                                  <p:childTnLst>
                                    <p:animEffect transition="out" filter="box(in)">
                                      <p:cBhvr>
                                        <p:cTn id="62" dur="500"/>
                                        <p:tgtEl>
                                          <p:spTgt spid="1026"/>
                                        </p:tgtEl>
                                      </p:cBhvr>
                                    </p:animEffect>
                                    <p:set>
                                      <p:cBhvr>
                                        <p:cTn id="63" dur="1" fill="hold">
                                          <p:stCondLst>
                                            <p:cond delay="499"/>
                                          </p:stCondLst>
                                        </p:cTn>
                                        <p:tgtEl>
                                          <p:spTgt spid="1026"/>
                                        </p:tgtEl>
                                        <p:attrNameLst>
                                          <p:attrName>style.visibility</p:attrName>
                                        </p:attrNameLst>
                                      </p:cBhvr>
                                      <p:to>
                                        <p:strVal val="hidden"/>
                                      </p:to>
                                    </p:se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7">
                                            <p:bg/>
                                          </p:spTgt>
                                        </p:tgtEl>
                                        <p:attrNameLst>
                                          <p:attrName>style.visibility</p:attrName>
                                        </p:attrNameLst>
                                      </p:cBhvr>
                                      <p:to>
                                        <p:strVal val="visible"/>
                                      </p:to>
                                    </p:set>
                                    <p:animEffect transition="in" filter="wipe(left)">
                                      <p:cBhvr>
                                        <p:cTn id="67" dur="1000"/>
                                        <p:tgtEl>
                                          <p:spTgt spid="7">
                                            <p:bg/>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
                                            <p:txEl>
                                              <p:pRg st="0" end="0"/>
                                            </p:txEl>
                                          </p:spTgt>
                                        </p:tgtEl>
                                        <p:attrNameLst>
                                          <p:attrName>style.visibility</p:attrName>
                                        </p:attrNameLst>
                                      </p:cBhvr>
                                      <p:to>
                                        <p:strVal val="visible"/>
                                      </p:to>
                                    </p:set>
                                    <p:animEffect transition="in" filter="wipe(left)">
                                      <p:cBhvr>
                                        <p:cTn id="70" dur="1000"/>
                                        <p:tgtEl>
                                          <p:spTgt spid="7">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xEl>
                                              <p:pRg st="1" end="1"/>
                                            </p:txEl>
                                          </p:spTgt>
                                        </p:tgtEl>
                                        <p:attrNameLst>
                                          <p:attrName>style.visibility</p:attrName>
                                        </p:attrNameLst>
                                      </p:cBhvr>
                                      <p:to>
                                        <p:strVal val="visible"/>
                                      </p:to>
                                    </p:set>
                                    <p:animEffect transition="in" filter="wipe(left)">
                                      <p:cBhvr>
                                        <p:cTn id="75" dur="1000"/>
                                        <p:tgtEl>
                                          <p:spTgt spid="7">
                                            <p:txEl>
                                              <p:pRg st="1" end="1"/>
                                            </p:txEl>
                                          </p:spTgt>
                                        </p:tgtEl>
                                      </p:cBhvr>
                                    </p:animEffect>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7">
                                            <p:txEl>
                                              <p:pRg st="2" end="2"/>
                                            </p:txEl>
                                          </p:spTgt>
                                        </p:tgtEl>
                                        <p:attrNameLst>
                                          <p:attrName>style.visibility</p:attrName>
                                        </p:attrNameLst>
                                      </p:cBhvr>
                                      <p:to>
                                        <p:strVal val="visible"/>
                                      </p:to>
                                    </p:set>
                                    <p:animEffect transition="in" filter="wipe(left)">
                                      <p:cBhvr>
                                        <p:cTn id="79" dur="500"/>
                                        <p:tgtEl>
                                          <p:spTgt spid="7">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7">
                                            <p:txEl>
                                              <p:pRg st="3" end="3"/>
                                            </p:txEl>
                                          </p:spTgt>
                                        </p:tgtEl>
                                        <p:attrNameLst>
                                          <p:attrName>style.visibility</p:attrName>
                                        </p:attrNameLst>
                                      </p:cBhvr>
                                      <p:to>
                                        <p:strVal val="visible"/>
                                      </p:to>
                                    </p:set>
                                    <p:animEffect transition="in" filter="wipe(left)">
                                      <p:cBhvr>
                                        <p:cTn id="84" dur="1000"/>
                                        <p:tgtEl>
                                          <p:spTgt spid="7">
                                            <p:txEl>
                                              <p:pRg st="3" end="3"/>
                                            </p:txEl>
                                          </p:spTgt>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7">
                                            <p:txEl>
                                              <p:pRg st="4" end="4"/>
                                            </p:txEl>
                                          </p:spTgt>
                                        </p:tgtEl>
                                        <p:attrNameLst>
                                          <p:attrName>style.visibility</p:attrName>
                                        </p:attrNameLst>
                                      </p:cBhvr>
                                      <p:to>
                                        <p:strVal val="visible"/>
                                      </p:to>
                                    </p:set>
                                    <p:animEffect transition="in" filter="wipe(left)">
                                      <p:cBhvr>
                                        <p:cTn id="8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uiExpand="1" build="p" animBg="1"/>
      <p:bldP spid="7"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523220"/>
          </a:xfrm>
          <a:prstGeom prst="rect">
            <a:avLst/>
          </a:prstGeom>
          <a:solidFill>
            <a:srgbClr val="0000CC"/>
          </a:solidFill>
        </p:spPr>
        <p:txBody>
          <a:bodyPr wrap="square">
            <a:spAutoFit/>
          </a:bodyPr>
          <a:lstStyle/>
          <a:p>
            <a:pPr algn="ctr"/>
            <a:r>
              <a:rPr lang="it-IT" sz="2800" b="1" dirty="0" smtClean="0">
                <a:solidFill>
                  <a:schemeClr val="bg1"/>
                </a:solidFill>
              </a:rPr>
              <a:t>IL  “</a:t>
            </a:r>
            <a:r>
              <a:rPr lang="it-IT" sz="2800" b="1" i="1" dirty="0" smtClean="0">
                <a:solidFill>
                  <a:schemeClr val="bg1"/>
                </a:solidFill>
              </a:rPr>
              <a:t>LOCAL  EMPOWERMENT</a:t>
            </a:r>
            <a:r>
              <a:rPr lang="it-IT" sz="2800" b="1" dirty="0" smtClean="0">
                <a:solidFill>
                  <a:schemeClr val="bg1"/>
                </a:solidFill>
              </a:rPr>
              <a:t>”</a:t>
            </a:r>
            <a:endParaRPr lang="it-IT" sz="3200" b="1" dirty="0">
              <a:solidFill>
                <a:schemeClr val="bg1"/>
              </a:solidFill>
            </a:endParaRPr>
          </a:p>
        </p:txBody>
      </p:sp>
      <p:sp>
        <p:nvSpPr>
          <p:cNvPr id="6" name="Rettangolo 5"/>
          <p:cNvSpPr/>
          <p:nvPr/>
        </p:nvSpPr>
        <p:spPr>
          <a:xfrm>
            <a:off x="0" y="2610683"/>
            <a:ext cx="9144000" cy="4247317"/>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È un </a:t>
            </a:r>
            <a:r>
              <a:rPr lang="it-IT" sz="2800" b="1" dirty="0" smtClean="0">
                <a:solidFill>
                  <a:srgbClr val="0000CC"/>
                </a:solidFill>
              </a:rPr>
              <a:t>processo di crescita</a:t>
            </a:r>
            <a:r>
              <a:rPr lang="it-IT" sz="2800" dirty="0" smtClean="0">
                <a:solidFill>
                  <a:srgbClr val="0000CC"/>
                </a:solidFill>
              </a:rPr>
              <a:t>, sia dell'individuo sia del gruppo, </a:t>
            </a:r>
          </a:p>
          <a:p>
            <a:pPr>
              <a:lnSpc>
                <a:spcPts val="2700"/>
              </a:lnSpc>
            </a:pPr>
            <a:r>
              <a:rPr lang="it-IT" sz="2800" dirty="0" smtClean="0">
                <a:solidFill>
                  <a:srgbClr val="0000CC"/>
                </a:solidFill>
              </a:rPr>
              <a:t>basato sull'</a:t>
            </a:r>
            <a:r>
              <a:rPr lang="it-IT" sz="2800" b="1" dirty="0" smtClean="0">
                <a:solidFill>
                  <a:srgbClr val="0000CC"/>
                </a:solidFill>
              </a:rPr>
              <a:t>incremento</a:t>
            </a:r>
            <a:r>
              <a:rPr lang="it-IT" sz="2800" dirty="0" smtClean="0">
                <a:solidFill>
                  <a:srgbClr val="0000CC"/>
                </a:solidFill>
              </a:rPr>
              <a:t> </a:t>
            </a:r>
            <a:r>
              <a:rPr lang="it-IT" sz="2800" b="1" dirty="0" smtClean="0">
                <a:solidFill>
                  <a:srgbClr val="0000CC"/>
                </a:solidFill>
              </a:rPr>
              <a:t>della stima di sé</a:t>
            </a:r>
            <a:r>
              <a:rPr lang="it-IT" sz="2800" dirty="0" smtClean="0">
                <a:solidFill>
                  <a:srgbClr val="0000CC"/>
                </a:solidFill>
              </a:rPr>
              <a:t>, dell'</a:t>
            </a:r>
            <a:r>
              <a:rPr lang="it-IT" sz="2800" b="1" dirty="0" smtClean="0">
                <a:solidFill>
                  <a:srgbClr val="0000CC"/>
                </a:solidFill>
              </a:rPr>
              <a:t>autoefficacia</a:t>
            </a:r>
            <a:r>
              <a:rPr lang="it-IT" sz="2800" dirty="0" smtClean="0">
                <a:solidFill>
                  <a:srgbClr val="0000CC"/>
                </a:solidFill>
              </a:rPr>
              <a:t> e </a:t>
            </a:r>
          </a:p>
          <a:p>
            <a:pPr>
              <a:lnSpc>
                <a:spcPts val="2700"/>
              </a:lnSpc>
            </a:pPr>
            <a:r>
              <a:rPr lang="it-IT" sz="2800" dirty="0" smtClean="0">
                <a:solidFill>
                  <a:srgbClr val="0000CC"/>
                </a:solidFill>
              </a:rPr>
              <a:t>dell'</a:t>
            </a:r>
            <a:r>
              <a:rPr lang="it-IT" sz="2800" b="1" dirty="0" smtClean="0">
                <a:solidFill>
                  <a:srgbClr val="0000CC"/>
                </a:solidFill>
              </a:rPr>
              <a:t>autodeterminazione</a:t>
            </a:r>
            <a:r>
              <a:rPr lang="it-IT" sz="2800" dirty="0" smtClean="0">
                <a:solidFill>
                  <a:srgbClr val="0000CC"/>
                </a:solidFill>
              </a:rPr>
              <a:t> </a:t>
            </a:r>
          </a:p>
          <a:p>
            <a:pPr>
              <a:lnSpc>
                <a:spcPts val="2700"/>
              </a:lnSpc>
            </a:pPr>
            <a:r>
              <a:rPr lang="it-IT" sz="2800" dirty="0" smtClean="0">
                <a:solidFill>
                  <a:srgbClr val="0000CC"/>
                </a:solidFill>
              </a:rPr>
              <a:t>per far emergere </a:t>
            </a:r>
            <a:r>
              <a:rPr lang="it-IT" sz="2800" b="1" dirty="0" smtClean="0">
                <a:solidFill>
                  <a:srgbClr val="0000CC"/>
                </a:solidFill>
              </a:rPr>
              <a:t>risorse latenti </a:t>
            </a:r>
            <a:r>
              <a:rPr lang="it-IT" sz="2800" dirty="0" smtClean="0">
                <a:solidFill>
                  <a:srgbClr val="0000CC"/>
                </a:solidFill>
              </a:rPr>
              <a:t>e portare l'individuo ad </a:t>
            </a:r>
          </a:p>
          <a:p>
            <a:pPr>
              <a:lnSpc>
                <a:spcPts val="2700"/>
              </a:lnSpc>
            </a:pPr>
            <a:r>
              <a:rPr lang="it-IT" sz="2800" b="1" dirty="0" smtClean="0">
                <a:solidFill>
                  <a:srgbClr val="0000CC"/>
                </a:solidFill>
              </a:rPr>
              <a:t>appropriarsi</a:t>
            </a:r>
            <a:r>
              <a:rPr lang="it-IT" sz="2800" dirty="0" smtClean="0">
                <a:solidFill>
                  <a:srgbClr val="0000CC"/>
                </a:solidFill>
              </a:rPr>
              <a:t> consapevolmente del suo </a:t>
            </a:r>
            <a:r>
              <a:rPr lang="it-IT" sz="2800" b="1" dirty="0" smtClean="0">
                <a:solidFill>
                  <a:srgbClr val="0000CC"/>
                </a:solidFill>
              </a:rPr>
              <a:t>potenziale</a:t>
            </a:r>
            <a:r>
              <a:rPr lang="it-IT" sz="2800" dirty="0" smtClean="0">
                <a:solidFill>
                  <a:srgbClr val="0000CC"/>
                </a:solidFill>
              </a:rPr>
              <a:t>.</a:t>
            </a:r>
          </a:p>
          <a:p>
            <a:pPr>
              <a:lnSpc>
                <a:spcPts val="2700"/>
              </a:lnSpc>
            </a:pPr>
            <a:r>
              <a:rPr lang="it-IT" sz="2800" dirty="0" smtClean="0">
                <a:solidFill>
                  <a:srgbClr val="0000CC"/>
                </a:solidFill>
              </a:rPr>
              <a:t>Esso porta ad un </a:t>
            </a:r>
            <a:r>
              <a:rPr lang="it-IT" sz="2800" b="1" dirty="0" smtClean="0">
                <a:solidFill>
                  <a:srgbClr val="0000CC"/>
                </a:solidFill>
              </a:rPr>
              <a:t>rovesciamento</a:t>
            </a:r>
            <a:r>
              <a:rPr lang="it-IT" sz="2800" dirty="0" smtClean="0">
                <a:solidFill>
                  <a:srgbClr val="0000CC"/>
                </a:solidFill>
              </a:rPr>
              <a:t> della percezione dei </a:t>
            </a:r>
            <a:r>
              <a:rPr lang="it-IT" sz="2800" b="1" dirty="0" smtClean="0">
                <a:solidFill>
                  <a:srgbClr val="0000CC"/>
                </a:solidFill>
              </a:rPr>
              <a:t>propri </a:t>
            </a:r>
          </a:p>
          <a:p>
            <a:pPr>
              <a:lnSpc>
                <a:spcPts val="2700"/>
              </a:lnSpc>
            </a:pPr>
            <a:r>
              <a:rPr lang="it-IT" sz="2800" b="1" dirty="0" smtClean="0">
                <a:solidFill>
                  <a:srgbClr val="0000CC"/>
                </a:solidFill>
              </a:rPr>
              <a:t>limiti</a:t>
            </a:r>
            <a:r>
              <a:rPr lang="it-IT" sz="2800" dirty="0" smtClean="0">
                <a:solidFill>
                  <a:srgbClr val="0000CC"/>
                </a:solidFill>
              </a:rPr>
              <a:t> in vista del raggiungimento di </a:t>
            </a:r>
            <a:r>
              <a:rPr lang="it-IT" sz="2800" b="1" dirty="0" smtClean="0">
                <a:solidFill>
                  <a:srgbClr val="0000CC"/>
                </a:solidFill>
              </a:rPr>
              <a:t>risultati superiori alle </a:t>
            </a:r>
          </a:p>
          <a:p>
            <a:pPr>
              <a:lnSpc>
                <a:spcPts val="2700"/>
              </a:lnSpc>
            </a:pPr>
            <a:r>
              <a:rPr lang="it-IT" sz="2800" b="1" dirty="0" smtClean="0">
                <a:solidFill>
                  <a:srgbClr val="0000CC"/>
                </a:solidFill>
              </a:rPr>
              <a:t>proprie aspettative. </a:t>
            </a:r>
          </a:p>
          <a:p>
            <a:pPr>
              <a:lnSpc>
                <a:spcPts val="2700"/>
              </a:lnSpc>
            </a:pPr>
            <a:r>
              <a:rPr lang="it-IT" sz="2800" dirty="0" smtClean="0">
                <a:solidFill>
                  <a:srgbClr val="0000CC"/>
                </a:solidFill>
              </a:rPr>
              <a:t>È un </a:t>
            </a:r>
            <a:r>
              <a:rPr lang="it-IT" sz="2800" b="1" dirty="0" smtClean="0">
                <a:solidFill>
                  <a:srgbClr val="0000CC"/>
                </a:solidFill>
              </a:rPr>
              <a:t>costrutto multilivello </a:t>
            </a:r>
            <a:r>
              <a:rPr lang="it-IT" sz="2800" dirty="0" smtClean="0">
                <a:solidFill>
                  <a:srgbClr val="0000CC"/>
                </a:solidFill>
              </a:rPr>
              <a:t>che si declina in: </a:t>
            </a:r>
          </a:p>
          <a:p>
            <a:pPr marL="357188" indent="-357188">
              <a:lnSpc>
                <a:spcPts val="2700"/>
              </a:lnSpc>
              <a:buAutoNum type="arabicPeriod"/>
              <a:tabLst>
                <a:tab pos="268288" algn="l"/>
              </a:tabLst>
            </a:pPr>
            <a:r>
              <a:rPr lang="it-IT" sz="2800" b="1" dirty="0" err="1" smtClean="0">
                <a:solidFill>
                  <a:srgbClr val="0000CC"/>
                </a:solidFill>
              </a:rPr>
              <a:t>Psicologico-individuale</a:t>
            </a:r>
            <a:r>
              <a:rPr lang="it-IT" sz="2800" b="1" dirty="0" smtClean="0">
                <a:solidFill>
                  <a:srgbClr val="0000CC"/>
                </a:solidFill>
              </a:rPr>
              <a:t>; </a:t>
            </a:r>
          </a:p>
          <a:p>
            <a:pPr marL="357188" indent="-357188">
              <a:lnSpc>
                <a:spcPts val="2700"/>
              </a:lnSpc>
              <a:buAutoNum type="arabicPeriod"/>
              <a:tabLst>
                <a:tab pos="268288" algn="l"/>
              </a:tabLst>
            </a:pPr>
            <a:r>
              <a:rPr lang="it-IT" sz="2800" b="1" dirty="0" smtClean="0">
                <a:solidFill>
                  <a:srgbClr val="0000CC"/>
                </a:solidFill>
              </a:rPr>
              <a:t>Organizzativo; </a:t>
            </a:r>
          </a:p>
          <a:p>
            <a:pPr marL="357188" indent="-357188">
              <a:lnSpc>
                <a:spcPts val="2700"/>
              </a:lnSpc>
              <a:buAutoNum type="arabicPeriod"/>
              <a:tabLst>
                <a:tab pos="268288" algn="l"/>
              </a:tabLst>
            </a:pPr>
            <a:r>
              <a:rPr lang="it-IT" sz="2800" b="1" dirty="0" smtClean="0">
                <a:solidFill>
                  <a:srgbClr val="0000CC"/>
                </a:solidFill>
              </a:rPr>
              <a:t>Socio-politico e di comunità. </a:t>
            </a:r>
            <a:endParaRPr lang="it-IT" sz="2800" b="1" dirty="0">
              <a:solidFill>
                <a:srgbClr val="0000CC"/>
              </a:solidFill>
            </a:endParaRPr>
          </a:p>
        </p:txBody>
      </p:sp>
      <p:sp>
        <p:nvSpPr>
          <p:cNvPr id="8" name="Rettangolo 7"/>
          <p:cNvSpPr/>
          <p:nvPr/>
        </p:nvSpPr>
        <p:spPr>
          <a:xfrm>
            <a:off x="0" y="571480"/>
            <a:ext cx="9144000" cy="1823576"/>
          </a:xfrm>
          <a:prstGeom prst="rect">
            <a:avLst/>
          </a:prstGeom>
          <a:ln>
            <a:solidFill>
              <a:schemeClr val="accent1"/>
            </a:solidFill>
          </a:ln>
        </p:spPr>
        <p:txBody>
          <a:bodyPr wrap="square">
            <a:spAutoFit/>
          </a:bodyPr>
          <a:lstStyle/>
          <a:p>
            <a:pPr>
              <a:lnSpc>
                <a:spcPts val="2700"/>
              </a:lnSpc>
            </a:pPr>
            <a:r>
              <a:rPr lang="it-IT" sz="2800" b="1" i="1" dirty="0" err="1" smtClean="0">
                <a:solidFill>
                  <a:srgbClr val="0000CC"/>
                </a:solidFill>
              </a:rPr>
              <a:t>Empowerment</a:t>
            </a:r>
            <a:r>
              <a:rPr lang="it-IT" sz="2800" b="1" dirty="0" smtClean="0">
                <a:solidFill>
                  <a:srgbClr val="0000CC"/>
                </a:solidFill>
              </a:rPr>
              <a:t>: </a:t>
            </a:r>
            <a:r>
              <a:rPr lang="it-IT" sz="2800" dirty="0" smtClean="0">
                <a:solidFill>
                  <a:srgbClr val="0000CC"/>
                </a:solidFill>
              </a:rPr>
              <a:t>un </a:t>
            </a:r>
            <a:r>
              <a:rPr lang="it-IT" sz="2800" b="1" dirty="0" smtClean="0">
                <a:solidFill>
                  <a:srgbClr val="0000CC"/>
                </a:solidFill>
              </a:rPr>
              <a:t>processo dell’azione sociale </a:t>
            </a:r>
            <a:r>
              <a:rPr lang="it-IT" sz="2800" dirty="0" smtClean="0">
                <a:solidFill>
                  <a:srgbClr val="0000CC"/>
                </a:solidFill>
              </a:rPr>
              <a:t>attraverso il </a:t>
            </a:r>
          </a:p>
          <a:p>
            <a:pPr>
              <a:lnSpc>
                <a:spcPts val="2700"/>
              </a:lnSpc>
            </a:pPr>
            <a:r>
              <a:rPr lang="it-IT" sz="2800" dirty="0" smtClean="0">
                <a:solidFill>
                  <a:srgbClr val="0000CC"/>
                </a:solidFill>
              </a:rPr>
              <a:t>quale le persone, le organizzazioni e le comunità acquisiscono</a:t>
            </a:r>
          </a:p>
          <a:p>
            <a:pPr>
              <a:lnSpc>
                <a:spcPts val="2700"/>
              </a:lnSpc>
            </a:pPr>
            <a:r>
              <a:rPr lang="it-IT" sz="2800" b="1" dirty="0" smtClean="0">
                <a:solidFill>
                  <a:srgbClr val="0000CC"/>
                </a:solidFill>
              </a:rPr>
              <a:t>competenza sulle proprie vite</a:t>
            </a:r>
            <a:r>
              <a:rPr lang="it-IT" sz="2800" dirty="0" smtClean="0">
                <a:solidFill>
                  <a:srgbClr val="0000CC"/>
                </a:solidFill>
              </a:rPr>
              <a:t>, </a:t>
            </a:r>
          </a:p>
          <a:p>
            <a:pPr>
              <a:lnSpc>
                <a:spcPts val="2700"/>
              </a:lnSpc>
            </a:pPr>
            <a:r>
              <a:rPr lang="it-IT" sz="2800" dirty="0" smtClean="0">
                <a:solidFill>
                  <a:srgbClr val="0000CC"/>
                </a:solidFill>
              </a:rPr>
              <a:t>al fine di </a:t>
            </a:r>
            <a:r>
              <a:rPr lang="it-IT" sz="2800" b="1" dirty="0" smtClean="0">
                <a:solidFill>
                  <a:srgbClr val="0000CC"/>
                </a:solidFill>
              </a:rPr>
              <a:t>cambiare il proprio ambiente </a:t>
            </a:r>
            <a:r>
              <a:rPr lang="it-IT" sz="2800" dirty="0" smtClean="0">
                <a:solidFill>
                  <a:srgbClr val="0000CC"/>
                </a:solidFill>
              </a:rPr>
              <a:t>sociale e politico per </a:t>
            </a:r>
          </a:p>
          <a:p>
            <a:pPr>
              <a:lnSpc>
                <a:spcPts val="2700"/>
              </a:lnSpc>
            </a:pPr>
            <a:r>
              <a:rPr lang="it-IT" sz="2800" b="1" dirty="0" smtClean="0">
                <a:solidFill>
                  <a:srgbClr val="0000CC"/>
                </a:solidFill>
              </a:rPr>
              <a:t>migliorare l’equità e la qualità di vita</a:t>
            </a:r>
            <a:r>
              <a:rPr lang="it-IT" sz="2800" dirty="0" smtClean="0">
                <a:solidFill>
                  <a:srgbClr val="0000CC"/>
                </a:solidFill>
              </a:rPr>
              <a:t>.</a:t>
            </a:r>
            <a:endParaRPr lang="it-IT" sz="2800" dirty="0">
              <a:solidFill>
                <a:srgbClr val="0000CC"/>
              </a:solidFill>
            </a:endParaRPr>
          </a:p>
        </p:txBody>
      </p:sp>
      <p:pic>
        <p:nvPicPr>
          <p:cNvPr id="2050" name="Picture 2" descr="http://ultimatesdlc.com/files/2011/07/team-empowerment.jpg"/>
          <p:cNvPicPr>
            <a:picLocks noChangeAspect="1" noChangeArrowheads="1"/>
          </p:cNvPicPr>
          <p:nvPr/>
        </p:nvPicPr>
        <p:blipFill>
          <a:blip r:embed="rId3" cstate="print"/>
          <a:srcRect/>
          <a:stretch>
            <a:fillRect/>
          </a:stretch>
        </p:blipFill>
        <p:spPr bwMode="auto">
          <a:xfrm>
            <a:off x="-1" y="0"/>
            <a:ext cx="9144001" cy="6858000"/>
          </a:xfrm>
          <a:prstGeom prst="rect">
            <a:avLst/>
          </a:prstGeom>
          <a:noFill/>
        </p:spPr>
      </p:pic>
      <p:pic>
        <p:nvPicPr>
          <p:cNvPr id="3" name="Picture 2" descr="C:\Users\Administrator\Pictures\STATI D'ANIMO\Contemplazione-La Calabria-Premio di pittura.jpg"/>
          <p:cNvPicPr>
            <a:picLocks noChangeAspect="1" noChangeArrowheads="1"/>
          </p:cNvPicPr>
          <p:nvPr/>
        </p:nvPicPr>
        <p:blipFill>
          <a:blip r:embed="rId4"/>
          <a:srcRect/>
          <a:stretch>
            <a:fillRect/>
          </a:stretch>
        </p:blipFill>
        <p:spPr bwMode="auto">
          <a:xfrm>
            <a:off x="0" y="-2"/>
            <a:ext cx="9144000" cy="68580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wipe(left)">
                                      <p:cBhvr>
                                        <p:cTn id="12" dur="1000"/>
                                        <p:tgtEl>
                                          <p:spTgt spid="8">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1000"/>
                                        <p:tgtEl>
                                          <p:spTgt spid="8">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left)">
                                      <p:cBhvr>
                                        <p:cTn id="19" dur="1000"/>
                                        <p:tgtEl>
                                          <p:spTgt spid="8">
                                            <p:txEl>
                                              <p:pRg st="1" end="1"/>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left)">
                                      <p:cBhvr>
                                        <p:cTn id="23" dur="10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wipe(left)">
                                      <p:cBhvr>
                                        <p:cTn id="28" dur="1000"/>
                                        <p:tgtEl>
                                          <p:spTgt spid="8">
                                            <p:txEl>
                                              <p:pRg st="3" end="3"/>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left)">
                                      <p:cBhvr>
                                        <p:cTn id="32" dur="10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ox(ou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nodeType="clickEffect">
                                  <p:stCondLst>
                                    <p:cond delay="0"/>
                                  </p:stCondLst>
                                  <p:childTnLst>
                                    <p:animEffect transition="out" filter="box(in)">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6">
                                            <p:bg/>
                                          </p:spTgt>
                                        </p:tgtEl>
                                        <p:attrNameLst>
                                          <p:attrName>style.visibility</p:attrName>
                                        </p:attrNameLst>
                                      </p:cBhvr>
                                      <p:to>
                                        <p:strVal val="visible"/>
                                      </p:to>
                                    </p:set>
                                    <p:animEffect transition="in" filter="wipe(left)">
                                      <p:cBhvr>
                                        <p:cTn id="46" dur="1000"/>
                                        <p:tgtEl>
                                          <p:spTgt spid="6">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wipe(left)">
                                      <p:cBhvr>
                                        <p:cTn id="49" dur="1000"/>
                                        <p:tgtEl>
                                          <p:spTgt spid="6">
                                            <p:txEl>
                                              <p:pRg st="0" end="0"/>
                                            </p:txEl>
                                          </p:spTgt>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1000"/>
                                        <p:tgtEl>
                                          <p:spTgt spid="6">
                                            <p:txEl>
                                              <p:pRg st="1" end="1"/>
                                            </p:txEl>
                                          </p:spTgt>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wipe(left)">
                                      <p:cBhvr>
                                        <p:cTn id="57" dur="1000"/>
                                        <p:tgtEl>
                                          <p:spTgt spid="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Effect transition="in" filter="wipe(left)">
                                      <p:cBhvr>
                                        <p:cTn id="62" dur="1000"/>
                                        <p:tgtEl>
                                          <p:spTgt spid="6">
                                            <p:txEl>
                                              <p:pRg st="3" end="3"/>
                                            </p:txEl>
                                          </p:spTgt>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wipe(left)">
                                      <p:cBhvr>
                                        <p:cTn id="66" dur="1000"/>
                                        <p:tgtEl>
                                          <p:spTgt spid="6">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
                                            <p:txEl>
                                              <p:pRg st="5" end="5"/>
                                            </p:txEl>
                                          </p:spTgt>
                                        </p:tgtEl>
                                        <p:attrNameLst>
                                          <p:attrName>style.visibility</p:attrName>
                                        </p:attrNameLst>
                                      </p:cBhvr>
                                      <p:to>
                                        <p:strVal val="visible"/>
                                      </p:to>
                                    </p:set>
                                    <p:animEffect transition="in" filter="wipe(left)">
                                      <p:cBhvr>
                                        <p:cTn id="71" dur="1000"/>
                                        <p:tgtEl>
                                          <p:spTgt spid="6">
                                            <p:txEl>
                                              <p:pRg st="5" end="5"/>
                                            </p:txEl>
                                          </p:spTgt>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6">
                                            <p:txEl>
                                              <p:pRg st="6" end="6"/>
                                            </p:txEl>
                                          </p:spTgt>
                                        </p:tgtEl>
                                        <p:attrNameLst>
                                          <p:attrName>style.visibility</p:attrName>
                                        </p:attrNameLst>
                                      </p:cBhvr>
                                      <p:to>
                                        <p:strVal val="visible"/>
                                      </p:to>
                                    </p:set>
                                    <p:animEffect transition="in" filter="wipe(left)">
                                      <p:cBhvr>
                                        <p:cTn id="75" dur="1000"/>
                                        <p:tgtEl>
                                          <p:spTgt spid="6">
                                            <p:txEl>
                                              <p:pRg st="6" end="6"/>
                                            </p:txEl>
                                          </p:spTgt>
                                        </p:tgtEl>
                                      </p:cBhvr>
                                    </p:animEffect>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6">
                                            <p:txEl>
                                              <p:pRg st="7" end="7"/>
                                            </p:txEl>
                                          </p:spTgt>
                                        </p:tgtEl>
                                        <p:attrNameLst>
                                          <p:attrName>style.visibility</p:attrName>
                                        </p:attrNameLst>
                                      </p:cBhvr>
                                      <p:to>
                                        <p:strVal val="visible"/>
                                      </p:to>
                                    </p:set>
                                    <p:animEffect transition="in" filter="wipe(left)">
                                      <p:cBhvr>
                                        <p:cTn id="79" dur="1000"/>
                                        <p:tgtEl>
                                          <p:spTgt spid="6">
                                            <p:txEl>
                                              <p:pRg st="7" end="7"/>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32"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Effect transition="in" filter="box(out)">
                                      <p:cBhvr>
                                        <p:cTn id="84" dur="500"/>
                                        <p:tgtEl>
                                          <p:spTgt spid="2050"/>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xit" presetSubtype="16" fill="hold" nodeType="clickEffect">
                                  <p:stCondLst>
                                    <p:cond delay="0"/>
                                  </p:stCondLst>
                                  <p:childTnLst>
                                    <p:animEffect transition="out" filter="box(in)">
                                      <p:cBhvr>
                                        <p:cTn id="88" dur="500"/>
                                        <p:tgtEl>
                                          <p:spTgt spid="2050"/>
                                        </p:tgtEl>
                                      </p:cBhvr>
                                    </p:animEffect>
                                    <p:set>
                                      <p:cBhvr>
                                        <p:cTn id="89" dur="1" fill="hold">
                                          <p:stCondLst>
                                            <p:cond delay="499"/>
                                          </p:stCondLst>
                                        </p:cTn>
                                        <p:tgtEl>
                                          <p:spTgt spid="2050"/>
                                        </p:tgtEl>
                                        <p:attrNameLst>
                                          <p:attrName>style.visibility</p:attrName>
                                        </p:attrNameLst>
                                      </p:cBhvr>
                                      <p:to>
                                        <p:strVal val="hidden"/>
                                      </p:to>
                                    </p:se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6">
                                            <p:txEl>
                                              <p:pRg st="8" end="8"/>
                                            </p:txEl>
                                          </p:spTgt>
                                        </p:tgtEl>
                                        <p:attrNameLst>
                                          <p:attrName>style.visibility</p:attrName>
                                        </p:attrNameLst>
                                      </p:cBhvr>
                                      <p:to>
                                        <p:strVal val="visible"/>
                                      </p:to>
                                    </p:set>
                                    <p:animEffect transition="in" filter="wipe(left)">
                                      <p:cBhvr>
                                        <p:cTn id="93" dur="1000"/>
                                        <p:tgtEl>
                                          <p:spTgt spid="6">
                                            <p:txEl>
                                              <p:pRg st="8" end="8"/>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6">
                                            <p:txEl>
                                              <p:pRg st="9" end="9"/>
                                            </p:txEl>
                                          </p:spTgt>
                                        </p:tgtEl>
                                        <p:attrNameLst>
                                          <p:attrName>style.visibility</p:attrName>
                                        </p:attrNameLst>
                                      </p:cBhvr>
                                      <p:to>
                                        <p:strVal val="visible"/>
                                      </p:to>
                                    </p:set>
                                    <p:animEffect transition="in" filter="wipe(left)">
                                      <p:cBhvr>
                                        <p:cTn id="98" dur="1000"/>
                                        <p:tgtEl>
                                          <p:spTgt spid="6">
                                            <p:txEl>
                                              <p:pRg st="9" end="9"/>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6">
                                            <p:txEl>
                                              <p:pRg st="10" end="10"/>
                                            </p:txEl>
                                          </p:spTgt>
                                        </p:tgtEl>
                                        <p:attrNameLst>
                                          <p:attrName>style.visibility</p:attrName>
                                        </p:attrNameLst>
                                      </p:cBhvr>
                                      <p:to>
                                        <p:strVal val="visible"/>
                                      </p:to>
                                    </p:set>
                                    <p:animEffect transition="in" filter="wipe(left)">
                                      <p:cBhvr>
                                        <p:cTn id="103" dur="1000"/>
                                        <p:tgtEl>
                                          <p:spTgt spid="6">
                                            <p:txEl>
                                              <p:pRg st="10" end="1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6">
                                            <p:txEl>
                                              <p:pRg st="11" end="11"/>
                                            </p:txEl>
                                          </p:spTgt>
                                        </p:tgtEl>
                                        <p:attrNameLst>
                                          <p:attrName>style.visibility</p:attrName>
                                        </p:attrNameLst>
                                      </p:cBhvr>
                                      <p:to>
                                        <p:strVal val="visible"/>
                                      </p:to>
                                    </p:set>
                                    <p:animEffect transition="in" filter="wipe(left)">
                                      <p:cBhvr>
                                        <p:cTn id="108" dur="10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animBg="1"/>
      <p:bldP spid="8"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0" y="0"/>
            <a:ext cx="9144000" cy="571480"/>
          </a:xfrm>
          <a:solidFill>
            <a:srgbClr val="0000CC"/>
          </a:solidFill>
        </p:spPr>
        <p:txBody>
          <a:bodyPr>
            <a:normAutofit/>
          </a:bodyPr>
          <a:lstStyle/>
          <a:p>
            <a:r>
              <a:rPr lang="it-IT" sz="2800" b="1" dirty="0" smtClean="0">
                <a:solidFill>
                  <a:schemeClr val="bg1"/>
                </a:solidFill>
              </a:rPr>
              <a:t>INCENTIVI E DILEMMA  DEL  BUON  SAMARITANO</a:t>
            </a:r>
            <a:endParaRPr lang="it-IT" sz="2800" b="1" dirty="0">
              <a:solidFill>
                <a:schemeClr val="bg1"/>
              </a:solidFill>
            </a:endParaRPr>
          </a:p>
        </p:txBody>
      </p:sp>
      <p:sp>
        <p:nvSpPr>
          <p:cNvPr id="4" name="CasellaDiTesto 3"/>
          <p:cNvSpPr txBox="1"/>
          <p:nvPr/>
        </p:nvSpPr>
        <p:spPr>
          <a:xfrm>
            <a:off x="0" y="642918"/>
            <a:ext cx="9144000" cy="5632311"/>
          </a:xfrm>
          <a:prstGeom prst="rect">
            <a:avLst/>
          </a:prstGeom>
          <a:noFill/>
          <a:ln>
            <a:noFill/>
          </a:ln>
        </p:spPr>
        <p:txBody>
          <a:bodyPr wrap="square" rtlCol="0">
            <a:spAutoFit/>
          </a:bodyPr>
          <a:lstStyle/>
          <a:p>
            <a:pPr>
              <a:lnSpc>
                <a:spcPts val="2700"/>
              </a:lnSpc>
            </a:pPr>
            <a:r>
              <a:rPr lang="it-IT" sz="2800" dirty="0" smtClean="0">
                <a:solidFill>
                  <a:srgbClr val="0000CC"/>
                </a:solidFill>
              </a:rPr>
              <a:t>Gli </a:t>
            </a:r>
            <a:r>
              <a:rPr lang="it-IT" sz="2800" b="1" dirty="0" smtClean="0">
                <a:solidFill>
                  <a:srgbClr val="0000CC"/>
                </a:solidFill>
              </a:rPr>
              <a:t>incentivi</a:t>
            </a:r>
            <a:r>
              <a:rPr lang="it-IT" sz="2800" dirty="0" smtClean="0">
                <a:solidFill>
                  <a:srgbClr val="0000CC"/>
                </a:solidFill>
              </a:rPr>
              <a:t> sostengono lo sviluppo di una comunità. </a:t>
            </a:r>
          </a:p>
          <a:p>
            <a:pPr>
              <a:lnSpc>
                <a:spcPts val="2700"/>
              </a:lnSpc>
            </a:pPr>
            <a:r>
              <a:rPr lang="it-IT" sz="2800" spc="-50" dirty="0" smtClean="0">
                <a:solidFill>
                  <a:srgbClr val="0000CC"/>
                </a:solidFill>
              </a:rPr>
              <a:t>Il </a:t>
            </a:r>
            <a:r>
              <a:rPr lang="it-IT" sz="2800" b="1" spc="-50" dirty="0" smtClean="0">
                <a:solidFill>
                  <a:srgbClr val="0000CC"/>
                </a:solidFill>
              </a:rPr>
              <a:t>buon samaritano </a:t>
            </a:r>
            <a:r>
              <a:rPr lang="it-IT" sz="2800" spc="-50" dirty="0" smtClean="0">
                <a:solidFill>
                  <a:srgbClr val="0000CC"/>
                </a:solidFill>
              </a:rPr>
              <a:t>che offre gli incentivi può scegliere se conti-</a:t>
            </a:r>
          </a:p>
          <a:p>
            <a:pPr>
              <a:lnSpc>
                <a:spcPts val="2700"/>
              </a:lnSpc>
            </a:pPr>
            <a:r>
              <a:rPr lang="it-IT" sz="2800" spc="-50" dirty="0" err="1" smtClean="0">
                <a:solidFill>
                  <a:srgbClr val="0000CC"/>
                </a:solidFill>
              </a:rPr>
              <a:t>nuare</a:t>
            </a:r>
            <a:r>
              <a:rPr lang="it-IT" sz="2800" spc="-50" dirty="0" smtClean="0">
                <a:solidFill>
                  <a:srgbClr val="0000CC"/>
                </a:solidFill>
              </a:rPr>
              <a:t> ad aiutare o no, </a:t>
            </a:r>
          </a:p>
          <a:p>
            <a:pPr>
              <a:lnSpc>
                <a:spcPts val="2700"/>
              </a:lnSpc>
            </a:pPr>
            <a:r>
              <a:rPr lang="it-IT" sz="2800" dirty="0" smtClean="0">
                <a:solidFill>
                  <a:srgbClr val="0000CC"/>
                </a:solidFill>
              </a:rPr>
              <a:t>mentre il beneficiario può scegliere se ricevere passivamente o</a:t>
            </a:r>
          </a:p>
          <a:p>
            <a:pPr>
              <a:lnSpc>
                <a:spcPts val="2700"/>
              </a:lnSpc>
            </a:pPr>
            <a:r>
              <a:rPr lang="it-IT" sz="2800" dirty="0" smtClean="0">
                <a:solidFill>
                  <a:srgbClr val="0000CC"/>
                </a:solidFill>
              </a:rPr>
              <a:t>attivamente gli aiuti. </a:t>
            </a:r>
          </a:p>
          <a:p>
            <a:pPr>
              <a:lnSpc>
                <a:spcPts val="2700"/>
              </a:lnSpc>
            </a:pPr>
            <a:r>
              <a:rPr lang="it-IT" sz="2800" dirty="0" smtClean="0">
                <a:solidFill>
                  <a:srgbClr val="0000CC"/>
                </a:solidFill>
              </a:rPr>
              <a:t>Se l’aiuto è </a:t>
            </a:r>
            <a:r>
              <a:rPr lang="it-IT" sz="2800" b="1" dirty="0" smtClean="0">
                <a:solidFill>
                  <a:srgbClr val="0000CC"/>
                </a:solidFill>
              </a:rPr>
              <a:t>incondizionato</a:t>
            </a:r>
            <a:r>
              <a:rPr lang="it-IT" sz="2800" dirty="0" smtClean="0">
                <a:solidFill>
                  <a:srgbClr val="0000CC"/>
                </a:solidFill>
              </a:rPr>
              <a:t>, si rischia di creare dipendenza e </a:t>
            </a:r>
          </a:p>
          <a:p>
            <a:pPr>
              <a:lnSpc>
                <a:spcPts val="2700"/>
              </a:lnSpc>
            </a:pPr>
            <a:r>
              <a:rPr lang="it-IT" sz="2800" dirty="0" smtClean="0">
                <a:solidFill>
                  <a:srgbClr val="0000CC"/>
                </a:solidFill>
              </a:rPr>
              <a:t>perdita di competenze nei beneficiari. </a:t>
            </a:r>
          </a:p>
          <a:p>
            <a:pPr>
              <a:lnSpc>
                <a:spcPts val="2700"/>
              </a:lnSpc>
            </a:pPr>
            <a:r>
              <a:rPr lang="it-IT" sz="2800" dirty="0" smtClean="0">
                <a:solidFill>
                  <a:srgbClr val="0000CC"/>
                </a:solidFill>
              </a:rPr>
              <a:t>Interrompere l’aiuto, lascia i beneficiari ancor più in difficoltà. </a:t>
            </a:r>
          </a:p>
          <a:p>
            <a:pPr>
              <a:lnSpc>
                <a:spcPts val="2700"/>
              </a:lnSpc>
            </a:pPr>
            <a:r>
              <a:rPr lang="it-IT" sz="2800" dirty="0" smtClean="0">
                <a:solidFill>
                  <a:srgbClr val="0000CC"/>
                </a:solidFill>
              </a:rPr>
              <a:t>Per risolvere il dilemma, </a:t>
            </a:r>
            <a:r>
              <a:rPr lang="it-IT" sz="2800" dirty="0" err="1" smtClean="0">
                <a:solidFill>
                  <a:srgbClr val="0000CC"/>
                </a:solidFill>
              </a:rPr>
              <a:t>Ostrom</a:t>
            </a:r>
            <a:r>
              <a:rPr lang="it-IT" sz="2800" dirty="0" smtClean="0">
                <a:solidFill>
                  <a:srgbClr val="0000CC"/>
                </a:solidFill>
              </a:rPr>
              <a:t> propone che i beneficiari sia-</a:t>
            </a:r>
          </a:p>
          <a:p>
            <a:pPr>
              <a:lnSpc>
                <a:spcPts val="2700"/>
              </a:lnSpc>
            </a:pPr>
            <a:r>
              <a:rPr lang="it-IT" sz="2800" dirty="0" smtClean="0">
                <a:solidFill>
                  <a:srgbClr val="0000CC"/>
                </a:solidFill>
              </a:rPr>
              <a:t>no considerati </a:t>
            </a:r>
            <a:r>
              <a:rPr lang="it-IT" sz="2800" b="1" dirty="0" smtClean="0">
                <a:solidFill>
                  <a:srgbClr val="0000CC"/>
                </a:solidFill>
              </a:rPr>
              <a:t>proprietari del progetto di aiuti</a:t>
            </a:r>
            <a:r>
              <a:rPr lang="it-IT" sz="2800" dirty="0" smtClean="0">
                <a:solidFill>
                  <a:srgbClr val="0000CC"/>
                </a:solidFill>
              </a:rPr>
              <a:t>. </a:t>
            </a:r>
          </a:p>
          <a:p>
            <a:pPr>
              <a:lnSpc>
                <a:spcPts val="2700"/>
              </a:lnSpc>
            </a:pPr>
            <a:r>
              <a:rPr lang="it-IT" sz="2800" dirty="0" smtClean="0">
                <a:solidFill>
                  <a:srgbClr val="0000CC"/>
                </a:solidFill>
              </a:rPr>
              <a:t>Si fa maturare, così, un </a:t>
            </a:r>
            <a:r>
              <a:rPr lang="it-IT" sz="2800" b="1" dirty="0" smtClean="0">
                <a:solidFill>
                  <a:srgbClr val="0000CC"/>
                </a:solidFill>
              </a:rPr>
              <a:t>senso di appartenenza</a:t>
            </a:r>
            <a:r>
              <a:rPr lang="it-IT" sz="2800" dirty="0" smtClean="0">
                <a:solidFill>
                  <a:srgbClr val="0000CC"/>
                </a:solidFill>
              </a:rPr>
              <a:t> degli aiuti </a:t>
            </a:r>
          </a:p>
          <a:p>
            <a:pPr>
              <a:lnSpc>
                <a:spcPts val="2700"/>
              </a:lnSpc>
            </a:pPr>
            <a:r>
              <a:rPr lang="it-IT" sz="2800" dirty="0" smtClean="0">
                <a:solidFill>
                  <a:srgbClr val="0000CC"/>
                </a:solidFill>
              </a:rPr>
              <a:t>il che fa sì che i beneficiari sentano </a:t>
            </a:r>
            <a:r>
              <a:rPr lang="it-IT" sz="2800" b="1" dirty="0" smtClean="0">
                <a:solidFill>
                  <a:srgbClr val="0000CC"/>
                </a:solidFill>
              </a:rPr>
              <a:t>il progetto come proprio</a:t>
            </a:r>
            <a:r>
              <a:rPr lang="it-IT" sz="2800" dirty="0" smtClean="0">
                <a:solidFill>
                  <a:srgbClr val="0000CC"/>
                </a:solidFill>
              </a:rPr>
              <a:t>.</a:t>
            </a:r>
          </a:p>
          <a:p>
            <a:pPr>
              <a:lnSpc>
                <a:spcPts val="2700"/>
              </a:lnSpc>
            </a:pPr>
            <a:r>
              <a:rPr lang="it-IT" sz="2800" dirty="0" smtClean="0">
                <a:solidFill>
                  <a:srgbClr val="0000CC"/>
                </a:solidFill>
              </a:rPr>
              <a:t>La “</a:t>
            </a:r>
            <a:r>
              <a:rPr lang="it-IT" sz="2800" b="1" dirty="0" smtClean="0">
                <a:solidFill>
                  <a:srgbClr val="0000CC"/>
                </a:solidFill>
              </a:rPr>
              <a:t>comproprietà</a:t>
            </a:r>
            <a:r>
              <a:rPr lang="it-IT" sz="2800" dirty="0" smtClean="0">
                <a:solidFill>
                  <a:srgbClr val="0000CC"/>
                </a:solidFill>
              </a:rPr>
              <a:t>” del progetto modifica </a:t>
            </a:r>
          </a:p>
          <a:p>
            <a:pPr indent="95250">
              <a:lnSpc>
                <a:spcPts val="2700"/>
              </a:lnSpc>
            </a:pPr>
            <a:r>
              <a:rPr lang="it-IT" sz="2800" dirty="0" smtClean="0">
                <a:solidFill>
                  <a:srgbClr val="0000CC"/>
                </a:solidFill>
              </a:rPr>
              <a:t>̶  le </a:t>
            </a:r>
            <a:r>
              <a:rPr lang="it-IT" sz="2800" b="1" dirty="0" smtClean="0">
                <a:solidFill>
                  <a:srgbClr val="0000CC"/>
                </a:solidFill>
              </a:rPr>
              <a:t>modalità operative degli aiuti</a:t>
            </a:r>
            <a:r>
              <a:rPr lang="it-IT" sz="2800" dirty="0" smtClean="0">
                <a:solidFill>
                  <a:srgbClr val="0000CC"/>
                </a:solidFill>
              </a:rPr>
              <a:t>, </a:t>
            </a:r>
          </a:p>
          <a:p>
            <a:pPr indent="95250">
              <a:lnSpc>
                <a:spcPts val="2700"/>
              </a:lnSpc>
            </a:pPr>
            <a:r>
              <a:rPr lang="it-IT" sz="2800" dirty="0" smtClean="0">
                <a:solidFill>
                  <a:srgbClr val="0000CC"/>
                </a:solidFill>
              </a:rPr>
              <a:t>̶  lo </a:t>
            </a:r>
            <a:r>
              <a:rPr lang="it-IT" sz="2800" b="1" dirty="0" smtClean="0">
                <a:solidFill>
                  <a:srgbClr val="0000CC"/>
                </a:solidFill>
              </a:rPr>
              <a:t>stile di lavoro </a:t>
            </a:r>
            <a:endParaRPr lang="it-IT" sz="2800" dirty="0" smtClean="0">
              <a:solidFill>
                <a:srgbClr val="0000CC"/>
              </a:solidFill>
            </a:endParaRPr>
          </a:p>
          <a:p>
            <a:pPr>
              <a:lnSpc>
                <a:spcPts val="2700"/>
              </a:lnSpc>
            </a:pPr>
            <a:r>
              <a:rPr lang="it-IT" sz="2800" dirty="0" smtClean="0">
                <a:solidFill>
                  <a:srgbClr val="0000CC"/>
                </a:solidFill>
              </a:rPr>
              <a:t> ̶̶̶  le </a:t>
            </a:r>
            <a:r>
              <a:rPr lang="it-IT" sz="2800" b="1" dirty="0" smtClean="0">
                <a:solidFill>
                  <a:srgbClr val="0000CC"/>
                </a:solidFill>
              </a:rPr>
              <a:t>modalità di apprendimento organizzativo</a:t>
            </a:r>
            <a:r>
              <a:rPr lang="it-IT" sz="2800" dirty="0" smtClean="0">
                <a:solidFill>
                  <a:srgbClr val="0000CC"/>
                </a:solidFill>
              </a:rPr>
              <a:t>. </a:t>
            </a:r>
          </a:p>
        </p:txBody>
      </p:sp>
      <p:pic>
        <p:nvPicPr>
          <p:cNvPr id="61442" name="Picture 2" descr="http://www.ladyo.it/wp-content/uploads/2013/09/dipendenza_affettiva.jpg"/>
          <p:cNvPicPr>
            <a:picLocks noChangeAspect="1" noChangeArrowheads="1"/>
          </p:cNvPicPr>
          <p:nvPr/>
        </p:nvPicPr>
        <p:blipFill>
          <a:blip r:embed="rId3" cstate="print"/>
          <a:srcRect/>
          <a:stretch>
            <a:fillRect/>
          </a:stretch>
        </p:blipFill>
        <p:spPr bwMode="auto">
          <a:xfrm>
            <a:off x="2771800" y="3428976"/>
            <a:ext cx="3429024" cy="34290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1000"/>
                                        <p:tgtEl>
                                          <p:spTgt spid="4">
                                            <p:txEl>
                                              <p:pRg st="3" end="3"/>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wipe(left)">
                                      <p:cBhvr>
                                        <p:cTn id="35" dur="1000"/>
                                        <p:tgtEl>
                                          <p:spTgt spid="4">
                                            <p:txEl>
                                              <p:pRg st="5" end="5"/>
                                            </p:txEl>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wipe(left)">
                                      <p:cBhvr>
                                        <p:cTn id="39" dur="1000"/>
                                        <p:tgtEl>
                                          <p:spTgt spid="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wipe(left)">
                                      <p:cBhvr>
                                        <p:cTn id="44" dur="1000"/>
                                        <p:tgtEl>
                                          <p:spTgt spid="4">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32" fill="hold" nodeType="clickEffect">
                                  <p:stCondLst>
                                    <p:cond delay="0"/>
                                  </p:stCondLst>
                                  <p:childTnLst>
                                    <p:set>
                                      <p:cBhvr>
                                        <p:cTn id="48" dur="1" fill="hold">
                                          <p:stCondLst>
                                            <p:cond delay="0"/>
                                          </p:stCondLst>
                                        </p:cTn>
                                        <p:tgtEl>
                                          <p:spTgt spid="61442"/>
                                        </p:tgtEl>
                                        <p:attrNameLst>
                                          <p:attrName>style.visibility</p:attrName>
                                        </p:attrNameLst>
                                      </p:cBhvr>
                                      <p:to>
                                        <p:strVal val="visible"/>
                                      </p:to>
                                    </p:set>
                                    <p:animEffect transition="in" filter="box(out)">
                                      <p:cBhvr>
                                        <p:cTn id="49" dur="500"/>
                                        <p:tgtEl>
                                          <p:spTgt spid="61442"/>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xit" presetSubtype="16" fill="hold" nodeType="clickEffect">
                                  <p:stCondLst>
                                    <p:cond delay="0"/>
                                  </p:stCondLst>
                                  <p:childTnLst>
                                    <p:animEffect transition="out" filter="box(in)">
                                      <p:cBhvr>
                                        <p:cTn id="53" dur="500"/>
                                        <p:tgtEl>
                                          <p:spTgt spid="61442"/>
                                        </p:tgtEl>
                                      </p:cBhvr>
                                    </p:animEffect>
                                    <p:set>
                                      <p:cBhvr>
                                        <p:cTn id="54" dur="1" fill="hold">
                                          <p:stCondLst>
                                            <p:cond delay="499"/>
                                          </p:stCondLst>
                                        </p:cTn>
                                        <p:tgtEl>
                                          <p:spTgt spid="61442"/>
                                        </p:tgtEl>
                                        <p:attrNameLst>
                                          <p:attrName>style.visibility</p:attrName>
                                        </p:attrNameLst>
                                      </p:cBhvr>
                                      <p:to>
                                        <p:strVal val="hidden"/>
                                      </p:to>
                                    </p:se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wipe(left)">
                                      <p:cBhvr>
                                        <p:cTn id="58" dur="1000"/>
                                        <p:tgtEl>
                                          <p:spTgt spid="4">
                                            <p:txEl>
                                              <p:pRg st="8" end="8"/>
                                            </p:tx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Effect transition="in" filter="wipe(left)">
                                      <p:cBhvr>
                                        <p:cTn id="62" dur="1000"/>
                                        <p:tgtEl>
                                          <p:spTgt spid="4">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Effect transition="in" filter="wipe(left)">
                                      <p:cBhvr>
                                        <p:cTn id="67" dur="1000"/>
                                        <p:tgtEl>
                                          <p:spTgt spid="4">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
                                            <p:txEl>
                                              <p:pRg st="11" end="11"/>
                                            </p:txEl>
                                          </p:spTgt>
                                        </p:tgtEl>
                                        <p:attrNameLst>
                                          <p:attrName>style.visibility</p:attrName>
                                        </p:attrNameLst>
                                      </p:cBhvr>
                                      <p:to>
                                        <p:strVal val="visible"/>
                                      </p:to>
                                    </p:set>
                                    <p:animEffect transition="in" filter="wipe(left)">
                                      <p:cBhvr>
                                        <p:cTn id="72" dur="1000"/>
                                        <p:tgtEl>
                                          <p:spTgt spid="4">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
                                            <p:txEl>
                                              <p:pRg st="12" end="12"/>
                                            </p:txEl>
                                          </p:spTgt>
                                        </p:tgtEl>
                                        <p:attrNameLst>
                                          <p:attrName>style.visibility</p:attrName>
                                        </p:attrNameLst>
                                      </p:cBhvr>
                                      <p:to>
                                        <p:strVal val="visible"/>
                                      </p:to>
                                    </p:set>
                                    <p:animEffect transition="in" filter="wipe(left)">
                                      <p:cBhvr>
                                        <p:cTn id="77" dur="1000"/>
                                        <p:tgtEl>
                                          <p:spTgt spid="4">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3" end="13"/>
                                            </p:txEl>
                                          </p:spTgt>
                                        </p:tgtEl>
                                        <p:attrNameLst>
                                          <p:attrName>style.visibility</p:attrName>
                                        </p:attrNameLst>
                                      </p:cBhvr>
                                      <p:to>
                                        <p:strVal val="visible"/>
                                      </p:to>
                                    </p:set>
                                    <p:animEffect transition="in" filter="wipe(left)">
                                      <p:cBhvr>
                                        <p:cTn id="82" dur="1000"/>
                                        <p:tgtEl>
                                          <p:spTgt spid="4">
                                            <p:txEl>
                                              <p:pRg st="13" end="1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
                                            <p:txEl>
                                              <p:pRg st="14" end="14"/>
                                            </p:txEl>
                                          </p:spTgt>
                                        </p:tgtEl>
                                        <p:attrNameLst>
                                          <p:attrName>style.visibility</p:attrName>
                                        </p:attrNameLst>
                                      </p:cBhvr>
                                      <p:to>
                                        <p:strVal val="visible"/>
                                      </p:to>
                                    </p:set>
                                    <p:animEffect transition="in" filter="wipe(left)">
                                      <p:cBhvr>
                                        <p:cTn id="87" dur="1000"/>
                                        <p:tgtEl>
                                          <p:spTgt spid="4">
                                            <p:txEl>
                                              <p:pRg st="14" end="1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
                                            <p:txEl>
                                              <p:pRg st="15" end="15"/>
                                            </p:txEl>
                                          </p:spTgt>
                                        </p:tgtEl>
                                        <p:attrNameLst>
                                          <p:attrName>style.visibility</p:attrName>
                                        </p:attrNameLst>
                                      </p:cBhvr>
                                      <p:to>
                                        <p:strVal val="visible"/>
                                      </p:to>
                                    </p:set>
                                    <p:animEffect transition="in" filter="wipe(left)">
                                      <p:cBhvr>
                                        <p:cTn id="92" dur="1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20688"/>
            <a:ext cx="9144000" cy="2246769"/>
          </a:xfrm>
          <a:prstGeom prst="rect">
            <a:avLst/>
          </a:prstGeom>
          <a:ln>
            <a:solidFill>
              <a:schemeClr val="accent1"/>
            </a:solidFill>
          </a:ln>
        </p:spPr>
        <p:txBody>
          <a:bodyPr wrap="square">
            <a:spAutoFit/>
          </a:bodyPr>
          <a:lstStyle/>
          <a:p>
            <a:pPr>
              <a:lnSpc>
                <a:spcPts val="2800"/>
              </a:lnSpc>
            </a:pPr>
            <a:r>
              <a:rPr lang="it-IT" sz="2800" dirty="0" smtClean="0">
                <a:solidFill>
                  <a:srgbClr val="0000CC"/>
                </a:solidFill>
              </a:rPr>
              <a:t>Per l’uso di risorse collettive, </a:t>
            </a:r>
            <a:r>
              <a:rPr lang="it-IT" sz="2800" dirty="0" err="1" smtClean="0">
                <a:solidFill>
                  <a:srgbClr val="0000CC"/>
                </a:solidFill>
              </a:rPr>
              <a:t>Ostrom</a:t>
            </a:r>
            <a:r>
              <a:rPr lang="it-IT" sz="2800" dirty="0" smtClean="0">
                <a:solidFill>
                  <a:srgbClr val="0000CC"/>
                </a:solidFill>
              </a:rPr>
              <a:t> si concentra su sistemi</a:t>
            </a:r>
          </a:p>
          <a:p>
            <a:pPr>
              <a:lnSpc>
                <a:spcPts val="2800"/>
              </a:lnSpc>
            </a:pPr>
            <a:r>
              <a:rPr lang="it-IT" sz="2800" dirty="0" smtClean="0">
                <a:solidFill>
                  <a:srgbClr val="0000CC"/>
                </a:solidFill>
              </a:rPr>
              <a:t>di piccole dimensioni, situati in un solo paese (inteso come </a:t>
            </a:r>
          </a:p>
          <a:p>
            <a:pPr>
              <a:lnSpc>
                <a:spcPts val="2800"/>
              </a:lnSpc>
            </a:pPr>
            <a:r>
              <a:rPr lang="it-IT" sz="2800" dirty="0" smtClean="0">
                <a:solidFill>
                  <a:srgbClr val="0000CC"/>
                </a:solidFill>
              </a:rPr>
              <a:t>villaggio): </a:t>
            </a:r>
          </a:p>
          <a:p>
            <a:pPr>
              <a:lnSpc>
                <a:spcPts val="2800"/>
              </a:lnSpc>
            </a:pPr>
            <a:r>
              <a:rPr lang="it-IT" sz="2800" dirty="0" smtClean="0">
                <a:solidFill>
                  <a:srgbClr val="0000CC"/>
                </a:solidFill>
              </a:rPr>
              <a:t>da 50 a 1.500 individui dipendenti dalla risorsa (piccole zone</a:t>
            </a:r>
          </a:p>
          <a:p>
            <a:pPr>
              <a:lnSpc>
                <a:spcPts val="2800"/>
              </a:lnSpc>
            </a:pPr>
            <a:r>
              <a:rPr lang="it-IT" sz="2800" dirty="0" smtClean="0">
                <a:solidFill>
                  <a:srgbClr val="0000CC"/>
                </a:solidFill>
              </a:rPr>
              <a:t>di pesca costiera, aree di pascolo, bacini di acque sotterranee,</a:t>
            </a:r>
          </a:p>
          <a:p>
            <a:pPr>
              <a:lnSpc>
                <a:spcPts val="2800"/>
              </a:lnSpc>
            </a:pPr>
            <a:r>
              <a:rPr lang="it-IT" sz="2800" dirty="0" smtClean="0">
                <a:solidFill>
                  <a:srgbClr val="0000CC"/>
                </a:solidFill>
              </a:rPr>
              <a:t>sistemi di irrigazione e foreste collettive).</a:t>
            </a:r>
            <a:endParaRPr lang="it-IT" sz="2800" dirty="0">
              <a:solidFill>
                <a:srgbClr val="0000CC"/>
              </a:solidFill>
            </a:endParaRPr>
          </a:p>
        </p:txBody>
      </p:sp>
      <p:sp>
        <p:nvSpPr>
          <p:cNvPr id="4" name="Rettangolo 3"/>
          <p:cNvSpPr/>
          <p:nvPr/>
        </p:nvSpPr>
        <p:spPr>
          <a:xfrm>
            <a:off x="0" y="3214686"/>
            <a:ext cx="9144000" cy="3208571"/>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L’analisi di diversi sistemi ha permesso ad </a:t>
            </a:r>
            <a:r>
              <a:rPr lang="it-IT" sz="2800" dirty="0" err="1" smtClean="0">
                <a:solidFill>
                  <a:srgbClr val="0000CC"/>
                </a:solidFill>
              </a:rPr>
              <a:t>Ostrom</a:t>
            </a:r>
            <a:r>
              <a:rPr lang="it-IT" sz="2800" dirty="0" smtClean="0">
                <a:solidFill>
                  <a:srgbClr val="0000CC"/>
                </a:solidFill>
              </a:rPr>
              <a:t> di </a:t>
            </a:r>
            <a:r>
              <a:rPr lang="it-IT" sz="2800" dirty="0" err="1" smtClean="0">
                <a:solidFill>
                  <a:srgbClr val="0000CC"/>
                </a:solidFill>
              </a:rPr>
              <a:t>compa-</a:t>
            </a:r>
            <a:endParaRPr lang="it-IT" sz="2800" dirty="0" smtClean="0">
              <a:solidFill>
                <a:srgbClr val="0000CC"/>
              </a:solidFill>
            </a:endParaRPr>
          </a:p>
          <a:p>
            <a:pPr>
              <a:lnSpc>
                <a:spcPts val="2700"/>
              </a:lnSpc>
            </a:pPr>
            <a:r>
              <a:rPr lang="it-IT" sz="2800" dirty="0" smtClean="0">
                <a:solidFill>
                  <a:srgbClr val="0000CC"/>
                </a:solidFill>
              </a:rPr>
              <a:t>rare i risultati ottenuti arrivando:</a:t>
            </a:r>
          </a:p>
          <a:p>
            <a:pPr>
              <a:lnSpc>
                <a:spcPts val="2700"/>
              </a:lnSpc>
              <a:buFontTx/>
              <a:buChar char="-"/>
            </a:pPr>
            <a:r>
              <a:rPr lang="it-IT" sz="2800" dirty="0" smtClean="0">
                <a:solidFill>
                  <a:srgbClr val="0000CC"/>
                </a:solidFill>
              </a:rPr>
              <a:t>a definire di un insieme di </a:t>
            </a:r>
            <a:r>
              <a:rPr lang="it-IT" sz="2800" b="1" i="1" dirty="0" smtClean="0">
                <a:solidFill>
                  <a:srgbClr val="0000CC"/>
                </a:solidFill>
              </a:rPr>
              <a:t>principi costitutivi </a:t>
            </a:r>
            <a:r>
              <a:rPr lang="it-IT" sz="2800" dirty="0" smtClean="0">
                <a:solidFill>
                  <a:srgbClr val="0000CC"/>
                </a:solidFill>
              </a:rPr>
              <a:t>alla base di si-</a:t>
            </a:r>
          </a:p>
          <a:p>
            <a:pPr>
              <a:lnSpc>
                <a:spcPts val="2700"/>
              </a:lnSpc>
            </a:pPr>
            <a:r>
              <a:rPr lang="it-IT" sz="2800" dirty="0" err="1" smtClean="0">
                <a:solidFill>
                  <a:srgbClr val="0000CC"/>
                </a:solidFill>
              </a:rPr>
              <a:t>stemi</a:t>
            </a:r>
            <a:r>
              <a:rPr lang="it-IT" sz="2800" dirty="0" smtClean="0">
                <a:solidFill>
                  <a:srgbClr val="0000CC"/>
                </a:solidFill>
              </a:rPr>
              <a:t> di risorse collettive molto diversi tra loro;</a:t>
            </a:r>
          </a:p>
          <a:p>
            <a:pPr>
              <a:lnSpc>
                <a:spcPts val="2700"/>
              </a:lnSpc>
              <a:buFontTx/>
              <a:buChar char="-"/>
            </a:pPr>
            <a:r>
              <a:rPr lang="it-IT" sz="2800" dirty="0" smtClean="0">
                <a:solidFill>
                  <a:srgbClr val="0000CC"/>
                </a:solidFill>
              </a:rPr>
              <a:t>ad osservare come, laddove i principi vengano rispettati, gli </a:t>
            </a:r>
          </a:p>
          <a:p>
            <a:pPr>
              <a:lnSpc>
                <a:spcPts val="2700"/>
              </a:lnSpc>
            </a:pPr>
            <a:r>
              <a:rPr lang="it-IT" sz="2800" dirty="0" smtClean="0">
                <a:solidFill>
                  <a:srgbClr val="0000CC"/>
                </a:solidFill>
              </a:rPr>
              <a:t>attori di un sistema di risorse collettive </a:t>
            </a:r>
            <a:r>
              <a:rPr lang="it-IT" sz="2800" b="1" dirty="0" smtClean="0">
                <a:solidFill>
                  <a:srgbClr val="0000CC"/>
                </a:solidFill>
              </a:rPr>
              <a:t>siano in grado di </a:t>
            </a:r>
            <a:r>
              <a:rPr lang="it-IT" sz="2800" b="1" dirty="0" err="1" smtClean="0">
                <a:solidFill>
                  <a:srgbClr val="0000CC"/>
                </a:solidFill>
              </a:rPr>
              <a:t>tro-</a:t>
            </a:r>
            <a:endParaRPr lang="it-IT" sz="2800" b="1" dirty="0" smtClean="0">
              <a:solidFill>
                <a:srgbClr val="0000CC"/>
              </a:solidFill>
            </a:endParaRPr>
          </a:p>
          <a:p>
            <a:pPr>
              <a:lnSpc>
                <a:spcPts val="2700"/>
              </a:lnSpc>
            </a:pPr>
            <a:r>
              <a:rPr lang="it-IT" sz="2800" b="1" dirty="0" err="1" smtClean="0">
                <a:solidFill>
                  <a:srgbClr val="0000CC"/>
                </a:solidFill>
              </a:rPr>
              <a:t>vare</a:t>
            </a:r>
            <a:r>
              <a:rPr lang="it-IT" sz="2800" b="1" dirty="0" smtClean="0">
                <a:solidFill>
                  <a:srgbClr val="0000CC"/>
                </a:solidFill>
              </a:rPr>
              <a:t> da soli la soluzione al dilemma</a:t>
            </a:r>
            <a:r>
              <a:rPr lang="it-IT" sz="2800" dirty="0" smtClean="0">
                <a:solidFill>
                  <a:srgbClr val="0000CC"/>
                </a:solidFill>
              </a:rPr>
              <a:t>, </a:t>
            </a:r>
          </a:p>
          <a:p>
            <a:pPr>
              <a:lnSpc>
                <a:spcPts val="2700"/>
              </a:lnSpc>
            </a:pPr>
            <a:r>
              <a:rPr lang="it-IT" sz="2800" dirty="0" smtClean="0">
                <a:solidFill>
                  <a:srgbClr val="0000CC"/>
                </a:solidFill>
              </a:rPr>
              <a:t>arrivando alla </a:t>
            </a:r>
            <a:r>
              <a:rPr lang="it-IT" sz="2800" b="1" dirty="0" smtClean="0">
                <a:solidFill>
                  <a:srgbClr val="0000CC"/>
                </a:solidFill>
              </a:rPr>
              <a:t>definizione di regole condivise </a:t>
            </a:r>
            <a:r>
              <a:rPr lang="it-IT" sz="2800" dirty="0" smtClean="0">
                <a:solidFill>
                  <a:srgbClr val="0000CC"/>
                </a:solidFill>
              </a:rPr>
              <a:t>per la gestione </a:t>
            </a:r>
          </a:p>
          <a:p>
            <a:pPr>
              <a:lnSpc>
                <a:spcPts val="2700"/>
              </a:lnSpc>
            </a:pPr>
            <a:r>
              <a:rPr lang="it-IT" sz="2800" dirty="0" smtClean="0">
                <a:solidFill>
                  <a:srgbClr val="0000CC"/>
                </a:solidFill>
              </a:rPr>
              <a:t>sostenibile della risorsa.</a:t>
            </a:r>
            <a:endParaRPr lang="it-IT" sz="2800" dirty="0">
              <a:solidFill>
                <a:srgbClr val="0000CC"/>
              </a:solidFill>
            </a:endParaRPr>
          </a:p>
        </p:txBody>
      </p:sp>
      <p:sp>
        <p:nvSpPr>
          <p:cNvPr id="8" name="Rettangolo 7"/>
          <p:cNvSpPr/>
          <p:nvPr/>
        </p:nvSpPr>
        <p:spPr>
          <a:xfrm>
            <a:off x="0" y="0"/>
            <a:ext cx="9144000" cy="523220"/>
          </a:xfrm>
          <a:prstGeom prst="rect">
            <a:avLst/>
          </a:prstGeom>
          <a:solidFill>
            <a:srgbClr val="0000CC"/>
          </a:solidFill>
        </p:spPr>
        <p:txBody>
          <a:bodyPr wrap="square">
            <a:spAutoFit/>
          </a:bodyPr>
          <a:lstStyle/>
          <a:p>
            <a:pPr algn="ctr"/>
            <a:r>
              <a:rPr lang="it-IT" sz="2800" b="1" dirty="0" smtClean="0">
                <a:solidFill>
                  <a:schemeClr val="bg1"/>
                </a:solidFill>
              </a:rPr>
              <a:t>L’ANALISI  SU PICCOLI  SISTEMI</a:t>
            </a:r>
            <a:endParaRPr lang="it-IT" sz="3200" b="1" dirty="0">
              <a:solidFill>
                <a:schemeClr val="bg1"/>
              </a:solidFill>
            </a:endParaRPr>
          </a:p>
        </p:txBody>
      </p:sp>
      <p:pic>
        <p:nvPicPr>
          <p:cNvPr id="2051" name="Picture 3" descr="F:\Polvica.jpg"/>
          <p:cNvPicPr>
            <a:picLocks noChangeAspect="1" noChangeArrowheads="1"/>
          </p:cNvPicPr>
          <p:nvPr/>
        </p:nvPicPr>
        <p:blipFill>
          <a:blip r:embed="rId3" cstate="print"/>
          <a:srcRect r="15194"/>
          <a:stretch>
            <a:fillRect/>
          </a:stretch>
        </p:blipFill>
        <p:spPr bwMode="auto">
          <a:xfrm>
            <a:off x="0" y="548680"/>
            <a:ext cx="9144000" cy="63912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left)">
                                      <p:cBhvr>
                                        <p:cTn id="12" dur="1000"/>
                                        <p:tgtEl>
                                          <p:spTgt spid="3">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1000"/>
                                        <p:tgtEl>
                                          <p:spTgt spid="3">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1000"/>
                                        <p:tgtEl>
                                          <p:spTgt spid="3">
                                            <p:txEl>
                                              <p:pRg st="1" end="1"/>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1000"/>
                                        <p:tgtEl>
                                          <p:spTgt spid="3">
                                            <p:txEl>
                                              <p:pRg st="3" end="3"/>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1000"/>
                                        <p:tgtEl>
                                          <p:spTgt spid="3">
                                            <p:txEl>
                                              <p:pRg st="4" end="4"/>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1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2051"/>
                                        </p:tgtEl>
                                        <p:attrNameLst>
                                          <p:attrName>style.visibility</p:attrName>
                                        </p:attrNameLst>
                                      </p:cBhvr>
                                      <p:to>
                                        <p:strVal val="visible"/>
                                      </p:to>
                                    </p:set>
                                    <p:animEffect transition="in" filter="box(out)">
                                      <p:cBhvr>
                                        <p:cTn id="41" dur="500"/>
                                        <p:tgtEl>
                                          <p:spTgt spid="205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xit" presetSubtype="16" fill="hold" nodeType="clickEffect">
                                  <p:stCondLst>
                                    <p:cond delay="0"/>
                                  </p:stCondLst>
                                  <p:childTnLst>
                                    <p:animEffect transition="out" filter="box(in)">
                                      <p:cBhvr>
                                        <p:cTn id="45" dur="500"/>
                                        <p:tgtEl>
                                          <p:spTgt spid="2051"/>
                                        </p:tgtEl>
                                      </p:cBhvr>
                                    </p:animEffect>
                                    <p:set>
                                      <p:cBhvr>
                                        <p:cTn id="46" dur="1" fill="hold">
                                          <p:stCondLst>
                                            <p:cond delay="499"/>
                                          </p:stCondLst>
                                        </p:cTn>
                                        <p:tgtEl>
                                          <p:spTgt spid="2051"/>
                                        </p:tgtEl>
                                        <p:attrNameLst>
                                          <p:attrName>style.visibility</p:attrName>
                                        </p:attrNameLst>
                                      </p:cBhvr>
                                      <p:to>
                                        <p:strVal val="hidden"/>
                                      </p:to>
                                    </p:se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
                                            <p:bg/>
                                          </p:spTgt>
                                        </p:tgtEl>
                                        <p:attrNameLst>
                                          <p:attrName>style.visibility</p:attrName>
                                        </p:attrNameLst>
                                      </p:cBhvr>
                                      <p:to>
                                        <p:strVal val="visible"/>
                                      </p:to>
                                    </p:set>
                                    <p:animEffect transition="in" filter="wipe(left)">
                                      <p:cBhvr>
                                        <p:cTn id="50" dur="1000"/>
                                        <p:tgtEl>
                                          <p:spTgt spid="4">
                                            <p:bg/>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Effect transition="in" filter="wipe(left)">
                                      <p:cBhvr>
                                        <p:cTn id="53" dur="1000"/>
                                        <p:tgtEl>
                                          <p:spTgt spid="4">
                                            <p:txEl>
                                              <p:pRg st="0" end="0"/>
                                            </p:txEl>
                                          </p:spTgt>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wipe(left)">
                                      <p:cBhvr>
                                        <p:cTn id="57" dur="10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wipe(left)">
                                      <p:cBhvr>
                                        <p:cTn id="62" dur="1000"/>
                                        <p:tgtEl>
                                          <p:spTgt spid="4">
                                            <p:txEl>
                                              <p:pRg st="2" end="2"/>
                                            </p:txEl>
                                          </p:spTgt>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4">
                                            <p:txEl>
                                              <p:pRg st="3" end="3"/>
                                            </p:txEl>
                                          </p:spTgt>
                                        </p:tgtEl>
                                        <p:attrNameLst>
                                          <p:attrName>style.visibility</p:attrName>
                                        </p:attrNameLst>
                                      </p:cBhvr>
                                      <p:to>
                                        <p:strVal val="visible"/>
                                      </p:to>
                                    </p:set>
                                    <p:animEffect transition="in" filter="wipe(left)">
                                      <p:cBhvr>
                                        <p:cTn id="66" dur="1000"/>
                                        <p:tgtEl>
                                          <p:spTgt spid="4">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
                                            <p:txEl>
                                              <p:pRg st="4" end="4"/>
                                            </p:txEl>
                                          </p:spTgt>
                                        </p:tgtEl>
                                        <p:attrNameLst>
                                          <p:attrName>style.visibility</p:attrName>
                                        </p:attrNameLst>
                                      </p:cBhvr>
                                      <p:to>
                                        <p:strVal val="visible"/>
                                      </p:to>
                                    </p:set>
                                    <p:animEffect transition="in" filter="wipe(left)">
                                      <p:cBhvr>
                                        <p:cTn id="71" dur="1000"/>
                                        <p:tgtEl>
                                          <p:spTgt spid="4">
                                            <p:txEl>
                                              <p:pRg st="4" end="4"/>
                                            </p:txEl>
                                          </p:spTgt>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Effect transition="in" filter="wipe(left)">
                                      <p:cBhvr>
                                        <p:cTn id="75" dur="1000"/>
                                        <p:tgtEl>
                                          <p:spTgt spid="4">
                                            <p:txEl>
                                              <p:pRg st="5" end="5"/>
                                            </p:txEl>
                                          </p:spTgt>
                                        </p:tgtEl>
                                      </p:cBhvr>
                                    </p:animEffect>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4">
                                            <p:txEl>
                                              <p:pRg st="6" end="6"/>
                                            </p:txEl>
                                          </p:spTgt>
                                        </p:tgtEl>
                                        <p:attrNameLst>
                                          <p:attrName>style.visibility</p:attrName>
                                        </p:attrNameLst>
                                      </p:cBhvr>
                                      <p:to>
                                        <p:strVal val="visible"/>
                                      </p:to>
                                    </p:set>
                                    <p:animEffect transition="in" filter="wipe(left)">
                                      <p:cBhvr>
                                        <p:cTn id="79" dur="1000"/>
                                        <p:tgtEl>
                                          <p:spTgt spid="4">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
                                            <p:txEl>
                                              <p:pRg st="7" end="7"/>
                                            </p:txEl>
                                          </p:spTgt>
                                        </p:tgtEl>
                                        <p:attrNameLst>
                                          <p:attrName>style.visibility</p:attrName>
                                        </p:attrNameLst>
                                      </p:cBhvr>
                                      <p:to>
                                        <p:strVal val="visible"/>
                                      </p:to>
                                    </p:set>
                                    <p:animEffect transition="in" filter="wipe(left)">
                                      <p:cBhvr>
                                        <p:cTn id="84" dur="1000"/>
                                        <p:tgtEl>
                                          <p:spTgt spid="4">
                                            <p:txEl>
                                              <p:pRg st="7" end="7"/>
                                            </p:txEl>
                                          </p:spTgt>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4">
                                            <p:txEl>
                                              <p:pRg st="8" end="8"/>
                                            </p:txEl>
                                          </p:spTgt>
                                        </p:tgtEl>
                                        <p:attrNameLst>
                                          <p:attrName>style.visibility</p:attrName>
                                        </p:attrNameLst>
                                      </p:cBhvr>
                                      <p:to>
                                        <p:strVal val="visible"/>
                                      </p:to>
                                    </p:set>
                                    <p:animEffect transition="in" filter="wipe(left)">
                                      <p:cBhvr>
                                        <p:cTn id="88"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pic>
        <p:nvPicPr>
          <p:cNvPr id="10252" name="Picture 12" descr="uomo"/>
          <p:cNvPicPr>
            <a:picLocks noChangeAspect="1" noChangeArrowheads="1"/>
          </p:cNvPicPr>
          <p:nvPr/>
        </p:nvPicPr>
        <p:blipFill>
          <a:blip r:embed="rId3"/>
          <a:srcRect/>
          <a:stretch>
            <a:fillRect/>
          </a:stretch>
        </p:blipFill>
        <p:spPr bwMode="auto">
          <a:xfrm>
            <a:off x="2774950" y="1289050"/>
            <a:ext cx="3594100" cy="4279900"/>
          </a:xfrm>
          <a:prstGeom prst="rect">
            <a:avLst/>
          </a:prstGeom>
          <a:noFill/>
          <a:ln w="9525">
            <a:noFill/>
            <a:miter lim="800000"/>
            <a:headEnd/>
            <a:tailEnd/>
          </a:ln>
        </p:spPr>
      </p:pic>
      <p:sp>
        <p:nvSpPr>
          <p:cNvPr id="139270" name="AutoShape 6"/>
          <p:cNvSpPr>
            <a:spLocks noChangeArrowheads="1"/>
          </p:cNvSpPr>
          <p:nvPr/>
        </p:nvSpPr>
        <p:spPr bwMode="auto">
          <a:xfrm>
            <a:off x="1428750" y="3071813"/>
            <a:ext cx="2016125" cy="1008062"/>
          </a:xfrm>
          <a:prstGeom prst="rightArrowCallout">
            <a:avLst>
              <a:gd name="adj1" fmla="val 25000"/>
              <a:gd name="adj2" fmla="val 25000"/>
              <a:gd name="adj3" fmla="val 33333"/>
              <a:gd name="adj4" fmla="val 66667"/>
            </a:avLst>
          </a:prstGeom>
          <a:solidFill>
            <a:srgbClr val="CC0099"/>
          </a:solidFill>
          <a:ln w="9525">
            <a:solidFill>
              <a:schemeClr val="tx1"/>
            </a:solidFill>
            <a:miter lim="800000"/>
            <a:headEnd/>
            <a:tailEnd/>
          </a:ln>
        </p:spPr>
        <p:txBody>
          <a:bodyPr wrap="none" anchor="ctr"/>
          <a:lstStyle/>
          <a:p>
            <a:r>
              <a:rPr lang="it-IT" sz="2800" b="1" dirty="0">
                <a:solidFill>
                  <a:schemeClr val="bg1"/>
                </a:solidFill>
                <a:latin typeface="Times New Roman" pitchFamily="18" charset="0"/>
                <a:cs typeface="Times New Roman" pitchFamily="18" charset="0"/>
              </a:rPr>
              <a:t>Homo </a:t>
            </a:r>
          </a:p>
          <a:p>
            <a:r>
              <a:rPr lang="it-IT" sz="2800" b="1" dirty="0" err="1">
                <a:solidFill>
                  <a:schemeClr val="bg1"/>
                </a:solidFill>
                <a:latin typeface="Times New Roman" pitchFamily="18" charset="0"/>
                <a:cs typeface="Times New Roman" pitchFamily="18" charset="0"/>
              </a:rPr>
              <a:t>ethicus</a:t>
            </a:r>
            <a:endParaRPr lang="it-IT" sz="2800" b="1" dirty="0">
              <a:solidFill>
                <a:schemeClr val="bg1"/>
              </a:solidFill>
              <a:latin typeface="Times New Roman" pitchFamily="18" charset="0"/>
              <a:cs typeface="Times New Roman" pitchFamily="18" charset="0"/>
            </a:endParaRPr>
          </a:p>
        </p:txBody>
      </p:sp>
      <p:sp>
        <p:nvSpPr>
          <p:cNvPr id="139271" name="AutoShape 7"/>
          <p:cNvSpPr>
            <a:spLocks noChangeArrowheads="1"/>
          </p:cNvSpPr>
          <p:nvPr/>
        </p:nvSpPr>
        <p:spPr bwMode="auto">
          <a:xfrm>
            <a:off x="1428750" y="4429125"/>
            <a:ext cx="2016125" cy="962025"/>
          </a:xfrm>
          <a:prstGeom prst="rightArrowCallout">
            <a:avLst>
              <a:gd name="adj1" fmla="val 25000"/>
              <a:gd name="adj2" fmla="val 25000"/>
              <a:gd name="adj3" fmla="val 34928"/>
              <a:gd name="adj4" fmla="val 66667"/>
            </a:avLst>
          </a:prstGeom>
          <a:solidFill>
            <a:srgbClr val="FF3300"/>
          </a:solidFill>
          <a:ln w="9525">
            <a:solidFill>
              <a:schemeClr val="tx1"/>
            </a:solidFill>
            <a:miter lim="800000"/>
            <a:headEnd/>
            <a:tailEnd/>
          </a:ln>
        </p:spPr>
        <p:txBody>
          <a:bodyPr wrap="none" anchor="ctr"/>
          <a:lstStyle/>
          <a:p>
            <a:r>
              <a:rPr lang="it-IT" sz="2800" b="1" dirty="0">
                <a:solidFill>
                  <a:schemeClr val="bg1"/>
                </a:solidFill>
                <a:latin typeface="Times New Roman" pitchFamily="18" charset="0"/>
                <a:cs typeface="Times New Roman" pitchFamily="18" charset="0"/>
              </a:rPr>
              <a:t>Homo </a:t>
            </a:r>
          </a:p>
          <a:p>
            <a:r>
              <a:rPr lang="it-IT" sz="2800" b="1" dirty="0" err="1">
                <a:solidFill>
                  <a:schemeClr val="bg1"/>
                </a:solidFill>
                <a:latin typeface="Times New Roman" pitchFamily="18" charset="0"/>
                <a:cs typeface="Times New Roman" pitchFamily="18" charset="0"/>
              </a:rPr>
              <a:t>ludens</a:t>
            </a:r>
            <a:endParaRPr lang="it-IT" sz="2800" b="1" dirty="0">
              <a:solidFill>
                <a:schemeClr val="bg1"/>
              </a:solidFill>
              <a:latin typeface="Times New Roman" pitchFamily="18" charset="0"/>
              <a:cs typeface="Times New Roman" pitchFamily="18" charset="0"/>
            </a:endParaRPr>
          </a:p>
        </p:txBody>
      </p:sp>
      <p:sp>
        <p:nvSpPr>
          <p:cNvPr id="139272" name="AutoShape 8"/>
          <p:cNvSpPr>
            <a:spLocks noChangeArrowheads="1"/>
          </p:cNvSpPr>
          <p:nvPr/>
        </p:nvSpPr>
        <p:spPr bwMode="auto">
          <a:xfrm>
            <a:off x="5508625" y="1989138"/>
            <a:ext cx="2376488" cy="1008062"/>
          </a:xfrm>
          <a:prstGeom prst="leftArrowCallout">
            <a:avLst>
              <a:gd name="adj1" fmla="val 25000"/>
              <a:gd name="adj2" fmla="val 25000"/>
              <a:gd name="adj3" fmla="val 39291"/>
              <a:gd name="adj4" fmla="val 66667"/>
            </a:avLst>
          </a:prstGeom>
          <a:solidFill>
            <a:srgbClr val="33CC33"/>
          </a:solidFill>
          <a:ln w="9525">
            <a:solidFill>
              <a:schemeClr val="tx1"/>
            </a:solidFill>
            <a:miter lim="800000"/>
            <a:headEnd/>
            <a:tailEnd/>
          </a:ln>
        </p:spPr>
        <p:txBody>
          <a:bodyPr wrap="none" anchor="ctr"/>
          <a:lstStyle/>
          <a:p>
            <a:r>
              <a:rPr lang="it-IT" sz="2800" b="1" dirty="0">
                <a:solidFill>
                  <a:schemeClr val="bg1"/>
                </a:solidFill>
                <a:latin typeface="Times New Roman" pitchFamily="18" charset="0"/>
                <a:cs typeface="Times New Roman" pitchFamily="18" charset="0"/>
              </a:rPr>
              <a:t>Homo</a:t>
            </a:r>
          </a:p>
          <a:p>
            <a:r>
              <a:rPr lang="it-IT" sz="2800" b="1" dirty="0" err="1">
                <a:solidFill>
                  <a:schemeClr val="bg1"/>
                </a:solidFill>
                <a:latin typeface="Times New Roman" pitchFamily="18" charset="0"/>
                <a:cs typeface="Times New Roman" pitchFamily="18" charset="0"/>
              </a:rPr>
              <a:t>artifex</a:t>
            </a:r>
            <a:endParaRPr lang="it-IT" sz="2800" b="1" dirty="0">
              <a:solidFill>
                <a:schemeClr val="bg1"/>
              </a:solidFill>
              <a:latin typeface="Times New Roman" pitchFamily="18" charset="0"/>
              <a:cs typeface="Times New Roman" pitchFamily="18" charset="0"/>
            </a:endParaRPr>
          </a:p>
        </p:txBody>
      </p:sp>
      <p:sp>
        <p:nvSpPr>
          <p:cNvPr id="139273" name="AutoShape 9"/>
          <p:cNvSpPr>
            <a:spLocks noChangeArrowheads="1"/>
          </p:cNvSpPr>
          <p:nvPr/>
        </p:nvSpPr>
        <p:spPr bwMode="auto">
          <a:xfrm>
            <a:off x="5508625" y="3716338"/>
            <a:ext cx="2303463" cy="936625"/>
          </a:xfrm>
          <a:prstGeom prst="leftArrowCallout">
            <a:avLst>
              <a:gd name="adj1" fmla="val 25000"/>
              <a:gd name="adj2" fmla="val 25000"/>
              <a:gd name="adj3" fmla="val 40989"/>
              <a:gd name="adj4" fmla="val 66667"/>
            </a:avLst>
          </a:prstGeom>
          <a:solidFill>
            <a:srgbClr val="0000CC"/>
          </a:solidFill>
          <a:ln w="9525">
            <a:solidFill>
              <a:schemeClr val="tx1"/>
            </a:solidFill>
            <a:miter lim="800000"/>
            <a:headEnd/>
            <a:tailEnd/>
          </a:ln>
        </p:spPr>
        <p:txBody>
          <a:bodyPr wrap="none" anchor="ctr"/>
          <a:lstStyle/>
          <a:p>
            <a:r>
              <a:rPr lang="it-IT" sz="2800" b="1" dirty="0">
                <a:solidFill>
                  <a:schemeClr val="bg1"/>
                </a:solidFill>
                <a:latin typeface="Times New Roman" pitchFamily="18" charset="0"/>
                <a:cs typeface="Times New Roman" pitchFamily="18" charset="0"/>
              </a:rPr>
              <a:t>Homo </a:t>
            </a:r>
          </a:p>
          <a:p>
            <a:r>
              <a:rPr lang="it-IT" sz="2800" b="1" dirty="0" err="1">
                <a:solidFill>
                  <a:schemeClr val="bg1"/>
                </a:solidFill>
                <a:latin typeface="Times New Roman" pitchFamily="18" charset="0"/>
                <a:cs typeface="Times New Roman" pitchFamily="18" charset="0"/>
              </a:rPr>
              <a:t>religiosus</a:t>
            </a:r>
            <a:endParaRPr lang="it-IT" sz="2800" b="1" dirty="0">
              <a:solidFill>
                <a:schemeClr val="bg1"/>
              </a:solidFill>
              <a:latin typeface="Times New Roman" pitchFamily="18" charset="0"/>
              <a:cs typeface="Times New Roman" pitchFamily="18" charset="0"/>
            </a:endParaRPr>
          </a:p>
        </p:txBody>
      </p:sp>
      <p:sp>
        <p:nvSpPr>
          <p:cNvPr id="139274" name="AutoShape 10"/>
          <p:cNvSpPr>
            <a:spLocks noChangeArrowheads="1"/>
          </p:cNvSpPr>
          <p:nvPr/>
        </p:nvSpPr>
        <p:spPr bwMode="auto">
          <a:xfrm>
            <a:off x="3059113" y="5373688"/>
            <a:ext cx="1368425" cy="1484312"/>
          </a:xfrm>
          <a:prstGeom prst="upArrowCallout">
            <a:avLst>
              <a:gd name="adj1" fmla="val 25000"/>
              <a:gd name="adj2" fmla="val 25000"/>
              <a:gd name="adj3" fmla="val 18078"/>
              <a:gd name="adj4" fmla="val 66667"/>
            </a:avLst>
          </a:prstGeom>
          <a:gradFill rotWithShape="1">
            <a:gsLst>
              <a:gs pos="0">
                <a:srgbClr val="FFFF00"/>
              </a:gs>
              <a:gs pos="50000">
                <a:srgbClr val="FF3300"/>
              </a:gs>
              <a:gs pos="100000">
                <a:srgbClr val="FFFF00"/>
              </a:gs>
            </a:gsLst>
            <a:lin ang="2700000" scaled="1"/>
          </a:gradFill>
          <a:ln w="9525">
            <a:solidFill>
              <a:schemeClr val="tx1"/>
            </a:solidFill>
            <a:miter lim="800000"/>
            <a:headEnd/>
            <a:tailEnd/>
          </a:ln>
        </p:spPr>
        <p:txBody>
          <a:bodyPr wrap="none" anchor="ctr"/>
          <a:lstStyle/>
          <a:p>
            <a:r>
              <a:rPr lang="it-IT" sz="2800" b="1" dirty="0">
                <a:solidFill>
                  <a:schemeClr val="bg1"/>
                </a:solidFill>
                <a:latin typeface="Times New Roman" pitchFamily="18" charset="0"/>
                <a:cs typeface="Times New Roman" pitchFamily="18" charset="0"/>
              </a:rPr>
              <a:t>Homo </a:t>
            </a:r>
          </a:p>
          <a:p>
            <a:r>
              <a:rPr lang="it-IT" sz="2800" b="1" dirty="0" err="1">
                <a:solidFill>
                  <a:schemeClr val="bg1"/>
                </a:solidFill>
                <a:latin typeface="Times New Roman" pitchFamily="18" charset="0"/>
                <a:cs typeface="Times New Roman" pitchFamily="18" charset="0"/>
              </a:rPr>
              <a:t>festivus</a:t>
            </a:r>
            <a:endParaRPr lang="it-IT" sz="2800" b="1" dirty="0">
              <a:solidFill>
                <a:schemeClr val="bg1"/>
              </a:solidFill>
              <a:latin typeface="Times New Roman" pitchFamily="18" charset="0"/>
              <a:cs typeface="Times New Roman" pitchFamily="18" charset="0"/>
            </a:endParaRPr>
          </a:p>
        </p:txBody>
      </p:sp>
      <p:sp>
        <p:nvSpPr>
          <p:cNvPr id="139275" name="AutoShape 11"/>
          <p:cNvSpPr>
            <a:spLocks noChangeArrowheads="1"/>
          </p:cNvSpPr>
          <p:nvPr/>
        </p:nvSpPr>
        <p:spPr bwMode="auto">
          <a:xfrm>
            <a:off x="3849688" y="0"/>
            <a:ext cx="1296987" cy="1844675"/>
          </a:xfrm>
          <a:prstGeom prst="downArrowCallout">
            <a:avLst>
              <a:gd name="adj1" fmla="val 25000"/>
              <a:gd name="adj2" fmla="val 25000"/>
              <a:gd name="adj3" fmla="val 23705"/>
              <a:gd name="adj4" fmla="val 66667"/>
            </a:avLst>
          </a:prstGeom>
          <a:solidFill>
            <a:srgbClr val="993300"/>
          </a:solidFill>
          <a:ln w="9525">
            <a:solidFill>
              <a:schemeClr val="tx1"/>
            </a:solidFill>
            <a:miter lim="800000"/>
            <a:headEnd/>
            <a:tailEnd/>
          </a:ln>
        </p:spPr>
        <p:txBody>
          <a:bodyPr wrap="none" anchor="ctr"/>
          <a:lstStyle/>
          <a:p>
            <a:r>
              <a:rPr lang="it-IT" sz="2800" b="1" dirty="0">
                <a:solidFill>
                  <a:schemeClr val="bg1"/>
                </a:solidFill>
              </a:rPr>
              <a:t>Homo </a:t>
            </a:r>
          </a:p>
          <a:p>
            <a:r>
              <a:rPr lang="it-IT" sz="2800" b="1" dirty="0" err="1">
                <a:solidFill>
                  <a:schemeClr val="bg1"/>
                </a:solidFill>
              </a:rPr>
              <a:t>oecono-</a:t>
            </a:r>
            <a:endParaRPr lang="it-IT" sz="2800" b="1" dirty="0">
              <a:solidFill>
                <a:schemeClr val="bg1"/>
              </a:solidFill>
            </a:endParaRPr>
          </a:p>
          <a:p>
            <a:r>
              <a:rPr lang="it-IT" sz="2800" b="1" dirty="0" err="1">
                <a:solidFill>
                  <a:schemeClr val="bg1"/>
                </a:solidFill>
              </a:rPr>
              <a:t>micus</a:t>
            </a:r>
            <a:endParaRPr lang="it-IT" sz="2800" b="1" dirty="0">
              <a:solidFill>
                <a:schemeClr val="bg1"/>
              </a:solidFill>
            </a:endParaRPr>
          </a:p>
        </p:txBody>
      </p:sp>
      <p:sp>
        <p:nvSpPr>
          <p:cNvPr id="139277" name="AutoShape 13"/>
          <p:cNvSpPr>
            <a:spLocks noChangeArrowheads="1"/>
          </p:cNvSpPr>
          <p:nvPr/>
        </p:nvSpPr>
        <p:spPr bwMode="auto">
          <a:xfrm>
            <a:off x="4716463" y="5373688"/>
            <a:ext cx="1368425" cy="1484312"/>
          </a:xfrm>
          <a:prstGeom prst="upArrowCallout">
            <a:avLst>
              <a:gd name="adj1" fmla="val 25000"/>
              <a:gd name="adj2" fmla="val 25000"/>
              <a:gd name="adj3" fmla="val 18078"/>
              <a:gd name="adj4" fmla="val 66667"/>
            </a:avLst>
          </a:prstGeom>
          <a:solidFill>
            <a:srgbClr val="9900CC"/>
          </a:solidFill>
          <a:ln w="9525">
            <a:solidFill>
              <a:schemeClr val="tx1"/>
            </a:solidFill>
            <a:miter lim="800000"/>
            <a:headEnd/>
            <a:tailEnd/>
          </a:ln>
        </p:spPr>
        <p:txBody>
          <a:bodyPr wrap="none" anchor="ctr"/>
          <a:lstStyle/>
          <a:p>
            <a:r>
              <a:rPr lang="it-IT" sz="2800" b="1" dirty="0">
                <a:solidFill>
                  <a:schemeClr val="bg1"/>
                </a:solidFill>
                <a:latin typeface="Times New Roman" pitchFamily="18" charset="0"/>
                <a:cs typeface="Times New Roman" pitchFamily="18" charset="0"/>
              </a:rPr>
              <a:t>Homo </a:t>
            </a:r>
          </a:p>
          <a:p>
            <a:r>
              <a:rPr lang="it-IT" sz="2800" b="1" dirty="0" err="1">
                <a:solidFill>
                  <a:schemeClr val="bg1"/>
                </a:solidFill>
                <a:latin typeface="Times New Roman" pitchFamily="18" charset="0"/>
                <a:cs typeface="Times New Roman" pitchFamily="18" charset="0"/>
              </a:rPr>
              <a:t>politicus</a:t>
            </a:r>
            <a:endParaRPr lang="it-IT" sz="2800" b="1" dirty="0">
              <a:solidFill>
                <a:schemeClr val="bg1"/>
              </a:solidFill>
              <a:latin typeface="Times New Roman" pitchFamily="18" charset="0"/>
              <a:cs typeface="Times New Roman" pitchFamily="18" charset="0"/>
            </a:endParaRPr>
          </a:p>
        </p:txBody>
      </p:sp>
      <p:sp>
        <p:nvSpPr>
          <p:cNvPr id="10" name="AutoShape 6"/>
          <p:cNvSpPr>
            <a:spLocks noChangeArrowheads="1"/>
          </p:cNvSpPr>
          <p:nvPr/>
        </p:nvSpPr>
        <p:spPr bwMode="auto">
          <a:xfrm>
            <a:off x="1428750" y="1785938"/>
            <a:ext cx="2016125" cy="1008062"/>
          </a:xfrm>
          <a:prstGeom prst="rightArrowCallout">
            <a:avLst>
              <a:gd name="adj1" fmla="val 25000"/>
              <a:gd name="adj2" fmla="val 25000"/>
              <a:gd name="adj3" fmla="val 33333"/>
              <a:gd name="adj4" fmla="val 66667"/>
            </a:avLst>
          </a:prstGeom>
          <a:solidFill>
            <a:srgbClr val="FF0000"/>
          </a:solidFill>
          <a:ln w="9525">
            <a:solidFill>
              <a:schemeClr val="tx1"/>
            </a:solidFill>
            <a:miter lim="800000"/>
            <a:headEnd/>
            <a:tailEnd/>
          </a:ln>
        </p:spPr>
        <p:txBody>
          <a:bodyPr wrap="none" anchor="ctr"/>
          <a:lstStyle/>
          <a:p>
            <a:r>
              <a:rPr lang="it-IT" sz="2800" b="1" dirty="0">
                <a:solidFill>
                  <a:schemeClr val="bg1"/>
                </a:solidFill>
                <a:latin typeface="Times New Roman" pitchFamily="18" charset="0"/>
                <a:cs typeface="Times New Roman" pitchFamily="18" charset="0"/>
              </a:rPr>
              <a:t>ecc. </a:t>
            </a:r>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52"/>
                                        </p:tgtEl>
                                        <p:attrNameLst>
                                          <p:attrName>style.visibility</p:attrName>
                                        </p:attrNameLst>
                                      </p:cBhvr>
                                      <p:to>
                                        <p:strVal val="visible"/>
                                      </p:to>
                                    </p:set>
                                    <p:anim calcmode="lin" valueType="num">
                                      <p:cBhvr>
                                        <p:cTn id="7" dur="1000" fill="hold"/>
                                        <p:tgtEl>
                                          <p:spTgt spid="10252"/>
                                        </p:tgtEl>
                                        <p:attrNameLst>
                                          <p:attrName>ppt_w</p:attrName>
                                        </p:attrNameLst>
                                      </p:cBhvr>
                                      <p:tavLst>
                                        <p:tav tm="0">
                                          <p:val>
                                            <p:fltVal val="0"/>
                                          </p:val>
                                        </p:tav>
                                        <p:tav tm="100000">
                                          <p:val>
                                            <p:strVal val="#ppt_w"/>
                                          </p:val>
                                        </p:tav>
                                      </p:tavLst>
                                    </p:anim>
                                    <p:anim calcmode="lin" valueType="num">
                                      <p:cBhvr>
                                        <p:cTn id="8" dur="1000" fill="hold"/>
                                        <p:tgtEl>
                                          <p:spTgt spid="102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1" fill="hold" grpId="0" nodeType="clickEffect">
                                  <p:stCondLst>
                                    <p:cond delay="0"/>
                                  </p:stCondLst>
                                  <p:childTnLst>
                                    <p:set>
                                      <p:cBhvr>
                                        <p:cTn id="12" dur="1" fill="hold">
                                          <p:stCondLst>
                                            <p:cond delay="0"/>
                                          </p:stCondLst>
                                        </p:cTn>
                                        <p:tgtEl>
                                          <p:spTgt spid="139275"/>
                                        </p:tgtEl>
                                        <p:attrNameLst>
                                          <p:attrName>style.visibility</p:attrName>
                                        </p:attrNameLst>
                                      </p:cBhvr>
                                      <p:to>
                                        <p:strVal val="visible"/>
                                      </p:to>
                                    </p:set>
                                    <p:anim calcmode="lin" valueType="num">
                                      <p:cBhvr additive="base">
                                        <p:cTn id="13" dur="1000" fill="hold"/>
                                        <p:tgtEl>
                                          <p:spTgt spid="139275"/>
                                        </p:tgtEl>
                                        <p:attrNameLst>
                                          <p:attrName>ppt_x</p:attrName>
                                        </p:attrNameLst>
                                      </p:cBhvr>
                                      <p:tavLst>
                                        <p:tav tm="0">
                                          <p:val>
                                            <p:strVal val="#ppt_x"/>
                                          </p:val>
                                        </p:tav>
                                        <p:tav tm="100000">
                                          <p:val>
                                            <p:strVal val="#ppt_x"/>
                                          </p:val>
                                        </p:tav>
                                      </p:tavLst>
                                    </p:anim>
                                    <p:anim calcmode="lin" valueType="num">
                                      <p:cBhvr additive="base">
                                        <p:cTn id="14" dur="1000" fill="hold"/>
                                        <p:tgtEl>
                                          <p:spTgt spid="13927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139272"/>
                                        </p:tgtEl>
                                        <p:attrNameLst>
                                          <p:attrName>style.visibility</p:attrName>
                                        </p:attrNameLst>
                                      </p:cBhvr>
                                      <p:to>
                                        <p:strVal val="visible"/>
                                      </p:to>
                                    </p:set>
                                    <p:anim calcmode="lin" valueType="num">
                                      <p:cBhvr additive="base">
                                        <p:cTn id="19" dur="500" fill="hold"/>
                                        <p:tgtEl>
                                          <p:spTgt spid="139272"/>
                                        </p:tgtEl>
                                        <p:attrNameLst>
                                          <p:attrName>ppt_x</p:attrName>
                                        </p:attrNameLst>
                                      </p:cBhvr>
                                      <p:tavLst>
                                        <p:tav tm="0">
                                          <p:val>
                                            <p:strVal val="1+#ppt_w/2"/>
                                          </p:val>
                                        </p:tav>
                                        <p:tav tm="100000">
                                          <p:val>
                                            <p:strVal val="#ppt_x"/>
                                          </p:val>
                                        </p:tav>
                                      </p:tavLst>
                                    </p:anim>
                                    <p:anim calcmode="lin" valueType="num">
                                      <p:cBhvr additive="base">
                                        <p:cTn id="20" dur="500" fill="hold"/>
                                        <p:tgtEl>
                                          <p:spTgt spid="13927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139273"/>
                                        </p:tgtEl>
                                        <p:attrNameLst>
                                          <p:attrName>style.visibility</p:attrName>
                                        </p:attrNameLst>
                                      </p:cBhvr>
                                      <p:to>
                                        <p:strVal val="visible"/>
                                      </p:to>
                                    </p:set>
                                    <p:anim calcmode="lin" valueType="num">
                                      <p:cBhvr additive="base">
                                        <p:cTn id="25" dur="500" fill="hold"/>
                                        <p:tgtEl>
                                          <p:spTgt spid="139273"/>
                                        </p:tgtEl>
                                        <p:attrNameLst>
                                          <p:attrName>ppt_x</p:attrName>
                                        </p:attrNameLst>
                                      </p:cBhvr>
                                      <p:tavLst>
                                        <p:tav tm="0">
                                          <p:val>
                                            <p:strVal val="1+#ppt_w/2"/>
                                          </p:val>
                                        </p:tav>
                                        <p:tav tm="100000">
                                          <p:val>
                                            <p:strVal val="#ppt_x"/>
                                          </p:val>
                                        </p:tav>
                                      </p:tavLst>
                                    </p:anim>
                                    <p:anim calcmode="lin" valueType="num">
                                      <p:cBhvr additive="base">
                                        <p:cTn id="26" dur="500" fill="hold"/>
                                        <p:tgtEl>
                                          <p:spTgt spid="13927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139277"/>
                                        </p:tgtEl>
                                        <p:attrNameLst>
                                          <p:attrName>style.visibility</p:attrName>
                                        </p:attrNameLst>
                                      </p:cBhvr>
                                      <p:to>
                                        <p:strVal val="visible"/>
                                      </p:to>
                                    </p:set>
                                    <p:anim calcmode="lin" valueType="num">
                                      <p:cBhvr additive="base">
                                        <p:cTn id="31" dur="500" fill="hold"/>
                                        <p:tgtEl>
                                          <p:spTgt spid="139277"/>
                                        </p:tgtEl>
                                        <p:attrNameLst>
                                          <p:attrName>ppt_x</p:attrName>
                                        </p:attrNameLst>
                                      </p:cBhvr>
                                      <p:tavLst>
                                        <p:tav tm="0">
                                          <p:val>
                                            <p:strVal val="#ppt_x"/>
                                          </p:val>
                                        </p:tav>
                                        <p:tav tm="100000">
                                          <p:val>
                                            <p:strVal val="#ppt_x"/>
                                          </p:val>
                                        </p:tav>
                                      </p:tavLst>
                                    </p:anim>
                                    <p:anim calcmode="lin" valueType="num">
                                      <p:cBhvr additive="base">
                                        <p:cTn id="32" dur="500" fill="hold"/>
                                        <p:tgtEl>
                                          <p:spTgt spid="13927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139274"/>
                                        </p:tgtEl>
                                        <p:attrNameLst>
                                          <p:attrName>style.visibility</p:attrName>
                                        </p:attrNameLst>
                                      </p:cBhvr>
                                      <p:to>
                                        <p:strVal val="visible"/>
                                      </p:to>
                                    </p:set>
                                    <p:anim calcmode="lin" valueType="num">
                                      <p:cBhvr additive="base">
                                        <p:cTn id="37" dur="500" fill="hold"/>
                                        <p:tgtEl>
                                          <p:spTgt spid="139274"/>
                                        </p:tgtEl>
                                        <p:attrNameLst>
                                          <p:attrName>ppt_x</p:attrName>
                                        </p:attrNameLst>
                                      </p:cBhvr>
                                      <p:tavLst>
                                        <p:tav tm="0">
                                          <p:val>
                                            <p:strVal val="#ppt_x"/>
                                          </p:val>
                                        </p:tav>
                                        <p:tav tm="100000">
                                          <p:val>
                                            <p:strVal val="#ppt_x"/>
                                          </p:val>
                                        </p:tav>
                                      </p:tavLst>
                                    </p:anim>
                                    <p:anim calcmode="lin" valueType="num">
                                      <p:cBhvr additive="base">
                                        <p:cTn id="38" dur="500" fill="hold"/>
                                        <p:tgtEl>
                                          <p:spTgt spid="13927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8" fill="hold" grpId="0" nodeType="clickEffect">
                                  <p:stCondLst>
                                    <p:cond delay="0"/>
                                  </p:stCondLst>
                                  <p:childTnLst>
                                    <p:set>
                                      <p:cBhvr>
                                        <p:cTn id="42" dur="1" fill="hold">
                                          <p:stCondLst>
                                            <p:cond delay="0"/>
                                          </p:stCondLst>
                                        </p:cTn>
                                        <p:tgtEl>
                                          <p:spTgt spid="139271"/>
                                        </p:tgtEl>
                                        <p:attrNameLst>
                                          <p:attrName>style.visibility</p:attrName>
                                        </p:attrNameLst>
                                      </p:cBhvr>
                                      <p:to>
                                        <p:strVal val="visible"/>
                                      </p:to>
                                    </p:set>
                                    <p:anim calcmode="lin" valueType="num">
                                      <p:cBhvr additive="base">
                                        <p:cTn id="43" dur="500" fill="hold"/>
                                        <p:tgtEl>
                                          <p:spTgt spid="139271"/>
                                        </p:tgtEl>
                                        <p:attrNameLst>
                                          <p:attrName>ppt_x</p:attrName>
                                        </p:attrNameLst>
                                      </p:cBhvr>
                                      <p:tavLst>
                                        <p:tav tm="0">
                                          <p:val>
                                            <p:strVal val="0-#ppt_w/2"/>
                                          </p:val>
                                        </p:tav>
                                        <p:tav tm="100000">
                                          <p:val>
                                            <p:strVal val="#ppt_x"/>
                                          </p:val>
                                        </p:tav>
                                      </p:tavLst>
                                    </p:anim>
                                    <p:anim calcmode="lin" valueType="num">
                                      <p:cBhvr additive="base">
                                        <p:cTn id="44" dur="500" fill="hold"/>
                                        <p:tgtEl>
                                          <p:spTgt spid="13927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8" fill="hold" grpId="0" nodeType="clickEffect">
                                  <p:stCondLst>
                                    <p:cond delay="0"/>
                                  </p:stCondLst>
                                  <p:childTnLst>
                                    <p:set>
                                      <p:cBhvr>
                                        <p:cTn id="48" dur="1" fill="hold">
                                          <p:stCondLst>
                                            <p:cond delay="0"/>
                                          </p:stCondLst>
                                        </p:cTn>
                                        <p:tgtEl>
                                          <p:spTgt spid="139270"/>
                                        </p:tgtEl>
                                        <p:attrNameLst>
                                          <p:attrName>style.visibility</p:attrName>
                                        </p:attrNameLst>
                                      </p:cBhvr>
                                      <p:to>
                                        <p:strVal val="visible"/>
                                      </p:to>
                                    </p:set>
                                    <p:anim calcmode="lin" valueType="num">
                                      <p:cBhvr additive="base">
                                        <p:cTn id="49" dur="500" fill="hold"/>
                                        <p:tgtEl>
                                          <p:spTgt spid="139270"/>
                                        </p:tgtEl>
                                        <p:attrNameLst>
                                          <p:attrName>ppt_x</p:attrName>
                                        </p:attrNameLst>
                                      </p:cBhvr>
                                      <p:tavLst>
                                        <p:tav tm="0">
                                          <p:val>
                                            <p:strVal val="0-#ppt_w/2"/>
                                          </p:val>
                                        </p:tav>
                                        <p:tav tm="100000">
                                          <p:val>
                                            <p:strVal val="#ppt_x"/>
                                          </p:val>
                                        </p:tav>
                                      </p:tavLst>
                                    </p:anim>
                                    <p:anim calcmode="lin" valueType="num">
                                      <p:cBhvr additive="base">
                                        <p:cTn id="50" dur="500" fill="hold"/>
                                        <p:tgtEl>
                                          <p:spTgt spid="13927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7"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0-#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animBg="1"/>
      <p:bldP spid="139271" grpId="0" animBg="1"/>
      <p:bldP spid="139272" grpId="0" animBg="1"/>
      <p:bldP spid="139273" grpId="0" animBg="1"/>
      <p:bldP spid="139274" grpId="0" animBg="1"/>
      <p:bldP spid="139275" grpId="0" animBg="1"/>
      <p:bldP spid="13927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0" y="605001"/>
            <a:ext cx="9144000" cy="5632311"/>
          </a:xfrm>
          <a:prstGeom prst="rect">
            <a:avLst/>
          </a:prstGeom>
          <a:noFill/>
          <a:ln>
            <a:noFill/>
          </a:ln>
        </p:spPr>
        <p:txBody>
          <a:bodyPr wrap="square" rtlCol="0">
            <a:spAutoFit/>
          </a:bodyPr>
          <a:lstStyle/>
          <a:p>
            <a:pPr>
              <a:lnSpc>
                <a:spcPts val="2700"/>
              </a:lnSpc>
            </a:pPr>
            <a:r>
              <a:rPr lang="it-IT" sz="2800" dirty="0" smtClean="0">
                <a:solidFill>
                  <a:srgbClr val="0000CC"/>
                </a:solidFill>
              </a:rPr>
              <a:t>Vi sono situazioni in cui le persone coinvolte affrontano veri e </a:t>
            </a:r>
          </a:p>
          <a:p>
            <a:pPr>
              <a:lnSpc>
                <a:spcPts val="2700"/>
              </a:lnSpc>
            </a:pPr>
            <a:r>
              <a:rPr lang="it-IT" sz="2800" dirty="0" smtClean="0">
                <a:solidFill>
                  <a:srgbClr val="0000CC"/>
                </a:solidFill>
              </a:rPr>
              <a:t>propri </a:t>
            </a:r>
            <a:r>
              <a:rPr lang="it-IT" sz="2800" b="1" dirty="0" smtClean="0">
                <a:solidFill>
                  <a:srgbClr val="0000CC"/>
                </a:solidFill>
              </a:rPr>
              <a:t>dilemmi sociali</a:t>
            </a:r>
            <a:r>
              <a:rPr lang="it-IT" sz="2800" dirty="0" smtClean="0">
                <a:solidFill>
                  <a:srgbClr val="0000CC"/>
                </a:solidFill>
              </a:rPr>
              <a:t>: </a:t>
            </a:r>
          </a:p>
          <a:p>
            <a:pPr>
              <a:lnSpc>
                <a:spcPts val="2700"/>
              </a:lnSpc>
            </a:pPr>
            <a:r>
              <a:rPr lang="it-IT" sz="2800" dirty="0" smtClean="0">
                <a:solidFill>
                  <a:srgbClr val="0000CC"/>
                </a:solidFill>
              </a:rPr>
              <a:t>una risorsa comune supporta una comunità, ma il fatto stesso </a:t>
            </a:r>
          </a:p>
          <a:p>
            <a:pPr>
              <a:lnSpc>
                <a:spcPts val="2700"/>
              </a:lnSpc>
            </a:pPr>
            <a:r>
              <a:rPr lang="it-IT" sz="2800" dirty="0" smtClean="0">
                <a:solidFill>
                  <a:srgbClr val="0000CC"/>
                </a:solidFill>
              </a:rPr>
              <a:t>di </a:t>
            </a:r>
            <a:r>
              <a:rPr lang="it-IT" sz="2800" b="1" dirty="0" smtClean="0">
                <a:solidFill>
                  <a:srgbClr val="0000CC"/>
                </a:solidFill>
              </a:rPr>
              <a:t>usarla eccessivamente </a:t>
            </a:r>
            <a:r>
              <a:rPr lang="it-IT" sz="2800" dirty="0" smtClean="0">
                <a:solidFill>
                  <a:srgbClr val="0000CC"/>
                </a:solidFill>
              </a:rPr>
              <a:t>rischia di </a:t>
            </a:r>
            <a:r>
              <a:rPr lang="it-IT" sz="2800" b="1" dirty="0" smtClean="0">
                <a:solidFill>
                  <a:srgbClr val="0000CC"/>
                </a:solidFill>
              </a:rPr>
              <a:t>distruggerla</a:t>
            </a:r>
            <a:r>
              <a:rPr lang="it-IT" sz="2800" dirty="0" smtClean="0">
                <a:solidFill>
                  <a:srgbClr val="0000CC"/>
                </a:solidFill>
              </a:rPr>
              <a:t>; </a:t>
            </a:r>
          </a:p>
          <a:p>
            <a:pPr>
              <a:lnSpc>
                <a:spcPts val="2700"/>
              </a:lnSpc>
            </a:pPr>
            <a:r>
              <a:rPr lang="it-IT" sz="2800" spc="-30" dirty="0" smtClean="0">
                <a:solidFill>
                  <a:srgbClr val="0000CC"/>
                </a:solidFill>
              </a:rPr>
              <a:t>ma anche </a:t>
            </a:r>
            <a:r>
              <a:rPr lang="it-IT" sz="2800" b="1" spc="-30" dirty="0" smtClean="0">
                <a:solidFill>
                  <a:srgbClr val="0000CC"/>
                </a:solidFill>
              </a:rPr>
              <a:t>non usarla a sufficienza </a:t>
            </a:r>
            <a:r>
              <a:rPr lang="it-IT" sz="2800" spc="-30" dirty="0" smtClean="0">
                <a:solidFill>
                  <a:srgbClr val="0000CC"/>
                </a:solidFill>
              </a:rPr>
              <a:t>rischia di </a:t>
            </a:r>
            <a:r>
              <a:rPr lang="it-IT" sz="2800" b="1" spc="-30" dirty="0" smtClean="0">
                <a:solidFill>
                  <a:srgbClr val="0000CC"/>
                </a:solidFill>
              </a:rPr>
              <a:t>comprometterla</a:t>
            </a:r>
            <a:r>
              <a:rPr lang="it-IT" sz="2800" spc="-30" dirty="0" smtClean="0">
                <a:solidFill>
                  <a:srgbClr val="0000CC"/>
                </a:solidFill>
              </a:rPr>
              <a:t>. </a:t>
            </a:r>
          </a:p>
          <a:p>
            <a:pPr>
              <a:lnSpc>
                <a:spcPts val="2700"/>
              </a:lnSpc>
            </a:pPr>
            <a:r>
              <a:rPr lang="it-IT" sz="2800" dirty="0" smtClean="0">
                <a:solidFill>
                  <a:srgbClr val="0000CC"/>
                </a:solidFill>
              </a:rPr>
              <a:t>Intanto, la presenza di una risorsa in comune fra le persone ne </a:t>
            </a:r>
          </a:p>
          <a:p>
            <a:pPr>
              <a:lnSpc>
                <a:spcPts val="2700"/>
              </a:lnSpc>
            </a:pPr>
            <a:r>
              <a:rPr lang="it-IT" sz="2800" dirty="0" smtClean="0">
                <a:solidFill>
                  <a:srgbClr val="0000CC"/>
                </a:solidFill>
              </a:rPr>
              <a:t>attiva le esigenze di </a:t>
            </a:r>
            <a:r>
              <a:rPr lang="it-IT" sz="2800" b="1" dirty="0" smtClean="0">
                <a:solidFill>
                  <a:srgbClr val="0000CC"/>
                </a:solidFill>
              </a:rPr>
              <a:t>coordinamento</a:t>
            </a:r>
            <a:r>
              <a:rPr lang="it-IT" sz="2800" dirty="0" smtClean="0">
                <a:solidFill>
                  <a:srgbClr val="0000CC"/>
                </a:solidFill>
              </a:rPr>
              <a:t> e di </a:t>
            </a:r>
            <a:r>
              <a:rPr lang="it-IT" sz="2800" b="1" dirty="0" smtClean="0">
                <a:solidFill>
                  <a:srgbClr val="0000CC"/>
                </a:solidFill>
              </a:rPr>
              <a:t>azione collettiva</a:t>
            </a:r>
            <a:r>
              <a:rPr lang="it-IT" sz="2800" dirty="0" smtClean="0">
                <a:solidFill>
                  <a:srgbClr val="0000CC"/>
                </a:solidFill>
              </a:rPr>
              <a:t>.</a:t>
            </a:r>
          </a:p>
          <a:p>
            <a:pPr>
              <a:lnSpc>
                <a:spcPts val="2700"/>
              </a:lnSpc>
            </a:pPr>
            <a:r>
              <a:rPr lang="it-IT" sz="2800" dirty="0" smtClean="0">
                <a:solidFill>
                  <a:srgbClr val="0000CC"/>
                </a:solidFill>
              </a:rPr>
              <a:t>Se le persone acquisiscono una grande </a:t>
            </a:r>
            <a:r>
              <a:rPr lang="it-IT" sz="2800" b="1" dirty="0" smtClean="0">
                <a:solidFill>
                  <a:srgbClr val="0000CC"/>
                </a:solidFill>
              </a:rPr>
              <a:t>conoscenza</a:t>
            </a:r>
            <a:r>
              <a:rPr lang="it-IT" sz="2800" dirty="0" smtClean="0">
                <a:solidFill>
                  <a:srgbClr val="0000CC"/>
                </a:solidFill>
              </a:rPr>
              <a:t> della situa-</a:t>
            </a:r>
          </a:p>
          <a:p>
            <a:pPr>
              <a:lnSpc>
                <a:spcPts val="2700"/>
              </a:lnSpc>
            </a:pPr>
            <a:r>
              <a:rPr lang="it-IT" sz="2800" dirty="0" err="1" smtClean="0">
                <a:solidFill>
                  <a:srgbClr val="0000CC"/>
                </a:solidFill>
              </a:rPr>
              <a:t>zione</a:t>
            </a:r>
            <a:r>
              <a:rPr lang="it-IT" sz="2800" dirty="0" smtClean="0">
                <a:solidFill>
                  <a:srgbClr val="0000CC"/>
                </a:solidFill>
              </a:rPr>
              <a:t> in cui si trovano ad agire, possono adottare </a:t>
            </a:r>
            <a:r>
              <a:rPr lang="it-IT" sz="2800" b="1" dirty="0" smtClean="0">
                <a:solidFill>
                  <a:srgbClr val="0000CC"/>
                </a:solidFill>
              </a:rPr>
              <a:t>strategie</a:t>
            </a:r>
            <a:r>
              <a:rPr lang="it-IT" sz="2800" dirty="0" smtClean="0">
                <a:solidFill>
                  <a:srgbClr val="0000CC"/>
                </a:solidFill>
              </a:rPr>
              <a:t> </a:t>
            </a:r>
            <a:r>
              <a:rPr lang="it-IT" sz="2800" b="1" dirty="0" err="1" smtClean="0">
                <a:solidFill>
                  <a:srgbClr val="0000CC"/>
                </a:solidFill>
              </a:rPr>
              <a:t>co-</a:t>
            </a:r>
            <a:endParaRPr lang="it-IT" sz="2800" b="1" dirty="0" smtClean="0">
              <a:solidFill>
                <a:srgbClr val="0000CC"/>
              </a:solidFill>
            </a:endParaRPr>
          </a:p>
          <a:p>
            <a:pPr>
              <a:lnSpc>
                <a:spcPts val="2700"/>
              </a:lnSpc>
            </a:pPr>
            <a:r>
              <a:rPr lang="it-IT" sz="2800" b="1" dirty="0" smtClean="0">
                <a:solidFill>
                  <a:srgbClr val="0000CC"/>
                </a:solidFill>
              </a:rPr>
              <a:t>operative</a:t>
            </a:r>
            <a:r>
              <a:rPr lang="it-IT" sz="2800" dirty="0" smtClean="0">
                <a:solidFill>
                  <a:srgbClr val="0000CC"/>
                </a:solidFill>
              </a:rPr>
              <a:t> con gli altri attori presenti. </a:t>
            </a:r>
          </a:p>
          <a:p>
            <a:pPr>
              <a:lnSpc>
                <a:spcPts val="2700"/>
              </a:lnSpc>
            </a:pPr>
            <a:r>
              <a:rPr lang="it-IT" sz="2800" dirty="0" smtClean="0">
                <a:solidFill>
                  <a:srgbClr val="0000CC"/>
                </a:solidFill>
              </a:rPr>
              <a:t>Si sviluppano, così, i </a:t>
            </a:r>
            <a:r>
              <a:rPr lang="it-IT" sz="2800" b="1" dirty="0" smtClean="0">
                <a:solidFill>
                  <a:srgbClr val="0000CC"/>
                </a:solidFill>
              </a:rPr>
              <a:t>rapporti di reciprocità</a:t>
            </a:r>
            <a:r>
              <a:rPr lang="it-IT" sz="2800" dirty="0" smtClean="0">
                <a:solidFill>
                  <a:srgbClr val="0000CC"/>
                </a:solidFill>
              </a:rPr>
              <a:t>, e non tanto la </a:t>
            </a:r>
          </a:p>
          <a:p>
            <a:pPr>
              <a:lnSpc>
                <a:spcPts val="2700"/>
              </a:lnSpc>
            </a:pPr>
            <a:r>
              <a:rPr lang="it-IT" sz="2800" dirty="0" smtClean="0">
                <a:solidFill>
                  <a:srgbClr val="0000CC"/>
                </a:solidFill>
              </a:rPr>
              <a:t>massimizzazione dell’interesse individuale, </a:t>
            </a:r>
          </a:p>
          <a:p>
            <a:pPr>
              <a:lnSpc>
                <a:spcPts val="2700"/>
              </a:lnSpc>
            </a:pPr>
            <a:r>
              <a:rPr lang="it-IT" sz="2800" spc="-30" dirty="0" smtClean="0">
                <a:solidFill>
                  <a:srgbClr val="0000CC"/>
                </a:solidFill>
              </a:rPr>
              <a:t>Si ha, allora, indirettamente un ritorno positivo </a:t>
            </a:r>
            <a:r>
              <a:rPr lang="it-IT" sz="2800" b="1" spc="-30" dirty="0" smtClean="0">
                <a:solidFill>
                  <a:srgbClr val="0000CC"/>
                </a:solidFill>
              </a:rPr>
              <a:t>non solo per sé</a:t>
            </a:r>
          </a:p>
          <a:p>
            <a:pPr>
              <a:lnSpc>
                <a:spcPts val="2700"/>
              </a:lnSpc>
            </a:pPr>
            <a:r>
              <a:rPr lang="it-IT" sz="2800" dirty="0" smtClean="0">
                <a:solidFill>
                  <a:srgbClr val="0000CC"/>
                </a:solidFill>
              </a:rPr>
              <a:t>ma </a:t>
            </a:r>
            <a:r>
              <a:rPr lang="it-IT" sz="2800" b="1" dirty="0" smtClean="0">
                <a:solidFill>
                  <a:srgbClr val="0000CC"/>
                </a:solidFill>
              </a:rPr>
              <a:t>per tutta la comunità coinvolta</a:t>
            </a:r>
            <a:r>
              <a:rPr lang="it-IT" sz="2800" dirty="0" smtClean="0">
                <a:solidFill>
                  <a:srgbClr val="0000CC"/>
                </a:solidFill>
              </a:rPr>
              <a:t>. </a:t>
            </a:r>
          </a:p>
          <a:p>
            <a:pPr>
              <a:lnSpc>
                <a:spcPts val="2700"/>
              </a:lnSpc>
            </a:pPr>
            <a:r>
              <a:rPr lang="it-IT" sz="2800" dirty="0" smtClean="0">
                <a:solidFill>
                  <a:srgbClr val="0000CC"/>
                </a:solidFill>
              </a:rPr>
              <a:t>È il fondamento dell’«</a:t>
            </a:r>
            <a:r>
              <a:rPr lang="it-IT" sz="2800" b="1" dirty="0" smtClean="0">
                <a:solidFill>
                  <a:srgbClr val="0000CC"/>
                </a:solidFill>
              </a:rPr>
              <a:t>arte</a:t>
            </a:r>
            <a:r>
              <a:rPr lang="it-IT" sz="2800" dirty="0" smtClean="0">
                <a:solidFill>
                  <a:srgbClr val="0000CC"/>
                </a:solidFill>
              </a:rPr>
              <a:t>» </a:t>
            </a:r>
            <a:r>
              <a:rPr lang="it-IT" sz="2800" b="1" dirty="0" smtClean="0">
                <a:solidFill>
                  <a:srgbClr val="0000CC"/>
                </a:solidFill>
              </a:rPr>
              <a:t>dell’associazione</a:t>
            </a:r>
            <a:r>
              <a:rPr lang="it-IT" sz="2800" dirty="0" smtClean="0">
                <a:solidFill>
                  <a:srgbClr val="0000CC"/>
                </a:solidFill>
              </a:rPr>
              <a:t>, del mettersi in-</a:t>
            </a:r>
          </a:p>
          <a:p>
            <a:pPr>
              <a:lnSpc>
                <a:spcPts val="2700"/>
              </a:lnSpc>
            </a:pPr>
            <a:r>
              <a:rPr lang="it-IT" sz="2800" dirty="0" err="1" smtClean="0">
                <a:solidFill>
                  <a:srgbClr val="0000CC"/>
                </a:solidFill>
              </a:rPr>
              <a:t>sieme</a:t>
            </a:r>
            <a:r>
              <a:rPr lang="it-IT" sz="2800" dirty="0" smtClean="0">
                <a:solidFill>
                  <a:srgbClr val="0000CC"/>
                </a:solidFill>
              </a:rPr>
              <a:t> </a:t>
            </a:r>
            <a:r>
              <a:rPr lang="it-IT" sz="2800" b="1" dirty="0" smtClean="0">
                <a:solidFill>
                  <a:srgbClr val="0000CC"/>
                </a:solidFill>
              </a:rPr>
              <a:t>cooperando con fiducia e reciprocità</a:t>
            </a:r>
            <a:r>
              <a:rPr lang="it-IT" sz="2800" dirty="0" smtClean="0">
                <a:solidFill>
                  <a:srgbClr val="0000CC"/>
                </a:solidFill>
              </a:rPr>
              <a:t>.</a:t>
            </a:r>
          </a:p>
        </p:txBody>
      </p:sp>
      <p:sp>
        <p:nvSpPr>
          <p:cNvPr id="8" name="Titolo 1"/>
          <p:cNvSpPr txBox="1">
            <a:spLocks/>
          </p:cNvSpPr>
          <p:nvPr/>
        </p:nvSpPr>
        <p:spPr>
          <a:xfrm>
            <a:off x="0" y="0"/>
            <a:ext cx="9144000" cy="428604"/>
          </a:xfrm>
          <a:prstGeom prst="rect">
            <a:avLst/>
          </a:prstGeom>
          <a:solidFill>
            <a:srgbClr val="3333FF"/>
          </a:solidFill>
        </p:spPr>
        <p:txBody>
          <a:bodyPr>
            <a:noAutofit/>
          </a:bodyPr>
          <a:lstStyle/>
          <a:p>
            <a:pPr lvl="0" algn="ctr">
              <a:spcBef>
                <a:spcPct val="0"/>
              </a:spcBef>
            </a:pPr>
            <a:r>
              <a:rPr lang="it-IT" sz="2800" b="1" dirty="0" smtClean="0">
                <a:solidFill>
                  <a:schemeClr val="bg1"/>
                </a:solidFill>
              </a:rPr>
              <a:t>L’«ARTE» DELL’ASSOCIAZIONE</a:t>
            </a:r>
            <a:endParaRPr kumimoji="0" lang="it-IT" sz="2800" b="1" i="0" u="none" strike="noStrike" kern="1200" cap="none" spc="0" normalizeH="0" baseline="0" noProof="0" dirty="0">
              <a:ln>
                <a:noFill/>
              </a:ln>
              <a:solidFill>
                <a:schemeClr val="bg1"/>
              </a:solidFill>
              <a:effectLst/>
              <a:uLnTx/>
              <a:uFillTx/>
              <a:latin typeface="+mj-lt"/>
              <a:ea typeface="+mj-ea"/>
              <a:cs typeface="+mj-cs"/>
            </a:endParaRPr>
          </a:p>
        </p:txBody>
      </p:sp>
      <p:pic>
        <p:nvPicPr>
          <p:cNvPr id="4" name="Immagine 3" descr="Reciprocità.jpg"/>
          <p:cNvPicPr>
            <a:picLocks noChangeAspect="1"/>
          </p:cNvPicPr>
          <p:nvPr/>
        </p:nvPicPr>
        <p:blipFill>
          <a:blip r:embed="rId3" cstate="print"/>
          <a:stretch>
            <a:fillRect/>
          </a:stretch>
        </p:blipFill>
        <p:spPr>
          <a:xfrm>
            <a:off x="0" y="428580"/>
            <a:ext cx="9144000" cy="6429420"/>
          </a:xfrm>
          <a:prstGeom prst="rect">
            <a:avLst/>
          </a:prstGeom>
        </p:spPr>
      </p:pic>
      <p:pic>
        <p:nvPicPr>
          <p:cNvPr id="58370" name="Picture 2" descr="http://www.terranauta.it/foto/deforestazione_amazzonia1245830559.jpg"/>
          <p:cNvPicPr>
            <a:picLocks noChangeAspect="1" noChangeArrowheads="1"/>
          </p:cNvPicPr>
          <p:nvPr/>
        </p:nvPicPr>
        <p:blipFill>
          <a:blip r:embed="rId4"/>
          <a:srcRect/>
          <a:stretch>
            <a:fillRect/>
          </a:stretch>
        </p:blipFill>
        <p:spPr bwMode="auto">
          <a:xfrm>
            <a:off x="1745130" y="2928934"/>
            <a:ext cx="5612952" cy="3929066"/>
          </a:xfrm>
          <a:prstGeom prst="rect">
            <a:avLst/>
          </a:prstGeom>
          <a:noFill/>
        </p:spPr>
      </p:pic>
      <p:pic>
        <p:nvPicPr>
          <p:cNvPr id="58372" name="Picture 4" descr="http://www.rifiutarsi.it/wp-content/uploads/2012/04/20120404_cisternina_degrado1.jpg"/>
          <p:cNvPicPr>
            <a:picLocks noChangeAspect="1" noChangeArrowheads="1"/>
          </p:cNvPicPr>
          <p:nvPr/>
        </p:nvPicPr>
        <p:blipFill>
          <a:blip r:embed="rId5"/>
          <a:srcRect/>
          <a:stretch>
            <a:fillRect/>
          </a:stretch>
        </p:blipFill>
        <p:spPr bwMode="auto">
          <a:xfrm>
            <a:off x="-71502" y="428604"/>
            <a:ext cx="9215502" cy="64293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1000"/>
                                        <p:tgtEl>
                                          <p:spTgt spid="7">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1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left)">
                                      <p:cBhvr>
                                        <p:cTn id="21" dur="1000"/>
                                        <p:tgtEl>
                                          <p:spTgt spid="7">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left)">
                                      <p:cBhvr>
                                        <p:cTn id="25" dur="10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58370"/>
                                        </p:tgtEl>
                                        <p:attrNameLst>
                                          <p:attrName>style.visibility</p:attrName>
                                        </p:attrNameLst>
                                      </p:cBhvr>
                                      <p:to>
                                        <p:strVal val="visible"/>
                                      </p:to>
                                    </p:set>
                                    <p:animEffect transition="in" filter="box(out)">
                                      <p:cBhvr>
                                        <p:cTn id="30" dur="500"/>
                                        <p:tgtEl>
                                          <p:spTgt spid="58370"/>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nodeType="clickEffect">
                                  <p:stCondLst>
                                    <p:cond delay="0"/>
                                  </p:stCondLst>
                                  <p:childTnLst>
                                    <p:animEffect transition="out" filter="box(in)">
                                      <p:cBhvr>
                                        <p:cTn id="34" dur="500"/>
                                        <p:tgtEl>
                                          <p:spTgt spid="58370"/>
                                        </p:tgtEl>
                                      </p:cBhvr>
                                    </p:animEffect>
                                    <p:set>
                                      <p:cBhvr>
                                        <p:cTn id="35" dur="1" fill="hold">
                                          <p:stCondLst>
                                            <p:cond delay="499"/>
                                          </p:stCondLst>
                                        </p:cTn>
                                        <p:tgtEl>
                                          <p:spTgt spid="58370"/>
                                        </p:tgtEl>
                                        <p:attrNameLst>
                                          <p:attrName>style.visibility</p:attrName>
                                        </p:attrNameLst>
                                      </p:cBhvr>
                                      <p:to>
                                        <p:strVal val="hidden"/>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wipe(left)">
                                      <p:cBhvr>
                                        <p:cTn id="39" dur="1000"/>
                                        <p:tgtEl>
                                          <p:spTgt spid="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32" fill="hold" nodeType="clickEffect">
                                  <p:stCondLst>
                                    <p:cond delay="0"/>
                                  </p:stCondLst>
                                  <p:childTnLst>
                                    <p:set>
                                      <p:cBhvr>
                                        <p:cTn id="43" dur="1" fill="hold">
                                          <p:stCondLst>
                                            <p:cond delay="0"/>
                                          </p:stCondLst>
                                        </p:cTn>
                                        <p:tgtEl>
                                          <p:spTgt spid="58372"/>
                                        </p:tgtEl>
                                        <p:attrNameLst>
                                          <p:attrName>style.visibility</p:attrName>
                                        </p:attrNameLst>
                                      </p:cBhvr>
                                      <p:to>
                                        <p:strVal val="visible"/>
                                      </p:to>
                                    </p:set>
                                    <p:animEffect transition="in" filter="box(out)">
                                      <p:cBhvr>
                                        <p:cTn id="44" dur="500"/>
                                        <p:tgtEl>
                                          <p:spTgt spid="58372"/>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xit" presetSubtype="16" fill="hold" nodeType="clickEffect">
                                  <p:stCondLst>
                                    <p:cond delay="0"/>
                                  </p:stCondLst>
                                  <p:childTnLst>
                                    <p:animEffect transition="out" filter="box(in)">
                                      <p:cBhvr>
                                        <p:cTn id="48" dur="500"/>
                                        <p:tgtEl>
                                          <p:spTgt spid="58372"/>
                                        </p:tgtEl>
                                      </p:cBhvr>
                                    </p:animEffect>
                                    <p:set>
                                      <p:cBhvr>
                                        <p:cTn id="49" dur="1" fill="hold">
                                          <p:stCondLst>
                                            <p:cond delay="499"/>
                                          </p:stCondLst>
                                        </p:cTn>
                                        <p:tgtEl>
                                          <p:spTgt spid="58372"/>
                                        </p:tgtEl>
                                        <p:attrNameLst>
                                          <p:attrName>style.visibility</p:attrName>
                                        </p:attrNameLst>
                                      </p:cBhvr>
                                      <p:to>
                                        <p:strVal val="hidden"/>
                                      </p:to>
                                    </p:se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7">
                                            <p:txEl>
                                              <p:pRg st="5" end="5"/>
                                            </p:txEl>
                                          </p:spTgt>
                                        </p:tgtEl>
                                        <p:attrNameLst>
                                          <p:attrName>style.visibility</p:attrName>
                                        </p:attrNameLst>
                                      </p:cBhvr>
                                      <p:to>
                                        <p:strVal val="visible"/>
                                      </p:to>
                                    </p:set>
                                    <p:animEffect transition="in" filter="wipe(left)">
                                      <p:cBhvr>
                                        <p:cTn id="53" dur="1000"/>
                                        <p:tgtEl>
                                          <p:spTgt spid="7">
                                            <p:txEl>
                                              <p:pRg st="5" end="5"/>
                                            </p:txEl>
                                          </p:spTgt>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animEffect transition="in" filter="wipe(left)">
                                      <p:cBhvr>
                                        <p:cTn id="57" dur="1000"/>
                                        <p:tgtEl>
                                          <p:spTgt spid="7">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xEl>
                                              <p:pRg st="7" end="7"/>
                                            </p:txEl>
                                          </p:spTgt>
                                        </p:tgtEl>
                                        <p:attrNameLst>
                                          <p:attrName>style.visibility</p:attrName>
                                        </p:attrNameLst>
                                      </p:cBhvr>
                                      <p:to>
                                        <p:strVal val="visible"/>
                                      </p:to>
                                    </p:set>
                                    <p:animEffect transition="in" filter="wipe(left)">
                                      <p:cBhvr>
                                        <p:cTn id="62" dur="1000"/>
                                        <p:tgtEl>
                                          <p:spTgt spid="7">
                                            <p:txEl>
                                              <p:pRg st="7" end="7"/>
                                            </p:txEl>
                                          </p:spTgt>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7">
                                            <p:txEl>
                                              <p:pRg st="8" end="8"/>
                                            </p:txEl>
                                          </p:spTgt>
                                        </p:tgtEl>
                                        <p:attrNameLst>
                                          <p:attrName>style.visibility</p:attrName>
                                        </p:attrNameLst>
                                      </p:cBhvr>
                                      <p:to>
                                        <p:strVal val="visible"/>
                                      </p:to>
                                    </p:set>
                                    <p:animEffect transition="in" filter="wipe(left)">
                                      <p:cBhvr>
                                        <p:cTn id="66" dur="1000"/>
                                        <p:tgtEl>
                                          <p:spTgt spid="7">
                                            <p:txEl>
                                              <p:pRg st="8" end="8"/>
                                            </p:txEl>
                                          </p:spTgt>
                                        </p:tgtEl>
                                      </p:cBhvr>
                                    </p:animEffect>
                                  </p:childTnLst>
                                </p:cTn>
                              </p:par>
                            </p:childTnLst>
                          </p:cTn>
                        </p:par>
                        <p:par>
                          <p:cTn id="67" fill="hold">
                            <p:stCondLst>
                              <p:cond delay="2000"/>
                            </p:stCondLst>
                            <p:childTnLst>
                              <p:par>
                                <p:cTn id="68" presetID="22" presetClass="entr" presetSubtype="8" fill="hold" grpId="0" nodeType="afterEffect">
                                  <p:stCondLst>
                                    <p:cond delay="0"/>
                                  </p:stCondLst>
                                  <p:childTnLst>
                                    <p:set>
                                      <p:cBhvr>
                                        <p:cTn id="69" dur="1" fill="hold">
                                          <p:stCondLst>
                                            <p:cond delay="0"/>
                                          </p:stCondLst>
                                        </p:cTn>
                                        <p:tgtEl>
                                          <p:spTgt spid="7">
                                            <p:txEl>
                                              <p:pRg st="9" end="9"/>
                                            </p:txEl>
                                          </p:spTgt>
                                        </p:tgtEl>
                                        <p:attrNameLst>
                                          <p:attrName>style.visibility</p:attrName>
                                        </p:attrNameLst>
                                      </p:cBhvr>
                                      <p:to>
                                        <p:strVal val="visible"/>
                                      </p:to>
                                    </p:set>
                                    <p:animEffect transition="in" filter="wipe(left)">
                                      <p:cBhvr>
                                        <p:cTn id="70" dur="1000"/>
                                        <p:tgtEl>
                                          <p:spTgt spid="7">
                                            <p:txEl>
                                              <p:pRg st="9" end="9"/>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xEl>
                                              <p:pRg st="10" end="10"/>
                                            </p:txEl>
                                          </p:spTgt>
                                        </p:tgtEl>
                                        <p:attrNameLst>
                                          <p:attrName>style.visibility</p:attrName>
                                        </p:attrNameLst>
                                      </p:cBhvr>
                                      <p:to>
                                        <p:strVal val="visible"/>
                                      </p:to>
                                    </p:set>
                                    <p:animEffect transition="in" filter="wipe(left)">
                                      <p:cBhvr>
                                        <p:cTn id="75" dur="1000"/>
                                        <p:tgtEl>
                                          <p:spTgt spid="7">
                                            <p:txEl>
                                              <p:pRg st="10" end="10"/>
                                            </p:txEl>
                                          </p:spTgt>
                                        </p:tgtEl>
                                      </p:cBhvr>
                                    </p:animEffect>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7">
                                            <p:txEl>
                                              <p:pRg st="11" end="11"/>
                                            </p:txEl>
                                          </p:spTgt>
                                        </p:tgtEl>
                                        <p:attrNameLst>
                                          <p:attrName>style.visibility</p:attrName>
                                        </p:attrNameLst>
                                      </p:cBhvr>
                                      <p:to>
                                        <p:strVal val="visible"/>
                                      </p:to>
                                    </p:set>
                                    <p:animEffect transition="in" filter="wipe(left)">
                                      <p:cBhvr>
                                        <p:cTn id="79" dur="1000"/>
                                        <p:tgtEl>
                                          <p:spTgt spid="7">
                                            <p:txEl>
                                              <p:pRg st="11" end="1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7">
                                            <p:txEl>
                                              <p:pRg st="12" end="12"/>
                                            </p:txEl>
                                          </p:spTgt>
                                        </p:tgtEl>
                                        <p:attrNameLst>
                                          <p:attrName>style.visibility</p:attrName>
                                        </p:attrNameLst>
                                      </p:cBhvr>
                                      <p:to>
                                        <p:strVal val="visible"/>
                                      </p:to>
                                    </p:set>
                                    <p:animEffect transition="in" filter="wipe(left)">
                                      <p:cBhvr>
                                        <p:cTn id="84" dur="1000"/>
                                        <p:tgtEl>
                                          <p:spTgt spid="7">
                                            <p:txEl>
                                              <p:pRg st="12" end="12"/>
                                            </p:txEl>
                                          </p:spTgt>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7">
                                            <p:txEl>
                                              <p:pRg st="13" end="13"/>
                                            </p:txEl>
                                          </p:spTgt>
                                        </p:tgtEl>
                                        <p:attrNameLst>
                                          <p:attrName>style.visibility</p:attrName>
                                        </p:attrNameLst>
                                      </p:cBhvr>
                                      <p:to>
                                        <p:strVal val="visible"/>
                                      </p:to>
                                    </p:set>
                                    <p:animEffect transition="in" filter="wipe(left)">
                                      <p:cBhvr>
                                        <p:cTn id="88" dur="1000"/>
                                        <p:tgtEl>
                                          <p:spTgt spid="7">
                                            <p:txEl>
                                              <p:pRg st="13" end="1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7">
                                            <p:txEl>
                                              <p:pRg st="14" end="14"/>
                                            </p:txEl>
                                          </p:spTgt>
                                        </p:tgtEl>
                                        <p:attrNameLst>
                                          <p:attrName>style.visibility</p:attrName>
                                        </p:attrNameLst>
                                      </p:cBhvr>
                                      <p:to>
                                        <p:strVal val="visible"/>
                                      </p:to>
                                    </p:set>
                                    <p:animEffect transition="in" filter="wipe(left)">
                                      <p:cBhvr>
                                        <p:cTn id="93" dur="1000"/>
                                        <p:tgtEl>
                                          <p:spTgt spid="7">
                                            <p:txEl>
                                              <p:pRg st="14" end="14"/>
                                            </p:tx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7">
                                            <p:txEl>
                                              <p:pRg st="15" end="15"/>
                                            </p:txEl>
                                          </p:spTgt>
                                        </p:tgtEl>
                                        <p:attrNameLst>
                                          <p:attrName>style.visibility</p:attrName>
                                        </p:attrNameLst>
                                      </p:cBhvr>
                                      <p:to>
                                        <p:strVal val="visible"/>
                                      </p:to>
                                    </p:set>
                                    <p:animEffect transition="in" filter="wipe(left)">
                                      <p:cBhvr>
                                        <p:cTn id="97" dur="1000"/>
                                        <p:tgtEl>
                                          <p:spTgt spid="7">
                                            <p:txEl>
                                              <p:pRg st="15" end="1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32" fill="hold"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box(out)">
                                      <p:cBhvr>
                                        <p:cTn id="10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0" y="0"/>
            <a:ext cx="9144000" cy="571480"/>
          </a:xfrm>
          <a:prstGeom prst="rect">
            <a:avLst/>
          </a:prstGeom>
          <a:solidFill>
            <a:srgbClr val="3333FF"/>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chemeClr val="bg1"/>
                </a:solidFill>
                <a:effectLst/>
                <a:uLnTx/>
                <a:uFillTx/>
                <a:latin typeface="+mj-lt"/>
                <a:ea typeface="+mj-ea"/>
                <a:cs typeface="+mj-cs"/>
              </a:rPr>
              <a:t>I  COMMONS :</a:t>
            </a:r>
            <a:r>
              <a:rPr kumimoji="0" lang="it-IT" sz="2800" b="1" i="0" u="none" strike="noStrike" kern="1200" cap="none" spc="0" normalizeH="0" noProof="0" dirty="0" smtClean="0">
                <a:ln>
                  <a:noFill/>
                </a:ln>
                <a:solidFill>
                  <a:schemeClr val="bg1"/>
                </a:solidFill>
                <a:effectLst/>
                <a:uLnTx/>
                <a:uFillTx/>
                <a:latin typeface="+mj-lt"/>
                <a:ea typeface="+mj-ea"/>
                <a:cs typeface="+mj-cs"/>
              </a:rPr>
              <a:t> UNA  RIVOLUZIONE  CULTURALE</a:t>
            </a:r>
            <a:endParaRPr kumimoji="0" lang="it-IT" sz="2800" b="1" i="0" u="none" strike="noStrike" kern="1200" cap="none" spc="0" normalizeH="0" baseline="0" noProof="0" dirty="0">
              <a:ln>
                <a:noFill/>
              </a:ln>
              <a:solidFill>
                <a:schemeClr val="bg1"/>
              </a:solidFill>
              <a:effectLst/>
              <a:uLnTx/>
              <a:uFillTx/>
              <a:latin typeface="+mj-lt"/>
              <a:ea typeface="+mj-ea"/>
              <a:cs typeface="+mj-cs"/>
            </a:endParaRPr>
          </a:p>
        </p:txBody>
      </p:sp>
      <p:sp>
        <p:nvSpPr>
          <p:cNvPr id="4" name="Rettangolo 3"/>
          <p:cNvSpPr/>
          <p:nvPr/>
        </p:nvSpPr>
        <p:spPr>
          <a:xfrm>
            <a:off x="0" y="571480"/>
            <a:ext cx="9144000" cy="6324808"/>
          </a:xfrm>
          <a:prstGeom prst="rect">
            <a:avLst/>
          </a:prstGeom>
          <a:ln>
            <a:noFill/>
          </a:ln>
        </p:spPr>
        <p:txBody>
          <a:bodyPr wrap="square">
            <a:spAutoFit/>
          </a:bodyPr>
          <a:lstStyle/>
          <a:p>
            <a:pPr>
              <a:lnSpc>
                <a:spcPts val="2700"/>
              </a:lnSpc>
            </a:pPr>
            <a:r>
              <a:rPr lang="it-IT" sz="2800" dirty="0" smtClean="0">
                <a:solidFill>
                  <a:srgbClr val="0000CC"/>
                </a:solidFill>
              </a:rPr>
              <a:t>La </a:t>
            </a:r>
            <a:r>
              <a:rPr lang="it-IT" sz="2800" b="1" dirty="0" smtClean="0">
                <a:solidFill>
                  <a:srgbClr val="0000CC"/>
                </a:solidFill>
              </a:rPr>
              <a:t>grande scoperta scientifica </a:t>
            </a:r>
            <a:r>
              <a:rPr lang="it-IT" sz="2800" dirty="0" smtClean="0">
                <a:solidFill>
                  <a:srgbClr val="0000CC"/>
                </a:solidFill>
              </a:rPr>
              <a:t>di </a:t>
            </a:r>
            <a:r>
              <a:rPr lang="it-IT" sz="2800" dirty="0" err="1" smtClean="0">
                <a:solidFill>
                  <a:srgbClr val="0000CC"/>
                </a:solidFill>
              </a:rPr>
              <a:t>Elinor</a:t>
            </a:r>
            <a:r>
              <a:rPr lang="it-IT" sz="2800" dirty="0" smtClean="0">
                <a:solidFill>
                  <a:srgbClr val="0000CC"/>
                </a:solidFill>
              </a:rPr>
              <a:t> </a:t>
            </a:r>
            <a:r>
              <a:rPr lang="it-IT" sz="2800" dirty="0" err="1" smtClean="0">
                <a:solidFill>
                  <a:srgbClr val="0000CC"/>
                </a:solidFill>
              </a:rPr>
              <a:t>Ostrom</a:t>
            </a:r>
            <a:r>
              <a:rPr lang="it-IT" sz="2800" dirty="0" smtClean="0">
                <a:solidFill>
                  <a:srgbClr val="0000CC"/>
                </a:solidFill>
              </a:rPr>
              <a:t>: </a:t>
            </a:r>
          </a:p>
          <a:p>
            <a:pPr>
              <a:lnSpc>
                <a:spcPts val="2700"/>
              </a:lnSpc>
            </a:pPr>
            <a:r>
              <a:rPr lang="it-IT" sz="2800" dirty="0" smtClean="0">
                <a:solidFill>
                  <a:srgbClr val="0000CC"/>
                </a:solidFill>
              </a:rPr>
              <a:t>le foreste gestite (o </a:t>
            </a:r>
            <a:r>
              <a:rPr lang="it-IT" sz="2800" dirty="0" err="1" smtClean="0">
                <a:solidFill>
                  <a:srgbClr val="0000CC"/>
                </a:solidFill>
              </a:rPr>
              <a:t>cogestite</a:t>
            </a:r>
            <a:r>
              <a:rPr lang="it-IT" sz="2800" dirty="0" smtClean="0">
                <a:solidFill>
                  <a:srgbClr val="0000CC"/>
                </a:solidFill>
              </a:rPr>
              <a:t>) dalle comunità locali sono in </a:t>
            </a:r>
            <a:r>
              <a:rPr lang="it-IT" sz="2800" dirty="0" err="1" smtClean="0">
                <a:solidFill>
                  <a:srgbClr val="0000CC"/>
                </a:solidFill>
              </a:rPr>
              <a:t>ge-</a:t>
            </a:r>
            <a:endParaRPr lang="it-IT" sz="2800" dirty="0" smtClean="0">
              <a:solidFill>
                <a:srgbClr val="0000CC"/>
              </a:solidFill>
            </a:endParaRPr>
          </a:p>
          <a:p>
            <a:pPr>
              <a:lnSpc>
                <a:spcPts val="2700"/>
              </a:lnSpc>
            </a:pPr>
            <a:r>
              <a:rPr lang="it-IT" sz="2800" dirty="0" err="1" smtClean="0">
                <a:solidFill>
                  <a:srgbClr val="0000CC"/>
                </a:solidFill>
              </a:rPr>
              <a:t>nerale</a:t>
            </a:r>
            <a:r>
              <a:rPr lang="it-IT" sz="2800" dirty="0" smtClean="0">
                <a:solidFill>
                  <a:srgbClr val="0000CC"/>
                </a:solidFill>
              </a:rPr>
              <a:t> </a:t>
            </a:r>
            <a:r>
              <a:rPr lang="it-IT" sz="2800" b="1" dirty="0" smtClean="0">
                <a:solidFill>
                  <a:srgbClr val="0000CC"/>
                </a:solidFill>
              </a:rPr>
              <a:t>ben gestite </a:t>
            </a:r>
            <a:r>
              <a:rPr lang="it-IT" sz="2800" dirty="0" smtClean="0">
                <a:solidFill>
                  <a:srgbClr val="0000CC"/>
                </a:solidFill>
              </a:rPr>
              <a:t>(anche se non sempre): non è, dunque, vero </a:t>
            </a:r>
          </a:p>
          <a:p>
            <a:pPr>
              <a:lnSpc>
                <a:spcPts val="2700"/>
              </a:lnSpc>
            </a:pPr>
            <a:r>
              <a:rPr lang="it-IT" sz="2800" dirty="0" smtClean="0">
                <a:solidFill>
                  <a:srgbClr val="0000CC"/>
                </a:solidFill>
              </a:rPr>
              <a:t>che i </a:t>
            </a:r>
            <a:r>
              <a:rPr lang="it-IT" sz="2800" i="1" dirty="0" err="1" smtClean="0">
                <a:solidFill>
                  <a:srgbClr val="0000CC"/>
                </a:solidFill>
              </a:rPr>
              <a:t>commons</a:t>
            </a:r>
            <a:r>
              <a:rPr lang="it-IT" sz="2800" dirty="0" smtClean="0">
                <a:solidFill>
                  <a:srgbClr val="0000CC"/>
                </a:solidFill>
              </a:rPr>
              <a:t> gestiti dalle comunità vengono </a:t>
            </a:r>
            <a:r>
              <a:rPr lang="it-IT" sz="2800" b="1" dirty="0" smtClean="0">
                <a:solidFill>
                  <a:srgbClr val="0000CC"/>
                </a:solidFill>
              </a:rPr>
              <a:t>devastati</a:t>
            </a:r>
            <a:r>
              <a:rPr lang="it-IT" sz="2800" dirty="0" smtClean="0">
                <a:solidFill>
                  <a:srgbClr val="0000CC"/>
                </a:solidFill>
              </a:rPr>
              <a:t>. </a:t>
            </a:r>
          </a:p>
          <a:p>
            <a:pPr>
              <a:lnSpc>
                <a:spcPts val="2700"/>
              </a:lnSpc>
            </a:pPr>
            <a:r>
              <a:rPr lang="it-IT" sz="2800" dirty="0" smtClean="0">
                <a:solidFill>
                  <a:srgbClr val="0000CC"/>
                </a:solidFill>
              </a:rPr>
              <a:t>Pertanto, non è affatto </a:t>
            </a:r>
            <a:r>
              <a:rPr lang="it-IT" sz="2800" dirty="0" smtClean="0">
                <a:solidFill>
                  <a:srgbClr val="0000CC"/>
                </a:solidFill>
              </a:rPr>
              <a:t>necessario, </a:t>
            </a:r>
            <a:r>
              <a:rPr lang="it-IT" sz="2800" dirty="0" smtClean="0">
                <a:solidFill>
                  <a:srgbClr val="0000CC"/>
                </a:solidFill>
              </a:rPr>
              <a:t>per  evitare la tragedia </a:t>
            </a:r>
          </a:p>
          <a:p>
            <a:pPr>
              <a:lnSpc>
                <a:spcPts val="2700"/>
              </a:lnSpc>
            </a:pPr>
            <a:r>
              <a:rPr lang="it-IT" sz="2800" dirty="0" smtClean="0">
                <a:solidFill>
                  <a:srgbClr val="0000CC"/>
                </a:solidFill>
              </a:rPr>
              <a:t>del </a:t>
            </a:r>
            <a:r>
              <a:rPr lang="it-IT" sz="2800" dirty="0" err="1" smtClean="0">
                <a:solidFill>
                  <a:srgbClr val="0000CC"/>
                </a:solidFill>
              </a:rPr>
              <a:t>sovraconsumo</a:t>
            </a:r>
            <a:r>
              <a:rPr lang="it-IT" sz="2800" dirty="0" smtClean="0">
                <a:solidFill>
                  <a:srgbClr val="0000CC"/>
                </a:solidFill>
              </a:rPr>
              <a:t>, </a:t>
            </a:r>
            <a:r>
              <a:rPr lang="it-IT" sz="2800" b="1" dirty="0" smtClean="0">
                <a:solidFill>
                  <a:srgbClr val="0000CC"/>
                </a:solidFill>
              </a:rPr>
              <a:t>privatizzarli</a:t>
            </a:r>
            <a:r>
              <a:rPr lang="it-IT" sz="2800" dirty="0" smtClean="0">
                <a:solidFill>
                  <a:srgbClr val="0000CC"/>
                </a:solidFill>
              </a:rPr>
              <a:t> </a:t>
            </a:r>
            <a:r>
              <a:rPr lang="it-IT" sz="2800" dirty="0" smtClean="0">
                <a:solidFill>
                  <a:srgbClr val="0000CC"/>
                </a:solidFill>
              </a:rPr>
              <a:t>o </a:t>
            </a:r>
            <a:r>
              <a:rPr lang="it-IT" sz="2800" b="1" dirty="0" smtClean="0">
                <a:solidFill>
                  <a:srgbClr val="0000CC"/>
                </a:solidFill>
              </a:rPr>
              <a:t>statalizzarli</a:t>
            </a:r>
            <a:r>
              <a:rPr lang="it-IT" sz="2800" dirty="0" smtClean="0">
                <a:solidFill>
                  <a:srgbClr val="0000CC"/>
                </a:solidFill>
              </a:rPr>
              <a:t>. </a:t>
            </a:r>
          </a:p>
          <a:p>
            <a:pPr>
              <a:lnSpc>
                <a:spcPts val="2700"/>
              </a:lnSpc>
            </a:pPr>
            <a:r>
              <a:rPr lang="it-IT" sz="2800" b="1" dirty="0" smtClean="0">
                <a:solidFill>
                  <a:srgbClr val="0000CC"/>
                </a:solidFill>
              </a:rPr>
              <a:t>Internet</a:t>
            </a:r>
            <a:r>
              <a:rPr lang="it-IT" sz="2800" dirty="0" smtClean="0">
                <a:solidFill>
                  <a:srgbClr val="0000CC"/>
                </a:solidFill>
              </a:rPr>
              <a:t> deve il suo successo al fatto che è gestita dalle </a:t>
            </a:r>
            <a:r>
              <a:rPr lang="it-IT" sz="2800" dirty="0" err="1" smtClean="0">
                <a:solidFill>
                  <a:srgbClr val="0000CC"/>
                </a:solidFill>
              </a:rPr>
              <a:t>comu-</a:t>
            </a:r>
            <a:endParaRPr lang="it-IT" sz="2800" dirty="0" smtClean="0">
              <a:solidFill>
                <a:srgbClr val="0000CC"/>
              </a:solidFill>
            </a:endParaRPr>
          </a:p>
          <a:p>
            <a:pPr>
              <a:lnSpc>
                <a:spcPts val="2700"/>
              </a:lnSpc>
            </a:pPr>
            <a:r>
              <a:rPr lang="it-IT" sz="2800" dirty="0" err="1" smtClean="0">
                <a:solidFill>
                  <a:srgbClr val="0000CC"/>
                </a:solidFill>
              </a:rPr>
              <a:t>nità</a:t>
            </a:r>
            <a:r>
              <a:rPr lang="it-IT" sz="2800" dirty="0" smtClean="0">
                <a:solidFill>
                  <a:srgbClr val="0000CC"/>
                </a:solidFill>
              </a:rPr>
              <a:t> di scienziati, ricercatori, informatici, utenti.</a:t>
            </a:r>
          </a:p>
          <a:p>
            <a:pPr>
              <a:lnSpc>
                <a:spcPts val="2700"/>
              </a:lnSpc>
            </a:pPr>
            <a:r>
              <a:rPr lang="it-IT" sz="2800" dirty="0" smtClean="0">
                <a:solidFill>
                  <a:srgbClr val="0000CC"/>
                </a:solidFill>
              </a:rPr>
              <a:t>Le comunità possono consolidare rapporti di </a:t>
            </a:r>
            <a:r>
              <a:rPr lang="it-IT" sz="2800" b="1" dirty="0" smtClean="0">
                <a:solidFill>
                  <a:srgbClr val="0000CC"/>
                </a:solidFill>
              </a:rPr>
              <a:t>fiducia </a:t>
            </a:r>
            <a:r>
              <a:rPr lang="it-IT" sz="2800" b="1" dirty="0" err="1" smtClean="0">
                <a:solidFill>
                  <a:srgbClr val="0000CC"/>
                </a:solidFill>
              </a:rPr>
              <a:t>recipro-</a:t>
            </a:r>
            <a:endParaRPr lang="it-IT" sz="2800" b="1" dirty="0" smtClean="0">
              <a:solidFill>
                <a:srgbClr val="0000CC"/>
              </a:solidFill>
            </a:endParaRPr>
          </a:p>
          <a:p>
            <a:pPr>
              <a:lnSpc>
                <a:spcPts val="2700"/>
              </a:lnSpc>
            </a:pPr>
            <a:r>
              <a:rPr lang="it-IT" sz="2800" b="1" dirty="0" err="1" smtClean="0">
                <a:solidFill>
                  <a:srgbClr val="0000CC"/>
                </a:solidFill>
              </a:rPr>
              <a:t>ca</a:t>
            </a:r>
            <a:r>
              <a:rPr lang="it-IT" sz="2800" b="1" dirty="0" smtClean="0">
                <a:solidFill>
                  <a:srgbClr val="0000CC"/>
                </a:solidFill>
              </a:rPr>
              <a:t> </a:t>
            </a:r>
            <a:r>
              <a:rPr lang="it-IT" sz="2800" dirty="0" smtClean="0">
                <a:solidFill>
                  <a:srgbClr val="0000CC"/>
                </a:solidFill>
              </a:rPr>
              <a:t>e </a:t>
            </a:r>
            <a:r>
              <a:rPr lang="it-IT" sz="2800" b="1" dirty="0" smtClean="0">
                <a:solidFill>
                  <a:srgbClr val="0000CC"/>
                </a:solidFill>
              </a:rPr>
              <a:t>autoregolarsi</a:t>
            </a:r>
            <a:r>
              <a:rPr lang="it-IT" sz="2800" dirty="0" smtClean="0">
                <a:solidFill>
                  <a:srgbClr val="0000CC"/>
                </a:solidFill>
              </a:rPr>
              <a:t> grazie a interessi comuni, a pratiche </a:t>
            </a:r>
            <a:r>
              <a:rPr lang="it-IT" sz="2800" dirty="0" err="1" smtClean="0">
                <a:solidFill>
                  <a:srgbClr val="0000CC"/>
                </a:solidFill>
              </a:rPr>
              <a:t>comu-</a:t>
            </a:r>
            <a:endParaRPr lang="it-IT" sz="2800" dirty="0" smtClean="0">
              <a:solidFill>
                <a:srgbClr val="0000CC"/>
              </a:solidFill>
            </a:endParaRPr>
          </a:p>
          <a:p>
            <a:pPr>
              <a:lnSpc>
                <a:spcPts val="2700"/>
              </a:lnSpc>
            </a:pPr>
            <a:r>
              <a:rPr lang="it-IT" sz="2800" dirty="0" err="1" smtClean="0">
                <a:solidFill>
                  <a:srgbClr val="0000CC"/>
                </a:solidFill>
              </a:rPr>
              <a:t>ni</a:t>
            </a:r>
            <a:r>
              <a:rPr lang="it-IT" sz="2800" dirty="0" smtClean="0">
                <a:solidFill>
                  <a:srgbClr val="0000CC"/>
                </a:solidFill>
              </a:rPr>
              <a:t>, alla comunicazione costante, a sperimentazioni per prova </a:t>
            </a:r>
          </a:p>
          <a:p>
            <a:pPr>
              <a:lnSpc>
                <a:spcPts val="2700"/>
              </a:lnSpc>
            </a:pPr>
            <a:r>
              <a:rPr lang="it-IT" sz="2800" dirty="0" smtClean="0">
                <a:solidFill>
                  <a:srgbClr val="0000CC"/>
                </a:solidFill>
              </a:rPr>
              <a:t>ed errori, e possono sviluppare competenze elevate. </a:t>
            </a:r>
          </a:p>
          <a:p>
            <a:pPr>
              <a:lnSpc>
                <a:spcPts val="2700"/>
              </a:lnSpc>
            </a:pPr>
            <a:r>
              <a:rPr lang="it-IT" sz="2800" dirty="0" smtClean="0">
                <a:solidFill>
                  <a:srgbClr val="0000CC"/>
                </a:solidFill>
              </a:rPr>
              <a:t>Il vantaggio, rispetto ai privati e allo stato, è che le comunità </a:t>
            </a:r>
          </a:p>
          <a:p>
            <a:pPr>
              <a:lnSpc>
                <a:spcPts val="2700"/>
              </a:lnSpc>
            </a:pPr>
            <a:r>
              <a:rPr lang="it-IT" sz="2800" dirty="0" smtClean="0">
                <a:solidFill>
                  <a:srgbClr val="0000CC"/>
                </a:solidFill>
              </a:rPr>
              <a:t>hanno </a:t>
            </a:r>
            <a:r>
              <a:rPr lang="it-IT" sz="2800" b="1" dirty="0" smtClean="0">
                <a:solidFill>
                  <a:srgbClr val="0000CC"/>
                </a:solidFill>
              </a:rPr>
              <a:t>più interesse a conservare e sviluppare i </a:t>
            </a:r>
            <a:r>
              <a:rPr lang="it-IT" sz="2800" b="1" i="1" dirty="0" err="1" smtClean="0">
                <a:solidFill>
                  <a:srgbClr val="0000CC"/>
                </a:solidFill>
              </a:rPr>
              <a:t>commons</a:t>
            </a:r>
            <a:r>
              <a:rPr lang="it-IT" sz="2800" b="1" dirty="0" smtClean="0">
                <a:solidFill>
                  <a:srgbClr val="0000CC"/>
                </a:solidFill>
              </a:rPr>
              <a:t> </a:t>
            </a:r>
          </a:p>
          <a:p>
            <a:pPr>
              <a:lnSpc>
                <a:spcPts val="2700"/>
              </a:lnSpc>
            </a:pPr>
            <a:r>
              <a:rPr lang="it-IT" sz="2800" dirty="0" smtClean="0">
                <a:solidFill>
                  <a:srgbClr val="0000CC"/>
                </a:solidFill>
              </a:rPr>
              <a:t>perché per loro essi possono costituire </a:t>
            </a:r>
            <a:r>
              <a:rPr lang="it-IT" sz="2800" b="1" dirty="0" smtClean="0">
                <a:solidFill>
                  <a:srgbClr val="0000CC"/>
                </a:solidFill>
              </a:rPr>
              <a:t>risorse essenziali</a:t>
            </a:r>
            <a:r>
              <a:rPr lang="it-IT" sz="2800" dirty="0" smtClean="0">
                <a:solidFill>
                  <a:srgbClr val="0000CC"/>
                </a:solidFill>
              </a:rPr>
              <a:t>, </a:t>
            </a:r>
          </a:p>
          <a:p>
            <a:pPr>
              <a:lnSpc>
                <a:spcPts val="2700"/>
              </a:lnSpc>
            </a:pPr>
            <a:r>
              <a:rPr lang="it-IT" sz="2800" dirty="0" smtClean="0">
                <a:solidFill>
                  <a:srgbClr val="0000CC"/>
                </a:solidFill>
              </a:rPr>
              <a:t>e perché ne hanno </a:t>
            </a:r>
            <a:r>
              <a:rPr lang="it-IT" sz="2800" b="1" dirty="0" smtClean="0">
                <a:solidFill>
                  <a:srgbClr val="0000CC"/>
                </a:solidFill>
              </a:rPr>
              <a:t>esperienza diretta</a:t>
            </a:r>
            <a:r>
              <a:rPr lang="it-IT" sz="2800" dirty="0" smtClean="0">
                <a:solidFill>
                  <a:srgbClr val="0000CC"/>
                </a:solidFill>
              </a:rPr>
              <a:t>. </a:t>
            </a:r>
          </a:p>
          <a:p>
            <a:pPr>
              <a:lnSpc>
                <a:spcPts val="2700"/>
              </a:lnSpc>
            </a:pPr>
            <a:r>
              <a:rPr lang="it-IT" sz="2800" dirty="0" smtClean="0">
                <a:solidFill>
                  <a:srgbClr val="0000CC"/>
                </a:solidFill>
              </a:rPr>
              <a:t>Infine, la </a:t>
            </a:r>
            <a:r>
              <a:rPr lang="it-IT" sz="2800" b="1" dirty="0" smtClean="0">
                <a:solidFill>
                  <a:srgbClr val="0000CC"/>
                </a:solidFill>
              </a:rPr>
              <a:t>gestione comunitaria </a:t>
            </a:r>
            <a:r>
              <a:rPr lang="it-IT" sz="2800" dirty="0" smtClean="0">
                <a:solidFill>
                  <a:srgbClr val="0000CC"/>
                </a:solidFill>
              </a:rPr>
              <a:t>dei beni comuni comporta un </a:t>
            </a:r>
          </a:p>
          <a:p>
            <a:pPr>
              <a:lnSpc>
                <a:spcPts val="2700"/>
              </a:lnSpc>
            </a:pPr>
            <a:r>
              <a:rPr lang="it-IT" sz="2800" b="1" dirty="0" smtClean="0">
                <a:solidFill>
                  <a:srgbClr val="0000CC"/>
                </a:solidFill>
              </a:rPr>
              <a:t>nuovo modo di produzione cooperativo e non competitivo</a:t>
            </a:r>
            <a:r>
              <a:rPr lang="it-IT" sz="2800" dirty="0" smtClean="0">
                <a:solidFill>
                  <a:srgbClr val="0000CC"/>
                </a:solidFill>
              </a:rPr>
              <a:t>.</a:t>
            </a:r>
          </a:p>
        </p:txBody>
      </p:sp>
      <p:pic>
        <p:nvPicPr>
          <p:cNvPr id="56322" name="Picture 2" descr="https://encrypted-tbn0.gstatic.com/images?q=tbn:ANd9GcQXoz-xKYrloKxS7dZxUvVMZdB0eFS11rIovHPYRpVQwB_4pgVs">
            <a:hlinkClick r:id="rId3"/>
          </p:cNvPr>
          <p:cNvPicPr>
            <a:picLocks noChangeAspect="1" noChangeArrowheads="1"/>
          </p:cNvPicPr>
          <p:nvPr/>
        </p:nvPicPr>
        <p:blipFill>
          <a:blip r:embed="rId4"/>
          <a:srcRect/>
          <a:stretch>
            <a:fillRect/>
          </a:stretch>
        </p:blipFill>
        <p:spPr bwMode="auto">
          <a:xfrm>
            <a:off x="3000364" y="2771774"/>
            <a:ext cx="2667000" cy="40862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1000"/>
                                        <p:tgtEl>
                                          <p:spTgt spid="4">
                                            <p:txEl>
                                              <p:pRg st="2" end="2"/>
                                            </p:tx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left)">
                                      <p:cBhvr>
                                        <p:cTn id="25" dur="10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56322"/>
                                        </p:tgtEl>
                                        <p:attrNameLst>
                                          <p:attrName>style.visibility</p:attrName>
                                        </p:attrNameLst>
                                      </p:cBhvr>
                                      <p:to>
                                        <p:strVal val="visible"/>
                                      </p:to>
                                    </p:set>
                                    <p:animEffect transition="in" filter="box(out)">
                                      <p:cBhvr>
                                        <p:cTn id="30" dur="500"/>
                                        <p:tgtEl>
                                          <p:spTgt spid="56322"/>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nodeType="clickEffect">
                                  <p:stCondLst>
                                    <p:cond delay="0"/>
                                  </p:stCondLst>
                                  <p:childTnLst>
                                    <p:animEffect transition="out" filter="box(in)">
                                      <p:cBhvr>
                                        <p:cTn id="34" dur="500"/>
                                        <p:tgtEl>
                                          <p:spTgt spid="56322"/>
                                        </p:tgtEl>
                                      </p:cBhvr>
                                    </p:animEffect>
                                    <p:set>
                                      <p:cBhvr>
                                        <p:cTn id="35" dur="1" fill="hold">
                                          <p:stCondLst>
                                            <p:cond delay="499"/>
                                          </p:stCondLst>
                                        </p:cTn>
                                        <p:tgtEl>
                                          <p:spTgt spid="56322"/>
                                        </p:tgtEl>
                                        <p:attrNameLst>
                                          <p:attrName>style.visibility</p:attrName>
                                        </p:attrNameLst>
                                      </p:cBhvr>
                                      <p:to>
                                        <p:strVal val="hidden"/>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left)">
                                      <p:cBhvr>
                                        <p:cTn id="39" dur="1000"/>
                                        <p:tgtEl>
                                          <p:spTgt spid="4">
                                            <p:txEl>
                                              <p:pRg st="4" end="4"/>
                                            </p:txEl>
                                          </p:spTgt>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left)">
                                      <p:cBhvr>
                                        <p:cTn id="43" dur="10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left)">
                                      <p:cBhvr>
                                        <p:cTn id="48" dur="1000"/>
                                        <p:tgtEl>
                                          <p:spTgt spid="4">
                                            <p:txEl>
                                              <p:pRg st="6" end="6"/>
                                            </p:txEl>
                                          </p:spTgt>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wipe(left)">
                                      <p:cBhvr>
                                        <p:cTn id="52" dur="1000"/>
                                        <p:tgtEl>
                                          <p:spTgt spid="4">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wipe(left)">
                                      <p:cBhvr>
                                        <p:cTn id="57" dur="1000"/>
                                        <p:tgtEl>
                                          <p:spTgt spid="4">
                                            <p:txEl>
                                              <p:pRg st="8" end="8"/>
                                            </p:txEl>
                                          </p:spTgt>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Effect transition="in" filter="wipe(left)">
                                      <p:cBhvr>
                                        <p:cTn id="61" dur="1000"/>
                                        <p:tgtEl>
                                          <p:spTgt spid="4">
                                            <p:txEl>
                                              <p:pRg st="9" end="9"/>
                                            </p:txEl>
                                          </p:spTgt>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4">
                                            <p:txEl>
                                              <p:pRg st="10" end="10"/>
                                            </p:txEl>
                                          </p:spTgt>
                                        </p:tgtEl>
                                        <p:attrNameLst>
                                          <p:attrName>style.visibility</p:attrName>
                                        </p:attrNameLst>
                                      </p:cBhvr>
                                      <p:to>
                                        <p:strVal val="visible"/>
                                      </p:to>
                                    </p:set>
                                    <p:animEffect transition="in" filter="wipe(left)">
                                      <p:cBhvr>
                                        <p:cTn id="65" dur="1000"/>
                                        <p:tgtEl>
                                          <p:spTgt spid="4">
                                            <p:txEl>
                                              <p:pRg st="10" end="10"/>
                                            </p:txEl>
                                          </p:spTgt>
                                        </p:tgtEl>
                                      </p:cBhvr>
                                    </p:animEffect>
                                  </p:childTnLst>
                                </p:cTn>
                              </p:par>
                            </p:childTnLst>
                          </p:cTn>
                        </p:par>
                        <p:par>
                          <p:cTn id="66" fill="hold">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4">
                                            <p:txEl>
                                              <p:pRg st="11" end="11"/>
                                            </p:txEl>
                                          </p:spTgt>
                                        </p:tgtEl>
                                        <p:attrNameLst>
                                          <p:attrName>style.visibility</p:attrName>
                                        </p:attrNameLst>
                                      </p:cBhvr>
                                      <p:to>
                                        <p:strVal val="visible"/>
                                      </p:to>
                                    </p:set>
                                    <p:animEffect transition="in" filter="wipe(left)">
                                      <p:cBhvr>
                                        <p:cTn id="69" dur="1000"/>
                                        <p:tgtEl>
                                          <p:spTgt spid="4">
                                            <p:txEl>
                                              <p:pRg st="11" end="1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
                                            <p:txEl>
                                              <p:pRg st="12" end="12"/>
                                            </p:txEl>
                                          </p:spTgt>
                                        </p:tgtEl>
                                        <p:attrNameLst>
                                          <p:attrName>style.visibility</p:attrName>
                                        </p:attrNameLst>
                                      </p:cBhvr>
                                      <p:to>
                                        <p:strVal val="visible"/>
                                      </p:to>
                                    </p:set>
                                    <p:animEffect transition="in" filter="wipe(left)">
                                      <p:cBhvr>
                                        <p:cTn id="74" dur="1000"/>
                                        <p:tgtEl>
                                          <p:spTgt spid="4">
                                            <p:txEl>
                                              <p:pRg st="12" end="12"/>
                                            </p:txEl>
                                          </p:spTgt>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4">
                                            <p:txEl>
                                              <p:pRg st="13" end="13"/>
                                            </p:txEl>
                                          </p:spTgt>
                                        </p:tgtEl>
                                        <p:attrNameLst>
                                          <p:attrName>style.visibility</p:attrName>
                                        </p:attrNameLst>
                                      </p:cBhvr>
                                      <p:to>
                                        <p:strVal val="visible"/>
                                      </p:to>
                                    </p:set>
                                    <p:animEffect transition="in" filter="wipe(left)">
                                      <p:cBhvr>
                                        <p:cTn id="78" dur="1000"/>
                                        <p:tgtEl>
                                          <p:spTgt spid="4">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
                                            <p:txEl>
                                              <p:pRg st="14" end="14"/>
                                            </p:txEl>
                                          </p:spTgt>
                                        </p:tgtEl>
                                        <p:attrNameLst>
                                          <p:attrName>style.visibility</p:attrName>
                                        </p:attrNameLst>
                                      </p:cBhvr>
                                      <p:to>
                                        <p:strVal val="visible"/>
                                      </p:to>
                                    </p:set>
                                    <p:animEffect transition="in" filter="wipe(left)">
                                      <p:cBhvr>
                                        <p:cTn id="83" dur="1000"/>
                                        <p:tgtEl>
                                          <p:spTgt spid="4">
                                            <p:txEl>
                                              <p:pRg st="14" end="1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
                                            <p:txEl>
                                              <p:pRg st="15" end="15"/>
                                            </p:txEl>
                                          </p:spTgt>
                                        </p:tgtEl>
                                        <p:attrNameLst>
                                          <p:attrName>style.visibility</p:attrName>
                                        </p:attrNameLst>
                                      </p:cBhvr>
                                      <p:to>
                                        <p:strVal val="visible"/>
                                      </p:to>
                                    </p:set>
                                    <p:animEffect transition="in" filter="wipe(left)">
                                      <p:cBhvr>
                                        <p:cTn id="88" dur="1000"/>
                                        <p:tgtEl>
                                          <p:spTgt spid="4">
                                            <p:txEl>
                                              <p:pRg st="15" end="1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4">
                                            <p:txEl>
                                              <p:pRg st="16" end="16"/>
                                            </p:txEl>
                                          </p:spTgt>
                                        </p:tgtEl>
                                        <p:attrNameLst>
                                          <p:attrName>style.visibility</p:attrName>
                                        </p:attrNameLst>
                                      </p:cBhvr>
                                      <p:to>
                                        <p:strVal val="visible"/>
                                      </p:to>
                                    </p:set>
                                    <p:animEffect transition="in" filter="wipe(left)">
                                      <p:cBhvr>
                                        <p:cTn id="93" dur="1000"/>
                                        <p:tgtEl>
                                          <p:spTgt spid="4">
                                            <p:txEl>
                                              <p:pRg st="16" end="16"/>
                                            </p:tx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4">
                                            <p:txEl>
                                              <p:pRg st="17" end="17"/>
                                            </p:txEl>
                                          </p:spTgt>
                                        </p:tgtEl>
                                        <p:attrNameLst>
                                          <p:attrName>style.visibility</p:attrName>
                                        </p:attrNameLst>
                                      </p:cBhvr>
                                      <p:to>
                                        <p:strVal val="visible"/>
                                      </p:to>
                                    </p:set>
                                    <p:animEffect transition="in" filter="wipe(left)">
                                      <p:cBhvr>
                                        <p:cTn id="97" dur="1000"/>
                                        <p:tgtEl>
                                          <p:spTgt spid="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bldLvl="4"/>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0" y="0"/>
            <a:ext cx="9144000" cy="500042"/>
          </a:xfrm>
          <a:prstGeom prst="rect">
            <a:avLst/>
          </a:prstGeom>
          <a:solidFill>
            <a:srgbClr val="3333FF"/>
          </a:solidFill>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chemeClr val="bg1"/>
                </a:solidFill>
                <a:effectLst/>
                <a:uLnTx/>
                <a:uFillTx/>
                <a:latin typeface="+mj-lt"/>
                <a:ea typeface="+mj-ea"/>
                <a:cs typeface="+mj-cs"/>
              </a:rPr>
              <a:t>PERSONA, SOCIETÀ E SITUAZIONE SECONDO OSTROM</a:t>
            </a:r>
            <a:endParaRPr kumimoji="0" lang="it-IT" sz="2800" b="1" i="0" u="none" strike="noStrike" kern="1200" cap="none" spc="0" normalizeH="0" baseline="0" noProof="0" dirty="0">
              <a:ln>
                <a:noFill/>
              </a:ln>
              <a:solidFill>
                <a:schemeClr val="bg1"/>
              </a:solidFill>
              <a:effectLst/>
              <a:uLnTx/>
              <a:uFillTx/>
              <a:latin typeface="+mj-lt"/>
              <a:ea typeface="+mj-ea"/>
              <a:cs typeface="+mj-cs"/>
            </a:endParaRPr>
          </a:p>
        </p:txBody>
      </p:sp>
      <p:sp>
        <p:nvSpPr>
          <p:cNvPr id="8" name="Rettangolo 7"/>
          <p:cNvSpPr/>
          <p:nvPr/>
        </p:nvSpPr>
        <p:spPr>
          <a:xfrm>
            <a:off x="0" y="500042"/>
            <a:ext cx="9144000" cy="6427401"/>
          </a:xfrm>
          <a:prstGeom prst="rect">
            <a:avLst/>
          </a:prstGeom>
          <a:ln>
            <a:noFill/>
          </a:ln>
        </p:spPr>
        <p:txBody>
          <a:bodyPr wrap="square">
            <a:spAutoFit/>
          </a:bodyPr>
          <a:lstStyle/>
          <a:p>
            <a:pPr>
              <a:lnSpc>
                <a:spcPts val="2600"/>
              </a:lnSpc>
            </a:pPr>
            <a:r>
              <a:rPr lang="it-IT" sz="2800" dirty="0" smtClean="0">
                <a:solidFill>
                  <a:srgbClr val="0000CC"/>
                </a:solidFill>
              </a:rPr>
              <a:t>1)- </a:t>
            </a:r>
            <a:r>
              <a:rPr lang="it-IT" sz="2800" b="1" dirty="0" smtClean="0">
                <a:solidFill>
                  <a:srgbClr val="0000CC"/>
                </a:solidFill>
              </a:rPr>
              <a:t>LA SOCIETÀ</a:t>
            </a:r>
          </a:p>
          <a:p>
            <a:pPr>
              <a:lnSpc>
                <a:spcPts val="2600"/>
              </a:lnSpc>
            </a:pPr>
            <a:r>
              <a:rPr lang="it-IT" sz="2800" dirty="0" smtClean="0">
                <a:solidFill>
                  <a:srgbClr val="0000CC"/>
                </a:solidFill>
              </a:rPr>
              <a:t>L’idea di una società </a:t>
            </a:r>
            <a:r>
              <a:rPr lang="it-IT" sz="2800" b="1" dirty="0" smtClean="0">
                <a:solidFill>
                  <a:srgbClr val="0000CC"/>
                </a:solidFill>
              </a:rPr>
              <a:t>policentrica</a:t>
            </a:r>
            <a:r>
              <a:rPr lang="it-IT" sz="2800" dirty="0" smtClean="0">
                <a:solidFill>
                  <a:srgbClr val="0000CC"/>
                </a:solidFill>
              </a:rPr>
              <a:t>, con un governo </a:t>
            </a:r>
            <a:r>
              <a:rPr lang="it-IT" sz="2800" b="1" dirty="0" smtClean="0">
                <a:solidFill>
                  <a:srgbClr val="0000CC"/>
                </a:solidFill>
              </a:rPr>
              <a:t>federalista</a:t>
            </a:r>
            <a:r>
              <a:rPr lang="it-IT" sz="2800" dirty="0" smtClean="0">
                <a:solidFill>
                  <a:srgbClr val="0000CC"/>
                </a:solidFill>
              </a:rPr>
              <a:t> </a:t>
            </a:r>
          </a:p>
          <a:p>
            <a:pPr>
              <a:lnSpc>
                <a:spcPts val="2600"/>
              </a:lnSpc>
            </a:pPr>
            <a:r>
              <a:rPr lang="it-IT" sz="2800" dirty="0" smtClean="0">
                <a:solidFill>
                  <a:srgbClr val="0000CC"/>
                </a:solidFill>
              </a:rPr>
              <a:t>ed </a:t>
            </a:r>
            <a:r>
              <a:rPr lang="it-IT" sz="2800" b="1" dirty="0" smtClean="0">
                <a:solidFill>
                  <a:srgbClr val="0000CC"/>
                </a:solidFill>
              </a:rPr>
              <a:t>equilibrio tra i poteri </a:t>
            </a:r>
            <a:r>
              <a:rPr lang="it-IT" sz="2800" dirty="0" smtClean="0">
                <a:solidFill>
                  <a:srgbClr val="0000CC"/>
                </a:solidFill>
              </a:rPr>
              <a:t>in cui i cittadini </a:t>
            </a:r>
            <a:r>
              <a:rPr lang="it-IT" sz="2800" b="1" dirty="0" smtClean="0">
                <a:solidFill>
                  <a:srgbClr val="0000CC"/>
                </a:solidFill>
              </a:rPr>
              <a:t>governano dal </a:t>
            </a:r>
            <a:r>
              <a:rPr lang="it-IT" sz="2800" b="1" dirty="0" err="1" smtClean="0">
                <a:solidFill>
                  <a:srgbClr val="0000CC"/>
                </a:solidFill>
              </a:rPr>
              <a:t>bas-</a:t>
            </a:r>
            <a:endParaRPr lang="it-IT" sz="2800" b="1" dirty="0" smtClean="0">
              <a:solidFill>
                <a:srgbClr val="0000CC"/>
              </a:solidFill>
            </a:endParaRPr>
          </a:p>
          <a:p>
            <a:pPr>
              <a:lnSpc>
                <a:spcPts val="2600"/>
              </a:lnSpc>
            </a:pPr>
            <a:r>
              <a:rPr lang="it-IT" sz="2800" b="1" dirty="0" smtClean="0">
                <a:solidFill>
                  <a:srgbClr val="0000CC"/>
                </a:solidFill>
              </a:rPr>
              <a:t>so </a:t>
            </a:r>
            <a:r>
              <a:rPr lang="it-IT" sz="2800" dirty="0" smtClean="0">
                <a:solidFill>
                  <a:srgbClr val="0000CC"/>
                </a:solidFill>
              </a:rPr>
              <a:t>e in maniera</a:t>
            </a:r>
            <a:r>
              <a:rPr lang="it-IT" sz="2800" b="1" dirty="0" smtClean="0">
                <a:solidFill>
                  <a:srgbClr val="0000CC"/>
                </a:solidFill>
              </a:rPr>
              <a:t> cooperativa </a:t>
            </a:r>
            <a:r>
              <a:rPr lang="it-IT" sz="2800" dirty="0" smtClean="0">
                <a:solidFill>
                  <a:srgbClr val="0000CC"/>
                </a:solidFill>
              </a:rPr>
              <a:t>le loro risorse comuni. </a:t>
            </a:r>
          </a:p>
          <a:p>
            <a:pPr>
              <a:lnSpc>
                <a:spcPts val="2600"/>
              </a:lnSpc>
            </a:pPr>
            <a:r>
              <a:rPr lang="it-IT" sz="2800" dirty="0" smtClean="0">
                <a:solidFill>
                  <a:srgbClr val="0000CC"/>
                </a:solidFill>
              </a:rPr>
              <a:t>Le persone si </a:t>
            </a:r>
            <a:r>
              <a:rPr lang="it-IT" sz="2800" b="1" dirty="0" smtClean="0">
                <a:solidFill>
                  <a:srgbClr val="0000CC"/>
                </a:solidFill>
              </a:rPr>
              <a:t>coordinano</a:t>
            </a:r>
            <a:r>
              <a:rPr lang="it-IT" sz="2800" dirty="0" smtClean="0">
                <a:solidFill>
                  <a:srgbClr val="0000CC"/>
                </a:solidFill>
              </a:rPr>
              <a:t> e agiscono in maniera </a:t>
            </a:r>
            <a:r>
              <a:rPr lang="it-IT" sz="2800" b="1" dirty="0" smtClean="0">
                <a:solidFill>
                  <a:srgbClr val="0000CC"/>
                </a:solidFill>
              </a:rPr>
              <a:t>congiunta</a:t>
            </a:r>
            <a:r>
              <a:rPr lang="it-IT" sz="2800" dirty="0" smtClean="0">
                <a:solidFill>
                  <a:srgbClr val="0000CC"/>
                </a:solidFill>
              </a:rPr>
              <a:t> </a:t>
            </a:r>
          </a:p>
          <a:p>
            <a:pPr>
              <a:lnSpc>
                <a:spcPts val="2600"/>
              </a:lnSpc>
            </a:pPr>
            <a:r>
              <a:rPr lang="it-IT" sz="2800" dirty="0" smtClean="0">
                <a:solidFill>
                  <a:srgbClr val="0000CC"/>
                </a:solidFill>
              </a:rPr>
              <a:t>grazie alla presenza di una risorsa (come ad esempio un bacino</a:t>
            </a:r>
          </a:p>
          <a:p>
            <a:pPr>
              <a:lnSpc>
                <a:spcPts val="2600"/>
              </a:lnSpc>
            </a:pPr>
            <a:r>
              <a:rPr lang="it-IT" sz="2800" dirty="0" smtClean="0">
                <a:solidFill>
                  <a:srgbClr val="0000CC"/>
                </a:solidFill>
              </a:rPr>
              <a:t>idrico) da cui dipendono e che assieme proteggono. </a:t>
            </a:r>
            <a:endParaRPr lang="it-IT" sz="2800" i="1" dirty="0" smtClean="0">
              <a:solidFill>
                <a:srgbClr val="0000CC"/>
              </a:solidFill>
            </a:endParaRPr>
          </a:p>
          <a:p>
            <a:pPr>
              <a:lnSpc>
                <a:spcPts val="2600"/>
              </a:lnSpc>
            </a:pPr>
            <a:r>
              <a:rPr lang="it-IT" sz="2800" dirty="0" smtClean="0">
                <a:solidFill>
                  <a:srgbClr val="0000CC"/>
                </a:solidFill>
              </a:rPr>
              <a:t>2)- </a:t>
            </a:r>
            <a:r>
              <a:rPr lang="it-IT" sz="2800" b="1" dirty="0" smtClean="0">
                <a:solidFill>
                  <a:srgbClr val="0000CC"/>
                </a:solidFill>
              </a:rPr>
              <a:t>LA PERSONA</a:t>
            </a:r>
          </a:p>
          <a:p>
            <a:pPr>
              <a:lnSpc>
                <a:spcPts val="2600"/>
              </a:lnSpc>
            </a:pPr>
            <a:r>
              <a:rPr lang="it-IT" sz="2800" spc="-50" dirty="0" smtClean="0">
                <a:solidFill>
                  <a:srgbClr val="0000CC"/>
                </a:solidFill>
              </a:rPr>
              <a:t>Le persone considerate </a:t>
            </a:r>
            <a:r>
              <a:rPr lang="it-IT" sz="2800" b="1" spc="-50" dirty="0" smtClean="0">
                <a:solidFill>
                  <a:srgbClr val="0000CC"/>
                </a:solidFill>
              </a:rPr>
              <a:t>competenti</a:t>
            </a:r>
            <a:r>
              <a:rPr lang="it-IT" sz="2800" spc="-50" dirty="0" smtClean="0">
                <a:solidFill>
                  <a:srgbClr val="0000CC"/>
                </a:solidFill>
              </a:rPr>
              <a:t>, </a:t>
            </a:r>
            <a:r>
              <a:rPr lang="it-IT" sz="2800" b="1" spc="-50" dirty="0" smtClean="0">
                <a:solidFill>
                  <a:srgbClr val="0000CC"/>
                </a:solidFill>
              </a:rPr>
              <a:t>portatrici di risorse</a:t>
            </a:r>
            <a:r>
              <a:rPr lang="it-IT" sz="2800" spc="-50" dirty="0" smtClean="0">
                <a:solidFill>
                  <a:srgbClr val="0000CC"/>
                </a:solidFill>
              </a:rPr>
              <a:t>, e </a:t>
            </a:r>
            <a:r>
              <a:rPr lang="it-IT" sz="2800" dirty="0" smtClean="0">
                <a:solidFill>
                  <a:srgbClr val="0000CC"/>
                </a:solidFill>
              </a:rPr>
              <a:t>non </a:t>
            </a:r>
          </a:p>
          <a:p>
            <a:pPr>
              <a:lnSpc>
                <a:spcPts val="2600"/>
              </a:lnSpc>
            </a:pPr>
            <a:r>
              <a:rPr lang="it-IT" sz="2800" dirty="0" smtClean="0">
                <a:solidFill>
                  <a:srgbClr val="0000CC"/>
                </a:solidFill>
              </a:rPr>
              <a:t>solo di preferenze, dotate della capacità di valutare e giudicare.</a:t>
            </a:r>
          </a:p>
          <a:p>
            <a:pPr>
              <a:lnSpc>
                <a:spcPts val="2600"/>
              </a:lnSpc>
            </a:pPr>
            <a:r>
              <a:rPr lang="it-IT" sz="2800" dirty="0" smtClean="0">
                <a:solidFill>
                  <a:srgbClr val="0000CC"/>
                </a:solidFill>
              </a:rPr>
              <a:t>Sono individui </a:t>
            </a:r>
            <a:r>
              <a:rPr lang="it-IT" sz="2800" b="1" dirty="0" smtClean="0">
                <a:solidFill>
                  <a:srgbClr val="0000CC"/>
                </a:solidFill>
              </a:rPr>
              <a:t>morali</a:t>
            </a:r>
            <a:r>
              <a:rPr lang="it-IT" sz="2800" dirty="0" smtClean="0">
                <a:solidFill>
                  <a:srgbClr val="0000CC"/>
                </a:solidFill>
              </a:rPr>
              <a:t>, con un senso di </a:t>
            </a:r>
            <a:r>
              <a:rPr lang="it-IT" sz="2800" b="1" dirty="0" smtClean="0">
                <a:solidFill>
                  <a:srgbClr val="0000CC"/>
                </a:solidFill>
              </a:rPr>
              <a:t>giustizia</a:t>
            </a:r>
            <a:r>
              <a:rPr lang="it-IT" sz="2800" dirty="0" smtClean="0">
                <a:solidFill>
                  <a:srgbClr val="0000CC"/>
                </a:solidFill>
              </a:rPr>
              <a:t> complesso, </a:t>
            </a:r>
          </a:p>
          <a:p>
            <a:pPr>
              <a:lnSpc>
                <a:spcPts val="2600"/>
              </a:lnSpc>
            </a:pPr>
            <a:r>
              <a:rPr lang="it-IT" sz="2800" dirty="0" smtClean="0">
                <a:solidFill>
                  <a:srgbClr val="0000CC"/>
                </a:solidFill>
              </a:rPr>
              <a:t>non riducibile ai dettami dell’utilitarismo.</a:t>
            </a:r>
          </a:p>
          <a:p>
            <a:pPr>
              <a:lnSpc>
                <a:spcPts val="2600"/>
              </a:lnSpc>
            </a:pPr>
            <a:r>
              <a:rPr lang="it-IT" sz="2800" dirty="0" smtClean="0">
                <a:solidFill>
                  <a:srgbClr val="0000CC"/>
                </a:solidFill>
              </a:rPr>
              <a:t>Gli individui sono pensati come «</a:t>
            </a:r>
            <a:r>
              <a:rPr lang="it-IT" sz="2800" b="1" dirty="0" smtClean="0">
                <a:solidFill>
                  <a:srgbClr val="0000CC"/>
                </a:solidFill>
              </a:rPr>
              <a:t>allievi fallibili</a:t>
            </a:r>
            <a:r>
              <a:rPr lang="it-IT" sz="2800" dirty="0" smtClean="0">
                <a:solidFill>
                  <a:srgbClr val="0000CC"/>
                </a:solidFill>
              </a:rPr>
              <a:t>».</a:t>
            </a:r>
          </a:p>
          <a:p>
            <a:pPr>
              <a:lnSpc>
                <a:spcPts val="2600"/>
              </a:lnSpc>
            </a:pPr>
            <a:r>
              <a:rPr lang="it-IT" sz="2800" dirty="0" smtClean="0">
                <a:solidFill>
                  <a:srgbClr val="0000CC"/>
                </a:solidFill>
              </a:rPr>
              <a:t>3)- </a:t>
            </a:r>
            <a:r>
              <a:rPr lang="it-IT" sz="2800" b="1" dirty="0" smtClean="0">
                <a:solidFill>
                  <a:srgbClr val="0000CC"/>
                </a:solidFill>
              </a:rPr>
              <a:t>LA SITUAZIONE</a:t>
            </a:r>
          </a:p>
          <a:p>
            <a:pPr>
              <a:lnSpc>
                <a:spcPts val="2600"/>
              </a:lnSpc>
            </a:pPr>
            <a:r>
              <a:rPr lang="it-IT" sz="2800" dirty="0" smtClean="0">
                <a:solidFill>
                  <a:srgbClr val="0000CC"/>
                </a:solidFill>
              </a:rPr>
              <a:t>La situazione dell’azione umana è condizionata da tre fattori: </a:t>
            </a:r>
          </a:p>
          <a:p>
            <a:pPr>
              <a:lnSpc>
                <a:spcPts val="2600"/>
              </a:lnSpc>
              <a:buFontTx/>
              <a:buChar char="-"/>
            </a:pPr>
            <a:r>
              <a:rPr lang="it-IT" sz="2800" spc="-50" dirty="0" smtClean="0">
                <a:solidFill>
                  <a:srgbClr val="0000CC"/>
                </a:solidFill>
              </a:rPr>
              <a:t>le </a:t>
            </a:r>
            <a:r>
              <a:rPr lang="it-IT" sz="2800" b="1" spc="-50" dirty="0" smtClean="0">
                <a:solidFill>
                  <a:srgbClr val="0000CC"/>
                </a:solidFill>
              </a:rPr>
              <a:t>caratteristiche fisiche </a:t>
            </a:r>
            <a:r>
              <a:rPr lang="it-IT" sz="2800" spc="-50" dirty="0" smtClean="0">
                <a:solidFill>
                  <a:srgbClr val="0000CC"/>
                </a:solidFill>
              </a:rPr>
              <a:t>del luogo e le sue condizioni materiali;</a:t>
            </a:r>
          </a:p>
          <a:p>
            <a:pPr>
              <a:lnSpc>
                <a:spcPts val="2600"/>
              </a:lnSpc>
              <a:buFontTx/>
              <a:buChar char="-"/>
            </a:pPr>
            <a:r>
              <a:rPr lang="it-IT" sz="2800" dirty="0" smtClean="0">
                <a:solidFill>
                  <a:srgbClr val="0000CC"/>
                </a:solidFill>
              </a:rPr>
              <a:t>le </a:t>
            </a:r>
            <a:r>
              <a:rPr lang="it-IT" sz="2800" b="1" dirty="0" smtClean="0">
                <a:solidFill>
                  <a:srgbClr val="0000CC"/>
                </a:solidFill>
              </a:rPr>
              <a:t>caratteristiche delle comunità</a:t>
            </a:r>
            <a:r>
              <a:rPr lang="it-IT" sz="2800" dirty="0" smtClean="0">
                <a:solidFill>
                  <a:srgbClr val="0000CC"/>
                </a:solidFill>
              </a:rPr>
              <a:t>: l’accettazione delle norme</a:t>
            </a:r>
          </a:p>
          <a:p>
            <a:pPr>
              <a:lnSpc>
                <a:spcPts val="2600"/>
              </a:lnSpc>
            </a:pPr>
            <a:r>
              <a:rPr lang="it-IT" sz="2800" dirty="0" smtClean="0">
                <a:solidFill>
                  <a:srgbClr val="0000CC"/>
                </a:solidFill>
              </a:rPr>
              <a:t>di comportamento e la distribuzione delle risorse tra i membri; </a:t>
            </a:r>
          </a:p>
          <a:p>
            <a:pPr>
              <a:lnSpc>
                <a:spcPts val="2600"/>
              </a:lnSpc>
              <a:buFontTx/>
              <a:buChar char="-"/>
            </a:pPr>
            <a:r>
              <a:rPr lang="it-IT" sz="2800" dirty="0" smtClean="0">
                <a:solidFill>
                  <a:srgbClr val="0000CC"/>
                </a:solidFill>
              </a:rPr>
              <a:t>la </a:t>
            </a:r>
            <a:r>
              <a:rPr lang="it-IT" sz="2800" b="1" dirty="0" smtClean="0">
                <a:solidFill>
                  <a:srgbClr val="0000CC"/>
                </a:solidFill>
              </a:rPr>
              <a:t>configurazione delle regole </a:t>
            </a:r>
            <a:r>
              <a:rPr lang="it-IT" sz="2800" dirty="0" smtClean="0">
                <a:solidFill>
                  <a:srgbClr val="0000CC"/>
                </a:solidFill>
              </a:rPr>
              <a:t>in uso tra gli attori coinvolti. </a:t>
            </a:r>
            <a:endParaRPr lang="it-IT" sz="2800" dirty="0">
              <a:solidFill>
                <a:srgbClr val="0000CC"/>
              </a:solidFill>
            </a:endParaRPr>
          </a:p>
        </p:txBody>
      </p:sp>
      <p:pic>
        <p:nvPicPr>
          <p:cNvPr id="54273" name="Picture 1" descr="C:\Users\Administrator\Pictures\SOCIETA\DIMENSIONI SOCIETAS\Gruppo-aiuto reciproco2.jpg"/>
          <p:cNvPicPr>
            <a:picLocks noChangeAspect="1" noChangeArrowheads="1"/>
          </p:cNvPicPr>
          <p:nvPr/>
        </p:nvPicPr>
        <p:blipFill>
          <a:blip r:embed="rId3"/>
          <a:srcRect/>
          <a:stretch>
            <a:fillRect/>
          </a:stretch>
        </p:blipFill>
        <p:spPr bwMode="auto">
          <a:xfrm>
            <a:off x="0" y="0"/>
            <a:ext cx="9143996"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1000"/>
                                        <p:tgtEl>
                                          <p:spTgt spid="8">
                                            <p:txEl>
                                              <p:pRg st="1" end="1"/>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wipe(left)">
                                      <p:cBhvr>
                                        <p:cTn id="21" dur="1000"/>
                                        <p:tgtEl>
                                          <p:spTgt spid="8">
                                            <p:txEl>
                                              <p:pRg st="2" end="2"/>
                                            </p:tx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left)">
                                      <p:cBhvr>
                                        <p:cTn id="25" dur="10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54273"/>
                                        </p:tgtEl>
                                        <p:attrNameLst>
                                          <p:attrName>style.visibility</p:attrName>
                                        </p:attrNameLst>
                                      </p:cBhvr>
                                      <p:to>
                                        <p:strVal val="visible"/>
                                      </p:to>
                                    </p:set>
                                    <p:animEffect transition="in" filter="box(out)">
                                      <p:cBhvr>
                                        <p:cTn id="30" dur="500"/>
                                        <p:tgtEl>
                                          <p:spTgt spid="54273"/>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nodeType="clickEffect">
                                  <p:stCondLst>
                                    <p:cond delay="0"/>
                                  </p:stCondLst>
                                  <p:childTnLst>
                                    <p:animEffect transition="out" filter="box(in)">
                                      <p:cBhvr>
                                        <p:cTn id="34" dur="500"/>
                                        <p:tgtEl>
                                          <p:spTgt spid="54273"/>
                                        </p:tgtEl>
                                      </p:cBhvr>
                                    </p:animEffect>
                                    <p:set>
                                      <p:cBhvr>
                                        <p:cTn id="35" dur="1" fill="hold">
                                          <p:stCondLst>
                                            <p:cond delay="499"/>
                                          </p:stCondLst>
                                        </p:cTn>
                                        <p:tgtEl>
                                          <p:spTgt spid="54273"/>
                                        </p:tgtEl>
                                        <p:attrNameLst>
                                          <p:attrName>style.visibility</p:attrName>
                                        </p:attrNameLst>
                                      </p:cBhvr>
                                      <p:to>
                                        <p:strVal val="hidden"/>
                                      </p:to>
                                    </p:se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wipe(left)">
                                      <p:cBhvr>
                                        <p:cTn id="39" dur="1000"/>
                                        <p:tgtEl>
                                          <p:spTgt spid="8">
                                            <p:txEl>
                                              <p:pRg st="4" end="4"/>
                                            </p:txEl>
                                          </p:spTgt>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Effect transition="in" filter="wipe(left)">
                                      <p:cBhvr>
                                        <p:cTn id="43" dur="1000"/>
                                        <p:tgtEl>
                                          <p:spTgt spid="8">
                                            <p:txEl>
                                              <p:pRg st="5" end="5"/>
                                            </p:txEl>
                                          </p:spTgt>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wipe(left)">
                                      <p:cBhvr>
                                        <p:cTn id="47" dur="1000"/>
                                        <p:tgtEl>
                                          <p:spTgt spid="8">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txEl>
                                              <p:pRg st="7" end="7"/>
                                            </p:txEl>
                                          </p:spTgt>
                                        </p:tgtEl>
                                        <p:attrNameLst>
                                          <p:attrName>style.visibility</p:attrName>
                                        </p:attrNameLst>
                                      </p:cBhvr>
                                      <p:to>
                                        <p:strVal val="visible"/>
                                      </p:to>
                                    </p:set>
                                    <p:animEffect transition="in" filter="wipe(left)">
                                      <p:cBhvr>
                                        <p:cTn id="52" dur="500"/>
                                        <p:tgtEl>
                                          <p:spTgt spid="8">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txEl>
                                              <p:pRg st="8" end="8"/>
                                            </p:txEl>
                                          </p:spTgt>
                                        </p:tgtEl>
                                        <p:attrNameLst>
                                          <p:attrName>style.visibility</p:attrName>
                                        </p:attrNameLst>
                                      </p:cBhvr>
                                      <p:to>
                                        <p:strVal val="visible"/>
                                      </p:to>
                                    </p:set>
                                    <p:animEffect transition="in" filter="wipe(left)">
                                      <p:cBhvr>
                                        <p:cTn id="57" dur="1000"/>
                                        <p:tgtEl>
                                          <p:spTgt spid="8">
                                            <p:txEl>
                                              <p:pRg st="8" end="8"/>
                                            </p:txEl>
                                          </p:spTgt>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Effect transition="in" filter="wipe(left)">
                                      <p:cBhvr>
                                        <p:cTn id="61" dur="1000"/>
                                        <p:tgtEl>
                                          <p:spTgt spid="8">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xEl>
                                              <p:pRg st="10" end="10"/>
                                            </p:txEl>
                                          </p:spTgt>
                                        </p:tgtEl>
                                        <p:attrNameLst>
                                          <p:attrName>style.visibility</p:attrName>
                                        </p:attrNameLst>
                                      </p:cBhvr>
                                      <p:to>
                                        <p:strVal val="visible"/>
                                      </p:to>
                                    </p:set>
                                    <p:animEffect transition="in" filter="wipe(left)">
                                      <p:cBhvr>
                                        <p:cTn id="66" dur="1000"/>
                                        <p:tgtEl>
                                          <p:spTgt spid="8">
                                            <p:txEl>
                                              <p:pRg st="10" end="10"/>
                                            </p:txEl>
                                          </p:spTgt>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8">
                                            <p:txEl>
                                              <p:pRg st="11" end="11"/>
                                            </p:txEl>
                                          </p:spTgt>
                                        </p:tgtEl>
                                        <p:attrNameLst>
                                          <p:attrName>style.visibility</p:attrName>
                                        </p:attrNameLst>
                                      </p:cBhvr>
                                      <p:to>
                                        <p:strVal val="visible"/>
                                      </p:to>
                                    </p:set>
                                    <p:animEffect transition="in" filter="wipe(left)">
                                      <p:cBhvr>
                                        <p:cTn id="70" dur="1000"/>
                                        <p:tgtEl>
                                          <p:spTgt spid="8">
                                            <p:txEl>
                                              <p:pRg st="11" end="1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8">
                                            <p:txEl>
                                              <p:pRg st="12" end="12"/>
                                            </p:txEl>
                                          </p:spTgt>
                                        </p:tgtEl>
                                        <p:attrNameLst>
                                          <p:attrName>style.visibility</p:attrName>
                                        </p:attrNameLst>
                                      </p:cBhvr>
                                      <p:to>
                                        <p:strVal val="visible"/>
                                      </p:to>
                                    </p:set>
                                    <p:animEffect transition="in" filter="wipe(left)">
                                      <p:cBhvr>
                                        <p:cTn id="75" dur="1000"/>
                                        <p:tgtEl>
                                          <p:spTgt spid="8">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8">
                                            <p:txEl>
                                              <p:pRg st="13" end="13"/>
                                            </p:txEl>
                                          </p:spTgt>
                                        </p:tgtEl>
                                        <p:attrNameLst>
                                          <p:attrName>style.visibility</p:attrName>
                                        </p:attrNameLst>
                                      </p:cBhvr>
                                      <p:to>
                                        <p:strVal val="visible"/>
                                      </p:to>
                                    </p:set>
                                    <p:animEffect transition="in" filter="wipe(left)">
                                      <p:cBhvr>
                                        <p:cTn id="80" dur="500"/>
                                        <p:tgtEl>
                                          <p:spTgt spid="8">
                                            <p:txEl>
                                              <p:pRg st="13" end="1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xEl>
                                              <p:pRg st="14" end="14"/>
                                            </p:txEl>
                                          </p:spTgt>
                                        </p:tgtEl>
                                        <p:attrNameLst>
                                          <p:attrName>style.visibility</p:attrName>
                                        </p:attrNameLst>
                                      </p:cBhvr>
                                      <p:to>
                                        <p:strVal val="visible"/>
                                      </p:to>
                                    </p:set>
                                    <p:animEffect transition="in" filter="wipe(left)">
                                      <p:cBhvr>
                                        <p:cTn id="85" dur="1000"/>
                                        <p:tgtEl>
                                          <p:spTgt spid="8">
                                            <p:txEl>
                                              <p:pRg st="14" end="1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8">
                                            <p:txEl>
                                              <p:pRg st="15" end="15"/>
                                            </p:txEl>
                                          </p:spTgt>
                                        </p:tgtEl>
                                        <p:attrNameLst>
                                          <p:attrName>style.visibility</p:attrName>
                                        </p:attrNameLst>
                                      </p:cBhvr>
                                      <p:to>
                                        <p:strVal val="visible"/>
                                      </p:to>
                                    </p:set>
                                    <p:animEffect transition="in" filter="wipe(left)">
                                      <p:cBhvr>
                                        <p:cTn id="90" dur="1000"/>
                                        <p:tgtEl>
                                          <p:spTgt spid="8">
                                            <p:txEl>
                                              <p:pRg st="15" end="15"/>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8">
                                            <p:txEl>
                                              <p:pRg st="16" end="16"/>
                                            </p:txEl>
                                          </p:spTgt>
                                        </p:tgtEl>
                                        <p:attrNameLst>
                                          <p:attrName>style.visibility</p:attrName>
                                        </p:attrNameLst>
                                      </p:cBhvr>
                                      <p:to>
                                        <p:strVal val="visible"/>
                                      </p:to>
                                    </p:set>
                                    <p:animEffect transition="in" filter="wipe(left)">
                                      <p:cBhvr>
                                        <p:cTn id="95" dur="1000"/>
                                        <p:tgtEl>
                                          <p:spTgt spid="8">
                                            <p:txEl>
                                              <p:pRg st="16" end="16"/>
                                            </p:txEl>
                                          </p:spTgt>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xEl>
                                              <p:pRg st="17" end="17"/>
                                            </p:txEl>
                                          </p:spTgt>
                                        </p:tgtEl>
                                        <p:attrNameLst>
                                          <p:attrName>style.visibility</p:attrName>
                                        </p:attrNameLst>
                                      </p:cBhvr>
                                      <p:to>
                                        <p:strVal val="visible"/>
                                      </p:to>
                                    </p:set>
                                    <p:animEffect transition="in" filter="wipe(left)">
                                      <p:cBhvr>
                                        <p:cTn id="99" dur="1000"/>
                                        <p:tgtEl>
                                          <p:spTgt spid="8">
                                            <p:txEl>
                                              <p:pRg st="17" end="17"/>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
                                            <p:txEl>
                                              <p:pRg st="18" end="18"/>
                                            </p:txEl>
                                          </p:spTgt>
                                        </p:tgtEl>
                                        <p:attrNameLst>
                                          <p:attrName>style.visibility</p:attrName>
                                        </p:attrNameLst>
                                      </p:cBhvr>
                                      <p:to>
                                        <p:strVal val="visible"/>
                                      </p:to>
                                    </p:set>
                                    <p:animEffect transition="in" filter="wipe(left)">
                                      <p:cBhvr>
                                        <p:cTn id="104" dur="1000"/>
                                        <p:tgtEl>
                                          <p:spTgt spid="8">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0" y="0"/>
            <a:ext cx="9144000" cy="571480"/>
          </a:xfrm>
          <a:prstGeom prst="rect">
            <a:avLst/>
          </a:prstGeom>
          <a:solidFill>
            <a:srgbClr val="3333FF"/>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noProof="0" dirty="0" smtClean="0">
                <a:ln>
                  <a:noFill/>
                </a:ln>
                <a:solidFill>
                  <a:schemeClr val="bg1"/>
                </a:solidFill>
                <a:effectLst/>
                <a:uLnTx/>
                <a:uFillTx/>
                <a:latin typeface="+mj-lt"/>
                <a:ea typeface="+mj-ea"/>
                <a:cs typeface="+mj-cs"/>
              </a:rPr>
              <a:t>UNA  VISIONE  </a:t>
            </a:r>
            <a:r>
              <a:rPr kumimoji="0" lang="it-IT" sz="2800" b="1" i="0" u="none" strike="noStrike" kern="1200" cap="none" spc="0" normalizeH="0" noProof="0" dirty="0" err="1" smtClean="0">
                <a:ln>
                  <a:noFill/>
                </a:ln>
                <a:solidFill>
                  <a:schemeClr val="bg1"/>
                </a:solidFill>
                <a:effectLst/>
                <a:uLnTx/>
                <a:uFillTx/>
                <a:latin typeface="+mj-lt"/>
                <a:ea typeface="+mj-ea"/>
                <a:cs typeface="+mj-cs"/>
              </a:rPr>
              <a:t>DI</a:t>
            </a:r>
            <a:r>
              <a:rPr kumimoji="0" lang="it-IT" sz="2800" b="1" i="0" u="none" strike="noStrike" kern="1200" cap="none" spc="0" normalizeH="0" noProof="0" dirty="0" smtClean="0">
                <a:ln>
                  <a:noFill/>
                </a:ln>
                <a:solidFill>
                  <a:schemeClr val="bg1"/>
                </a:solidFill>
                <a:effectLst/>
                <a:uLnTx/>
                <a:uFillTx/>
                <a:latin typeface="+mj-lt"/>
                <a:ea typeface="+mj-ea"/>
                <a:cs typeface="+mj-cs"/>
              </a:rPr>
              <a:t>  SOCIETÀ  ALTERNATIVA</a:t>
            </a:r>
            <a:endParaRPr kumimoji="0" lang="it-IT" sz="2800" b="1" i="0" u="none" strike="noStrike" kern="1200" cap="none" spc="0" normalizeH="0" baseline="0" noProof="0" dirty="0">
              <a:ln>
                <a:noFill/>
              </a:ln>
              <a:solidFill>
                <a:schemeClr val="bg1"/>
              </a:solidFill>
              <a:effectLst/>
              <a:uLnTx/>
              <a:uFillTx/>
              <a:latin typeface="+mj-lt"/>
              <a:ea typeface="+mj-ea"/>
              <a:cs typeface="+mj-cs"/>
            </a:endParaRPr>
          </a:p>
        </p:txBody>
      </p:sp>
      <p:sp>
        <p:nvSpPr>
          <p:cNvPr id="8" name="Rettangolo 7"/>
          <p:cNvSpPr/>
          <p:nvPr/>
        </p:nvSpPr>
        <p:spPr>
          <a:xfrm>
            <a:off x="0" y="3500438"/>
            <a:ext cx="9144000" cy="2169825"/>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La riscoperta dei </a:t>
            </a:r>
            <a:r>
              <a:rPr lang="it-IT" sz="2800" b="1" i="1" dirty="0" err="1" smtClean="0">
                <a:solidFill>
                  <a:srgbClr val="0000CC"/>
                </a:solidFill>
              </a:rPr>
              <a:t>commons</a:t>
            </a:r>
            <a:r>
              <a:rPr lang="it-IT" sz="2800" dirty="0" smtClean="0">
                <a:solidFill>
                  <a:srgbClr val="0000CC"/>
                </a:solidFill>
              </a:rPr>
              <a:t> come </a:t>
            </a:r>
            <a:r>
              <a:rPr lang="it-IT" sz="2800" b="1" dirty="0" smtClean="0">
                <a:solidFill>
                  <a:srgbClr val="0000CC"/>
                </a:solidFill>
              </a:rPr>
              <a:t>base di ogni ricchezza so-</a:t>
            </a:r>
          </a:p>
          <a:p>
            <a:pPr>
              <a:lnSpc>
                <a:spcPts val="2700"/>
              </a:lnSpc>
            </a:pPr>
            <a:r>
              <a:rPr lang="it-IT" sz="2800" b="1" dirty="0" err="1" smtClean="0">
                <a:solidFill>
                  <a:srgbClr val="0000CC"/>
                </a:solidFill>
              </a:rPr>
              <a:t>ciale</a:t>
            </a:r>
            <a:r>
              <a:rPr lang="it-IT" sz="2800" dirty="0" smtClean="0">
                <a:solidFill>
                  <a:srgbClr val="0000CC"/>
                </a:solidFill>
              </a:rPr>
              <a:t>, da curare e condividere solidalmente, </a:t>
            </a:r>
          </a:p>
          <a:p>
            <a:pPr>
              <a:lnSpc>
                <a:spcPts val="2700"/>
              </a:lnSpc>
            </a:pPr>
            <a:r>
              <a:rPr lang="it-IT" sz="2800" dirty="0" smtClean="0">
                <a:solidFill>
                  <a:srgbClr val="0000CC"/>
                </a:solidFill>
              </a:rPr>
              <a:t>è una </a:t>
            </a:r>
            <a:r>
              <a:rPr lang="it-IT" sz="2800" b="1" dirty="0" smtClean="0">
                <a:solidFill>
                  <a:srgbClr val="0000CC"/>
                </a:solidFill>
              </a:rPr>
              <a:t>rivoluzione culturale </a:t>
            </a:r>
            <a:r>
              <a:rPr lang="it-IT" sz="2800" dirty="0" smtClean="0">
                <a:solidFill>
                  <a:srgbClr val="0000CC"/>
                </a:solidFill>
              </a:rPr>
              <a:t>opposta a quella </a:t>
            </a:r>
            <a:r>
              <a:rPr lang="it-IT" sz="2800" b="1" dirty="0" smtClean="0">
                <a:solidFill>
                  <a:srgbClr val="0000CC"/>
                </a:solidFill>
              </a:rPr>
              <a:t>neoliberista</a:t>
            </a:r>
            <a:r>
              <a:rPr lang="it-IT" sz="2800" dirty="0" smtClean="0">
                <a:solidFill>
                  <a:srgbClr val="0000CC"/>
                </a:solidFill>
              </a:rPr>
              <a:t> e </a:t>
            </a:r>
          </a:p>
          <a:p>
            <a:pPr>
              <a:lnSpc>
                <a:spcPts val="2700"/>
              </a:lnSpc>
            </a:pPr>
            <a:r>
              <a:rPr lang="it-IT" sz="2800" b="1" dirty="0" smtClean="0">
                <a:solidFill>
                  <a:srgbClr val="0000CC"/>
                </a:solidFill>
              </a:rPr>
              <a:t>conservatrice</a:t>
            </a:r>
            <a:r>
              <a:rPr lang="it-IT" sz="2800" dirty="0" smtClean="0">
                <a:solidFill>
                  <a:srgbClr val="0000CC"/>
                </a:solidFill>
              </a:rPr>
              <a:t> che ha dominato negli ultimi trent’anni. </a:t>
            </a:r>
          </a:p>
          <a:p>
            <a:pPr>
              <a:lnSpc>
                <a:spcPts val="2700"/>
              </a:lnSpc>
            </a:pPr>
            <a:r>
              <a:rPr lang="it-IT" sz="2800" dirty="0" smtClean="0">
                <a:solidFill>
                  <a:srgbClr val="0000CC"/>
                </a:solidFill>
              </a:rPr>
              <a:t>Sui </a:t>
            </a:r>
            <a:r>
              <a:rPr lang="it-IT" sz="2800" b="1" i="1" dirty="0" err="1" smtClean="0">
                <a:solidFill>
                  <a:srgbClr val="0000CC"/>
                </a:solidFill>
              </a:rPr>
              <a:t>commons</a:t>
            </a:r>
            <a:r>
              <a:rPr lang="it-IT" sz="2800" dirty="0" smtClean="0">
                <a:solidFill>
                  <a:srgbClr val="0000CC"/>
                </a:solidFill>
              </a:rPr>
              <a:t> è possibile disegnare una </a:t>
            </a:r>
            <a:r>
              <a:rPr lang="it-IT" sz="2800" b="1" dirty="0" smtClean="0">
                <a:solidFill>
                  <a:srgbClr val="0000CC"/>
                </a:solidFill>
              </a:rPr>
              <a:t>visione di società al-</a:t>
            </a:r>
          </a:p>
          <a:p>
            <a:pPr>
              <a:lnSpc>
                <a:spcPts val="2700"/>
              </a:lnSpc>
            </a:pPr>
            <a:r>
              <a:rPr lang="it-IT" sz="2800" b="1" dirty="0" err="1" smtClean="0">
                <a:solidFill>
                  <a:srgbClr val="0000CC"/>
                </a:solidFill>
              </a:rPr>
              <a:t>ternativa</a:t>
            </a:r>
            <a:r>
              <a:rPr lang="it-IT" sz="2800" dirty="0" smtClean="0">
                <a:solidFill>
                  <a:srgbClr val="0000CC"/>
                </a:solidFill>
              </a:rPr>
              <a:t>.</a:t>
            </a:r>
            <a:endParaRPr lang="it-IT" sz="2800" dirty="0">
              <a:solidFill>
                <a:srgbClr val="0000CC"/>
              </a:solidFill>
            </a:endParaRPr>
          </a:p>
        </p:txBody>
      </p:sp>
      <p:sp>
        <p:nvSpPr>
          <p:cNvPr id="4" name="Rettangolo 3"/>
          <p:cNvSpPr/>
          <p:nvPr/>
        </p:nvSpPr>
        <p:spPr>
          <a:xfrm>
            <a:off x="0" y="714356"/>
            <a:ext cx="9144000" cy="2516073"/>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Dunque, la teoria dei beni comuni si basa sul concetto che </a:t>
            </a:r>
            <a:r>
              <a:rPr lang="it-IT" sz="2800" b="1" dirty="0" smtClean="0">
                <a:solidFill>
                  <a:srgbClr val="0000CC"/>
                </a:solidFill>
              </a:rPr>
              <a:t>al-</a:t>
            </a:r>
          </a:p>
          <a:p>
            <a:pPr>
              <a:lnSpc>
                <a:spcPts val="2700"/>
              </a:lnSpc>
            </a:pPr>
            <a:r>
              <a:rPr lang="it-IT" sz="2800" b="1" dirty="0" smtClean="0">
                <a:solidFill>
                  <a:srgbClr val="0000CC"/>
                </a:solidFill>
              </a:rPr>
              <a:t>cune risorse sono essenziali alla vita e non devono essere </a:t>
            </a:r>
          </a:p>
          <a:p>
            <a:pPr>
              <a:lnSpc>
                <a:spcPts val="2700"/>
              </a:lnSpc>
            </a:pPr>
            <a:r>
              <a:rPr lang="it-IT" sz="2800" b="1" dirty="0" smtClean="0">
                <a:solidFill>
                  <a:srgbClr val="0000CC"/>
                </a:solidFill>
              </a:rPr>
              <a:t>assoggettate allo sfruttamento del mercato.</a:t>
            </a:r>
            <a:endParaRPr lang="it-IT" sz="2800" dirty="0" smtClean="0">
              <a:solidFill>
                <a:srgbClr val="0000CC"/>
              </a:solidFill>
            </a:endParaRPr>
          </a:p>
          <a:p>
            <a:pPr>
              <a:lnSpc>
                <a:spcPts val="2700"/>
              </a:lnSpc>
            </a:pPr>
            <a:r>
              <a:rPr lang="it-IT" sz="2800" dirty="0" smtClean="0">
                <a:solidFill>
                  <a:srgbClr val="0000CC"/>
                </a:solidFill>
              </a:rPr>
              <a:t>Questa idea prospetta un modello di società con maggiori </a:t>
            </a:r>
            <a:r>
              <a:rPr lang="it-IT" sz="2800" dirty="0" err="1" smtClean="0">
                <a:solidFill>
                  <a:srgbClr val="0000CC"/>
                </a:solidFill>
              </a:rPr>
              <a:t>ga-</a:t>
            </a:r>
            <a:endParaRPr lang="it-IT" sz="2800" dirty="0" smtClean="0">
              <a:solidFill>
                <a:srgbClr val="0000CC"/>
              </a:solidFill>
            </a:endParaRPr>
          </a:p>
          <a:p>
            <a:pPr>
              <a:lnSpc>
                <a:spcPts val="2700"/>
              </a:lnSpc>
            </a:pPr>
            <a:r>
              <a:rPr lang="it-IT" sz="2800" dirty="0" err="1" smtClean="0">
                <a:solidFill>
                  <a:srgbClr val="0000CC"/>
                </a:solidFill>
              </a:rPr>
              <a:t>ranzie</a:t>
            </a:r>
            <a:r>
              <a:rPr lang="it-IT" sz="2800" dirty="0" smtClean="0">
                <a:solidFill>
                  <a:srgbClr val="0000CC"/>
                </a:solidFill>
              </a:rPr>
              <a:t>, tanto per l’ambiente quanto per i cittadini, grazie all’in-</a:t>
            </a:r>
          </a:p>
          <a:p>
            <a:pPr>
              <a:lnSpc>
                <a:spcPts val="2700"/>
              </a:lnSpc>
            </a:pPr>
            <a:r>
              <a:rPr lang="it-IT" sz="2800" dirty="0" err="1" smtClean="0">
                <a:solidFill>
                  <a:srgbClr val="0000CC"/>
                </a:solidFill>
              </a:rPr>
              <a:t>tensa</a:t>
            </a:r>
            <a:r>
              <a:rPr lang="it-IT" sz="2800" dirty="0" smtClean="0">
                <a:solidFill>
                  <a:srgbClr val="0000CC"/>
                </a:solidFill>
              </a:rPr>
              <a:t> </a:t>
            </a:r>
            <a:r>
              <a:rPr lang="it-IT" sz="2800" b="1" dirty="0" smtClean="0">
                <a:solidFill>
                  <a:srgbClr val="0000CC"/>
                </a:solidFill>
              </a:rPr>
              <a:t>partecipazione attiva alle scelte essenziali della </a:t>
            </a:r>
            <a:r>
              <a:rPr lang="it-IT" sz="2800" b="1" dirty="0" err="1" smtClean="0">
                <a:solidFill>
                  <a:srgbClr val="0000CC"/>
                </a:solidFill>
              </a:rPr>
              <a:t>comu-</a:t>
            </a:r>
            <a:endParaRPr lang="it-IT" sz="2800" b="1" dirty="0" smtClean="0">
              <a:solidFill>
                <a:srgbClr val="0000CC"/>
              </a:solidFill>
            </a:endParaRPr>
          </a:p>
          <a:p>
            <a:pPr>
              <a:lnSpc>
                <a:spcPts val="2700"/>
              </a:lnSpc>
            </a:pPr>
            <a:r>
              <a:rPr lang="it-IT" sz="2800" b="1" dirty="0" err="1" smtClean="0">
                <a:solidFill>
                  <a:srgbClr val="0000CC"/>
                </a:solidFill>
              </a:rPr>
              <a:t>nità</a:t>
            </a:r>
            <a:r>
              <a:rPr lang="it-IT" sz="2800" b="1" dirty="0" smtClean="0">
                <a:solidFill>
                  <a:srgbClr val="0000CC"/>
                </a:solidFill>
              </a:rPr>
              <a:t>.</a:t>
            </a:r>
            <a:endParaRPr lang="it-IT" sz="2800" dirty="0">
              <a:solidFill>
                <a:srgbClr val="0000CC"/>
              </a:solidFill>
            </a:endParaRPr>
          </a:p>
        </p:txBody>
      </p:sp>
      <p:pic>
        <p:nvPicPr>
          <p:cNvPr id="52226" name="Picture 2" descr="C:\Users\Administrator\Pictures\STATI D'ANIMO\Contemplazione-a-sfondo2.jpg"/>
          <p:cNvPicPr>
            <a:picLocks noChangeAspect="1" noChangeArrowheads="1"/>
          </p:cNvPicPr>
          <p:nvPr/>
        </p:nvPicPr>
        <p:blipFill>
          <a:blip r:embed="rId3">
            <a:clrChange>
              <a:clrFrom>
                <a:srgbClr val="0000CC"/>
              </a:clrFrom>
              <a:clrTo>
                <a:srgbClr val="0000CC">
                  <a:alpha val="0"/>
                </a:srgbClr>
              </a:clrTo>
            </a:clrChange>
          </a:blip>
          <a:srcRect/>
          <a:stretch>
            <a:fillRect/>
          </a:stretch>
        </p:blipFill>
        <p:spPr bwMode="auto">
          <a:xfrm>
            <a:off x="214282" y="234918"/>
            <a:ext cx="8786842" cy="66230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wipe(left)">
                                      <p:cBhvr>
                                        <p:cTn id="12" dur="1000"/>
                                        <p:tgtEl>
                                          <p:spTgt spid="4">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1000"/>
                                        <p:tgtEl>
                                          <p:spTgt spid="4">
                                            <p:txEl>
                                              <p:pRg st="0" end="0"/>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1000"/>
                                        <p:tgtEl>
                                          <p:spTgt spid="4">
                                            <p:txEl>
                                              <p:pRg st="1" end="1"/>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left)">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left)">
                                      <p:cBhvr>
                                        <p:cTn id="28" dur="1000"/>
                                        <p:tgtEl>
                                          <p:spTgt spid="4">
                                            <p:txEl>
                                              <p:pRg st="3" end="3"/>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1000"/>
                                        <p:tgtEl>
                                          <p:spTgt spid="4">
                                            <p:txEl>
                                              <p:pRg st="4" end="4"/>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left)">
                                      <p:cBhvr>
                                        <p:cTn id="36" dur="1000"/>
                                        <p:tgtEl>
                                          <p:spTgt spid="4">
                                            <p:txEl>
                                              <p:pRg st="5" end="5"/>
                                            </p:txEl>
                                          </p:spTgt>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left)">
                                      <p:cBhvr>
                                        <p:cTn id="40" dur="500"/>
                                        <p:tgtEl>
                                          <p:spTgt spid="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bg/>
                                          </p:spTgt>
                                        </p:tgtEl>
                                        <p:attrNameLst>
                                          <p:attrName>style.visibility</p:attrName>
                                        </p:attrNameLst>
                                      </p:cBhvr>
                                      <p:to>
                                        <p:strVal val="visible"/>
                                      </p:to>
                                    </p:set>
                                    <p:animEffect transition="in" filter="wipe(left)">
                                      <p:cBhvr>
                                        <p:cTn id="45" dur="1000"/>
                                        <p:tgtEl>
                                          <p:spTgt spid="8">
                                            <p:bg/>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wipe(left)">
                                      <p:cBhvr>
                                        <p:cTn id="48" dur="1000"/>
                                        <p:tgtEl>
                                          <p:spTgt spid="8">
                                            <p:txEl>
                                              <p:pRg st="0" end="0"/>
                                            </p:txEl>
                                          </p:spTgt>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left)">
                                      <p:cBhvr>
                                        <p:cTn id="52" dur="10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left)">
                                      <p:cBhvr>
                                        <p:cTn id="57" dur="1000"/>
                                        <p:tgtEl>
                                          <p:spTgt spid="8">
                                            <p:txEl>
                                              <p:pRg st="2" end="2"/>
                                            </p:txEl>
                                          </p:spTgt>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8">
                                            <p:txEl>
                                              <p:pRg st="3" end="3"/>
                                            </p:txEl>
                                          </p:spTgt>
                                        </p:tgtEl>
                                        <p:attrNameLst>
                                          <p:attrName>style.visibility</p:attrName>
                                        </p:attrNameLst>
                                      </p:cBhvr>
                                      <p:to>
                                        <p:strVal val="visible"/>
                                      </p:to>
                                    </p:set>
                                    <p:animEffect transition="in" filter="wipe(left)">
                                      <p:cBhvr>
                                        <p:cTn id="61" dur="1000"/>
                                        <p:tgtEl>
                                          <p:spTgt spid="8">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xEl>
                                              <p:pRg st="4" end="4"/>
                                            </p:txEl>
                                          </p:spTgt>
                                        </p:tgtEl>
                                        <p:attrNameLst>
                                          <p:attrName>style.visibility</p:attrName>
                                        </p:attrNameLst>
                                      </p:cBhvr>
                                      <p:to>
                                        <p:strVal val="visible"/>
                                      </p:to>
                                    </p:set>
                                    <p:animEffect transition="in" filter="wipe(left)">
                                      <p:cBhvr>
                                        <p:cTn id="66" dur="1000"/>
                                        <p:tgtEl>
                                          <p:spTgt spid="8">
                                            <p:txEl>
                                              <p:pRg st="4" end="4"/>
                                            </p:txEl>
                                          </p:spTgt>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8">
                                            <p:txEl>
                                              <p:pRg st="5" end="5"/>
                                            </p:txEl>
                                          </p:spTgt>
                                        </p:tgtEl>
                                        <p:attrNameLst>
                                          <p:attrName>style.visibility</p:attrName>
                                        </p:attrNameLst>
                                      </p:cBhvr>
                                      <p:to>
                                        <p:strVal val="visible"/>
                                      </p:to>
                                    </p:set>
                                    <p:animEffect transition="in" filter="wipe(left)">
                                      <p:cBhvr>
                                        <p:cTn id="70" dur="500"/>
                                        <p:tgtEl>
                                          <p:spTgt spid="8">
                                            <p:txEl>
                                              <p:pRg st="5" end="5"/>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32" fill="hold" nodeType="clickEffect">
                                  <p:stCondLst>
                                    <p:cond delay="0"/>
                                  </p:stCondLst>
                                  <p:childTnLst>
                                    <p:set>
                                      <p:cBhvr>
                                        <p:cTn id="74" dur="1" fill="hold">
                                          <p:stCondLst>
                                            <p:cond delay="0"/>
                                          </p:stCondLst>
                                        </p:cTn>
                                        <p:tgtEl>
                                          <p:spTgt spid="52226"/>
                                        </p:tgtEl>
                                        <p:attrNameLst>
                                          <p:attrName>style.visibility</p:attrName>
                                        </p:attrNameLst>
                                      </p:cBhvr>
                                      <p:to>
                                        <p:strVal val="visible"/>
                                      </p:to>
                                    </p:set>
                                    <p:animEffect transition="in" filter="box(out)">
                                      <p:cBhvr>
                                        <p:cTn id="75"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uiExpand="1" build="p" animBg="1"/>
      <p:bldP spid="4"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1015663"/>
          </a:xfrm>
          <a:prstGeom prst="rect">
            <a:avLst/>
          </a:prstGeom>
          <a:solidFill>
            <a:srgbClr val="0000CC"/>
          </a:solidFill>
        </p:spPr>
        <p:txBody>
          <a:bodyPr wrap="square">
            <a:spAutoFit/>
          </a:bodyPr>
          <a:lstStyle/>
          <a:p>
            <a:pPr algn="ctr"/>
            <a:r>
              <a:rPr lang="it-IT" sz="2800" b="1" dirty="0" smtClean="0">
                <a:solidFill>
                  <a:schemeClr val="bg1"/>
                </a:solidFill>
              </a:rPr>
              <a:t>MANCUR  OLSON (Economista): </a:t>
            </a:r>
          </a:p>
          <a:p>
            <a:pPr algn="ctr"/>
            <a:r>
              <a:rPr lang="it-IT" sz="3200" b="1" dirty="0" smtClean="0">
                <a:solidFill>
                  <a:schemeClr val="bg1"/>
                </a:solidFill>
              </a:rPr>
              <a:t>  Il bene comune come costruzione sociale</a:t>
            </a:r>
            <a:endParaRPr lang="it-IT" sz="3200" dirty="0">
              <a:solidFill>
                <a:schemeClr val="bg1"/>
              </a:solidFill>
            </a:endParaRPr>
          </a:p>
        </p:txBody>
      </p:sp>
      <p:sp>
        <p:nvSpPr>
          <p:cNvPr id="4" name="Rettangolo 3"/>
          <p:cNvSpPr/>
          <p:nvPr/>
        </p:nvSpPr>
        <p:spPr>
          <a:xfrm>
            <a:off x="0" y="1500174"/>
            <a:ext cx="9144000" cy="1823576"/>
          </a:xfrm>
          <a:prstGeom prst="rect">
            <a:avLst/>
          </a:prstGeom>
          <a:ln>
            <a:solidFill>
              <a:schemeClr val="accent1"/>
            </a:solidFill>
          </a:ln>
        </p:spPr>
        <p:txBody>
          <a:bodyPr wrap="square">
            <a:spAutoFit/>
          </a:bodyPr>
          <a:lstStyle/>
          <a:p>
            <a:pPr>
              <a:lnSpc>
                <a:spcPts val="2700"/>
              </a:lnSpc>
            </a:pPr>
            <a:r>
              <a:rPr lang="it-IT" sz="2800" dirty="0" smtClean="0"/>
              <a:t> </a:t>
            </a:r>
            <a:r>
              <a:rPr lang="it-IT" sz="2800" dirty="0" smtClean="0">
                <a:solidFill>
                  <a:srgbClr val="0000CC"/>
                </a:solidFill>
              </a:rPr>
              <a:t>Secondo </a:t>
            </a:r>
            <a:r>
              <a:rPr lang="it-IT" sz="2800" dirty="0" err="1" smtClean="0">
                <a:solidFill>
                  <a:srgbClr val="0000CC"/>
                </a:solidFill>
              </a:rPr>
              <a:t>Olson</a:t>
            </a:r>
            <a:r>
              <a:rPr lang="it-IT" sz="2800" dirty="0" smtClean="0">
                <a:solidFill>
                  <a:srgbClr val="0000CC"/>
                </a:solidFill>
              </a:rPr>
              <a:t> </a:t>
            </a:r>
            <a:r>
              <a:rPr lang="it-IT" sz="2800" b="1" dirty="0" smtClean="0">
                <a:solidFill>
                  <a:srgbClr val="0000CC"/>
                </a:solidFill>
              </a:rPr>
              <a:t>è il gruppo sociale a stabilire quali sono i </a:t>
            </a:r>
          </a:p>
          <a:p>
            <a:pPr>
              <a:lnSpc>
                <a:spcPts val="2700"/>
              </a:lnSpc>
            </a:pPr>
            <a:r>
              <a:rPr lang="it-IT" sz="2800" b="1" dirty="0" smtClean="0">
                <a:solidFill>
                  <a:srgbClr val="0000CC"/>
                </a:solidFill>
              </a:rPr>
              <a:t>beni collettivi e quali i beni privati </a:t>
            </a:r>
            <a:r>
              <a:rPr lang="it-IT" sz="2800" dirty="0" smtClean="0">
                <a:solidFill>
                  <a:srgbClr val="0000CC"/>
                </a:solidFill>
              </a:rPr>
              <a:t>(caso dell’acqua).</a:t>
            </a:r>
          </a:p>
          <a:p>
            <a:pPr>
              <a:lnSpc>
                <a:spcPts val="2700"/>
              </a:lnSpc>
            </a:pPr>
            <a:r>
              <a:rPr lang="it-IT" sz="2800" dirty="0" smtClean="0">
                <a:solidFill>
                  <a:srgbClr val="0000CC"/>
                </a:solidFill>
              </a:rPr>
              <a:t>Pertanto, il concetto di </a:t>
            </a:r>
            <a:r>
              <a:rPr lang="it-IT" sz="2800" b="1" dirty="0" smtClean="0">
                <a:solidFill>
                  <a:srgbClr val="0000CC"/>
                </a:solidFill>
              </a:rPr>
              <a:t>valore del bene in sé</a:t>
            </a:r>
            <a:r>
              <a:rPr lang="it-IT" sz="2800" dirty="0" smtClean="0">
                <a:solidFill>
                  <a:srgbClr val="0000CC"/>
                </a:solidFill>
              </a:rPr>
              <a:t> </a:t>
            </a:r>
          </a:p>
          <a:p>
            <a:pPr>
              <a:lnSpc>
                <a:spcPts val="2700"/>
              </a:lnSpc>
            </a:pPr>
            <a:r>
              <a:rPr lang="it-IT" sz="2800" dirty="0" smtClean="0">
                <a:solidFill>
                  <a:srgbClr val="0000CC"/>
                </a:solidFill>
              </a:rPr>
              <a:t>può essere assegnato solo dalla </a:t>
            </a:r>
            <a:r>
              <a:rPr lang="it-IT" sz="2800" b="1" dirty="0" smtClean="0">
                <a:solidFill>
                  <a:srgbClr val="0000CC"/>
                </a:solidFill>
              </a:rPr>
              <a:t>comunità di riferimento</a:t>
            </a:r>
            <a:r>
              <a:rPr lang="it-IT" sz="2800" dirty="0" smtClean="0">
                <a:solidFill>
                  <a:srgbClr val="0000CC"/>
                </a:solidFill>
              </a:rPr>
              <a:t>.</a:t>
            </a:r>
          </a:p>
          <a:p>
            <a:pPr>
              <a:lnSpc>
                <a:spcPts val="2700"/>
              </a:lnSpc>
            </a:pPr>
            <a:r>
              <a:rPr lang="it-IT" sz="2800" dirty="0" smtClean="0">
                <a:solidFill>
                  <a:srgbClr val="0000CC"/>
                </a:solidFill>
              </a:rPr>
              <a:t>Il </a:t>
            </a:r>
            <a:r>
              <a:rPr lang="it-IT" sz="2800" b="1" dirty="0" smtClean="0">
                <a:solidFill>
                  <a:srgbClr val="0000CC"/>
                </a:solidFill>
              </a:rPr>
              <a:t>bene comune  </a:t>
            </a:r>
            <a:r>
              <a:rPr lang="it-IT" sz="2800" dirty="0" smtClean="0">
                <a:solidFill>
                  <a:srgbClr val="0000CC"/>
                </a:solidFill>
              </a:rPr>
              <a:t>è, dunque, una </a:t>
            </a:r>
            <a:r>
              <a:rPr lang="it-IT" sz="2800" b="1" dirty="0" smtClean="0">
                <a:solidFill>
                  <a:srgbClr val="0000CC"/>
                </a:solidFill>
              </a:rPr>
              <a:t>“costruzione” sociale</a:t>
            </a:r>
            <a:r>
              <a:rPr lang="it-IT" sz="2800" dirty="0" smtClean="0">
                <a:solidFill>
                  <a:srgbClr val="0000CC"/>
                </a:solidFill>
              </a:rPr>
              <a:t>.</a:t>
            </a:r>
            <a:endParaRPr lang="it-IT" sz="2800" dirty="0">
              <a:solidFill>
                <a:srgbClr val="0000CC"/>
              </a:solidFill>
            </a:endParaRPr>
          </a:p>
        </p:txBody>
      </p:sp>
      <p:sp>
        <p:nvSpPr>
          <p:cNvPr id="6" name="Ovale 5"/>
          <p:cNvSpPr/>
          <p:nvPr/>
        </p:nvSpPr>
        <p:spPr>
          <a:xfrm>
            <a:off x="0" y="0"/>
            <a:ext cx="1071538" cy="1357298"/>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0" y="3571876"/>
            <a:ext cx="9144000" cy="3208571"/>
          </a:xfrm>
          <a:prstGeom prst="rect">
            <a:avLst/>
          </a:prstGeom>
          <a:noFill/>
          <a:ln>
            <a:solidFill>
              <a:schemeClr val="accent1"/>
            </a:solidFill>
          </a:ln>
        </p:spPr>
        <p:txBody>
          <a:bodyPr wrap="square" rtlCol="0">
            <a:spAutoFit/>
          </a:bodyPr>
          <a:lstStyle/>
          <a:p>
            <a:pPr>
              <a:lnSpc>
                <a:spcPts val="2700"/>
              </a:lnSpc>
            </a:pPr>
            <a:r>
              <a:rPr lang="it-IT" sz="2800" b="1" dirty="0" smtClean="0">
                <a:solidFill>
                  <a:srgbClr val="0000CC"/>
                </a:solidFill>
              </a:rPr>
              <a:t>Bene comune </a:t>
            </a:r>
            <a:r>
              <a:rPr lang="it-IT" sz="2800" dirty="0" smtClean="0">
                <a:solidFill>
                  <a:srgbClr val="0000CC"/>
                </a:solidFill>
              </a:rPr>
              <a:t>è la memoria, il cibo, il paesaggio, il territorio, </a:t>
            </a:r>
          </a:p>
          <a:p>
            <a:pPr>
              <a:lnSpc>
                <a:spcPts val="2700"/>
              </a:lnSpc>
            </a:pPr>
            <a:r>
              <a:rPr lang="it-IT" sz="2800" spc="-40" dirty="0" smtClean="0">
                <a:solidFill>
                  <a:srgbClr val="0000CC"/>
                </a:solidFill>
              </a:rPr>
              <a:t>le tradizioni, una risorsa e tutto quanto appartiene alla comunità.</a:t>
            </a:r>
          </a:p>
          <a:p>
            <a:pPr>
              <a:lnSpc>
                <a:spcPts val="2700"/>
              </a:lnSpc>
            </a:pPr>
            <a:r>
              <a:rPr lang="it-IT" sz="2800" dirty="0" smtClean="0">
                <a:solidFill>
                  <a:srgbClr val="0000CC"/>
                </a:solidFill>
              </a:rPr>
              <a:t>La </a:t>
            </a:r>
            <a:r>
              <a:rPr lang="it-IT" sz="2800" b="1" dirty="0" smtClean="0">
                <a:solidFill>
                  <a:srgbClr val="0000CC"/>
                </a:solidFill>
              </a:rPr>
              <a:t>società</a:t>
            </a:r>
            <a:r>
              <a:rPr lang="it-IT" sz="2800" dirty="0" smtClean="0">
                <a:solidFill>
                  <a:srgbClr val="0000CC"/>
                </a:solidFill>
              </a:rPr>
              <a:t>, per persistere nel tempo, </a:t>
            </a:r>
            <a:r>
              <a:rPr lang="it-IT" sz="2800" b="1" dirty="0" smtClean="0">
                <a:solidFill>
                  <a:srgbClr val="0000CC"/>
                </a:solidFill>
              </a:rPr>
              <a:t>ha bisogno dei beni </a:t>
            </a:r>
            <a:r>
              <a:rPr lang="it-IT" sz="2800" b="1" dirty="0" err="1" smtClean="0">
                <a:solidFill>
                  <a:srgbClr val="0000CC"/>
                </a:solidFill>
              </a:rPr>
              <a:t>co-</a:t>
            </a:r>
            <a:endParaRPr lang="it-IT" sz="2800" b="1" dirty="0" smtClean="0">
              <a:solidFill>
                <a:srgbClr val="0000CC"/>
              </a:solidFill>
            </a:endParaRPr>
          </a:p>
          <a:p>
            <a:pPr>
              <a:lnSpc>
                <a:spcPts val="2700"/>
              </a:lnSpc>
            </a:pPr>
            <a:r>
              <a:rPr lang="it-IT" sz="2800" b="1" dirty="0" err="1" smtClean="0">
                <a:solidFill>
                  <a:srgbClr val="0000CC"/>
                </a:solidFill>
              </a:rPr>
              <a:t>muni</a:t>
            </a:r>
            <a:r>
              <a:rPr lang="it-IT" sz="2800" dirty="0" smtClean="0">
                <a:solidFill>
                  <a:srgbClr val="0000CC"/>
                </a:solidFill>
              </a:rPr>
              <a:t>: senza di questi, rischia di sfaldarsi. </a:t>
            </a:r>
          </a:p>
          <a:p>
            <a:pPr>
              <a:lnSpc>
                <a:spcPts val="2700"/>
              </a:lnSpc>
            </a:pPr>
            <a:r>
              <a:rPr lang="it-IT" sz="2800" dirty="0" smtClean="0">
                <a:solidFill>
                  <a:srgbClr val="0000CC"/>
                </a:solidFill>
              </a:rPr>
              <a:t>Essi sono il </a:t>
            </a:r>
            <a:r>
              <a:rPr lang="it-IT" sz="2800" b="1" dirty="0" smtClean="0">
                <a:solidFill>
                  <a:srgbClr val="0000CC"/>
                </a:solidFill>
              </a:rPr>
              <a:t>collante condiviso </a:t>
            </a:r>
            <a:r>
              <a:rPr lang="it-IT" sz="2800" dirty="0" smtClean="0">
                <a:solidFill>
                  <a:srgbClr val="0000CC"/>
                </a:solidFill>
              </a:rPr>
              <a:t>a cui tutti siamo chiamati per </a:t>
            </a:r>
          </a:p>
          <a:p>
            <a:pPr>
              <a:lnSpc>
                <a:spcPts val="2700"/>
              </a:lnSpc>
            </a:pPr>
            <a:r>
              <a:rPr lang="it-IT" sz="2800" dirty="0" smtClean="0">
                <a:solidFill>
                  <a:srgbClr val="0000CC"/>
                </a:solidFill>
              </a:rPr>
              <a:t>contribuire al mantenimento e alla riproduzione della società. </a:t>
            </a:r>
          </a:p>
          <a:p>
            <a:pPr>
              <a:lnSpc>
                <a:spcPts val="2700"/>
              </a:lnSpc>
            </a:pPr>
            <a:r>
              <a:rPr lang="it-IT" sz="2800" spc="-40" dirty="0" smtClean="0">
                <a:solidFill>
                  <a:srgbClr val="0000CC"/>
                </a:solidFill>
              </a:rPr>
              <a:t>Essi sono produttori di un tipo di capitale </a:t>
            </a:r>
            <a:r>
              <a:rPr lang="it-IT" sz="2800" b="1" spc="-40" dirty="0" smtClean="0">
                <a:solidFill>
                  <a:srgbClr val="0000CC"/>
                </a:solidFill>
              </a:rPr>
              <a:t>non solo economico</a:t>
            </a:r>
            <a:r>
              <a:rPr lang="it-IT" sz="2800" spc="-40" dirty="0" smtClean="0">
                <a:solidFill>
                  <a:srgbClr val="0000CC"/>
                </a:solidFill>
              </a:rPr>
              <a:t>.</a:t>
            </a:r>
            <a:r>
              <a:rPr lang="it-IT" sz="2800" dirty="0" smtClean="0">
                <a:solidFill>
                  <a:srgbClr val="0000CC"/>
                </a:solidFill>
              </a:rPr>
              <a:t> </a:t>
            </a:r>
          </a:p>
          <a:p>
            <a:pPr>
              <a:lnSpc>
                <a:spcPts val="2700"/>
              </a:lnSpc>
            </a:pPr>
            <a:r>
              <a:rPr lang="it-IT" sz="2800" dirty="0" smtClean="0">
                <a:solidFill>
                  <a:srgbClr val="0000CC"/>
                </a:solidFill>
              </a:rPr>
              <a:t>In realtà, la loro portata </a:t>
            </a:r>
            <a:r>
              <a:rPr lang="it-IT" sz="2800" b="1" dirty="0" smtClean="0">
                <a:solidFill>
                  <a:srgbClr val="0000CC"/>
                </a:solidFill>
              </a:rPr>
              <a:t>trascende</a:t>
            </a:r>
            <a:r>
              <a:rPr lang="it-IT" sz="2800" dirty="0" smtClean="0">
                <a:solidFill>
                  <a:srgbClr val="0000CC"/>
                </a:solidFill>
              </a:rPr>
              <a:t> questo aspetto che pur vie-</a:t>
            </a:r>
          </a:p>
          <a:p>
            <a:pPr>
              <a:lnSpc>
                <a:spcPts val="2700"/>
              </a:lnSpc>
            </a:pPr>
            <a:r>
              <a:rPr lang="it-IT" sz="2800" dirty="0" smtClean="0">
                <a:solidFill>
                  <a:srgbClr val="0000CC"/>
                </a:solidFill>
              </a:rPr>
              <a:t>ne intrinsecamente coinvolto.</a:t>
            </a:r>
            <a:endParaRPr lang="it-IT" sz="2800" dirty="0">
              <a:solidFill>
                <a:srgbClr val="0000CC"/>
              </a:solidFill>
            </a:endParaRPr>
          </a:p>
        </p:txBody>
      </p:sp>
      <p:pic>
        <p:nvPicPr>
          <p:cNvPr id="50177" name="Picture 1" descr="C:\Users\Administrator\Pictures\TRADIZIONI POPOLARI\Festa gigli\giglinola.jpg"/>
          <p:cNvPicPr>
            <a:picLocks noChangeAspect="1" noChangeArrowheads="1"/>
          </p:cNvPicPr>
          <p:nvPr/>
        </p:nvPicPr>
        <p:blipFill>
          <a:blip r:embed="rId4"/>
          <a:srcRect/>
          <a:stretch>
            <a:fillRect/>
          </a:stretch>
        </p:blipFill>
        <p:spPr bwMode="auto">
          <a:xfrm>
            <a:off x="1500198" y="2725907"/>
            <a:ext cx="6215074" cy="41320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left)">
                                      <p:cBhvr>
                                        <p:cTn id="17" dur="1000"/>
                                        <p:tgtEl>
                                          <p:spTgt spid="4">
                                            <p:bg/>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1000"/>
                                        <p:tgtEl>
                                          <p:spTgt spid="4">
                                            <p:txEl>
                                              <p:pRg st="0" end="0"/>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1000"/>
                                        <p:tgtEl>
                                          <p:spTgt spid="4">
                                            <p:txEl>
                                              <p:pRg st="2" end="2"/>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left)">
                                      <p:cBhvr>
                                        <p:cTn id="33" dur="10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left)">
                                      <p:cBhvr>
                                        <p:cTn id="38" dur="10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bg/>
                                          </p:spTgt>
                                        </p:tgtEl>
                                        <p:attrNameLst>
                                          <p:attrName>style.visibility</p:attrName>
                                        </p:attrNameLst>
                                      </p:cBhvr>
                                      <p:to>
                                        <p:strVal val="visible"/>
                                      </p:to>
                                    </p:set>
                                    <p:animEffect transition="in" filter="wipe(left)">
                                      <p:cBhvr>
                                        <p:cTn id="43" dur="1000"/>
                                        <p:tgtEl>
                                          <p:spTgt spid="7">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wipe(left)">
                                      <p:cBhvr>
                                        <p:cTn id="46" dur="1000"/>
                                        <p:tgtEl>
                                          <p:spTgt spid="7">
                                            <p:txEl>
                                              <p:pRg st="0" end="0"/>
                                            </p:txEl>
                                          </p:spTgt>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7">
                                            <p:txEl>
                                              <p:pRg st="1" end="1"/>
                                            </p:txEl>
                                          </p:spTgt>
                                        </p:tgtEl>
                                        <p:attrNameLst>
                                          <p:attrName>style.visibility</p:attrName>
                                        </p:attrNameLst>
                                      </p:cBhvr>
                                      <p:to>
                                        <p:strVal val="visible"/>
                                      </p:to>
                                    </p:set>
                                    <p:animEffect transition="in" filter="wipe(left)">
                                      <p:cBhvr>
                                        <p:cTn id="50" dur="1000"/>
                                        <p:tgtEl>
                                          <p:spTgt spid="7">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Effect transition="in" filter="wipe(left)">
                                      <p:cBhvr>
                                        <p:cTn id="55" dur="1000"/>
                                        <p:tgtEl>
                                          <p:spTgt spid="7">
                                            <p:txEl>
                                              <p:pRg st="2" end="2"/>
                                            </p:txEl>
                                          </p:spTgt>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7">
                                            <p:txEl>
                                              <p:pRg st="3" end="3"/>
                                            </p:txEl>
                                          </p:spTgt>
                                        </p:tgtEl>
                                        <p:attrNameLst>
                                          <p:attrName>style.visibility</p:attrName>
                                        </p:attrNameLst>
                                      </p:cBhvr>
                                      <p:to>
                                        <p:strVal val="visible"/>
                                      </p:to>
                                    </p:set>
                                    <p:animEffect transition="in" filter="wipe(left)">
                                      <p:cBhvr>
                                        <p:cTn id="59" dur="1000"/>
                                        <p:tgtEl>
                                          <p:spTgt spid="7">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xEl>
                                              <p:pRg st="4" end="4"/>
                                            </p:txEl>
                                          </p:spTgt>
                                        </p:tgtEl>
                                        <p:attrNameLst>
                                          <p:attrName>style.visibility</p:attrName>
                                        </p:attrNameLst>
                                      </p:cBhvr>
                                      <p:to>
                                        <p:strVal val="visible"/>
                                      </p:to>
                                    </p:set>
                                    <p:animEffect transition="in" filter="wipe(left)">
                                      <p:cBhvr>
                                        <p:cTn id="64" dur="1000"/>
                                        <p:tgtEl>
                                          <p:spTgt spid="7">
                                            <p:txEl>
                                              <p:pRg st="4" end="4"/>
                                            </p:tx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7">
                                            <p:txEl>
                                              <p:pRg st="5" end="5"/>
                                            </p:txEl>
                                          </p:spTgt>
                                        </p:tgtEl>
                                        <p:attrNameLst>
                                          <p:attrName>style.visibility</p:attrName>
                                        </p:attrNameLst>
                                      </p:cBhvr>
                                      <p:to>
                                        <p:strVal val="visible"/>
                                      </p:to>
                                    </p:set>
                                    <p:animEffect transition="in" filter="wipe(left)">
                                      <p:cBhvr>
                                        <p:cTn id="68" dur="1000"/>
                                        <p:tgtEl>
                                          <p:spTgt spid="7">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
                                            <p:txEl>
                                              <p:pRg st="6" end="6"/>
                                            </p:txEl>
                                          </p:spTgt>
                                        </p:tgtEl>
                                        <p:attrNameLst>
                                          <p:attrName>style.visibility</p:attrName>
                                        </p:attrNameLst>
                                      </p:cBhvr>
                                      <p:to>
                                        <p:strVal val="visible"/>
                                      </p:to>
                                    </p:set>
                                    <p:animEffect transition="in" filter="wipe(left)">
                                      <p:cBhvr>
                                        <p:cTn id="73" dur="1000"/>
                                        <p:tgtEl>
                                          <p:spTgt spid="7">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7" end="7"/>
                                            </p:txEl>
                                          </p:spTgt>
                                        </p:tgtEl>
                                        <p:attrNameLst>
                                          <p:attrName>style.visibility</p:attrName>
                                        </p:attrNameLst>
                                      </p:cBhvr>
                                      <p:to>
                                        <p:strVal val="visible"/>
                                      </p:to>
                                    </p:set>
                                    <p:animEffect transition="in" filter="wipe(left)">
                                      <p:cBhvr>
                                        <p:cTn id="78" dur="1000"/>
                                        <p:tgtEl>
                                          <p:spTgt spid="7">
                                            <p:txEl>
                                              <p:pRg st="7" end="7"/>
                                            </p:txEl>
                                          </p:spTgt>
                                        </p:tgtEl>
                                      </p:cBhvr>
                                    </p:animEffect>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7">
                                            <p:txEl>
                                              <p:pRg st="8" end="8"/>
                                            </p:txEl>
                                          </p:spTgt>
                                        </p:tgtEl>
                                        <p:attrNameLst>
                                          <p:attrName>style.visibility</p:attrName>
                                        </p:attrNameLst>
                                      </p:cBhvr>
                                      <p:to>
                                        <p:strVal val="visible"/>
                                      </p:to>
                                    </p:set>
                                    <p:animEffect transition="in" filter="wipe(left)">
                                      <p:cBhvr>
                                        <p:cTn id="82" dur="500"/>
                                        <p:tgtEl>
                                          <p:spTgt spid="7">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32" fill="hold" nodeType="clickEffect">
                                  <p:stCondLst>
                                    <p:cond delay="0"/>
                                  </p:stCondLst>
                                  <p:childTnLst>
                                    <p:set>
                                      <p:cBhvr>
                                        <p:cTn id="86" dur="1" fill="hold">
                                          <p:stCondLst>
                                            <p:cond delay="0"/>
                                          </p:stCondLst>
                                        </p:cTn>
                                        <p:tgtEl>
                                          <p:spTgt spid="50177"/>
                                        </p:tgtEl>
                                        <p:attrNameLst>
                                          <p:attrName>style.visibility</p:attrName>
                                        </p:attrNameLst>
                                      </p:cBhvr>
                                      <p:to>
                                        <p:strVal val="visible"/>
                                      </p:to>
                                    </p:set>
                                    <p:animEffect transition="in" filter="box(out)">
                                      <p:cBhvr>
                                        <p:cTn id="87" dur="500"/>
                                        <p:tgtEl>
                                          <p:spTgt spid="50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P spid="6" grpId="0" animBg="1"/>
      <p:bldP spid="7"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954107"/>
          </a:xfrm>
          <a:prstGeom prst="rect">
            <a:avLst/>
          </a:prstGeom>
          <a:solidFill>
            <a:srgbClr val="0000CC"/>
          </a:solidFill>
        </p:spPr>
        <p:txBody>
          <a:bodyPr wrap="square">
            <a:spAutoFit/>
          </a:bodyPr>
          <a:lstStyle/>
          <a:p>
            <a:pPr algn="ctr"/>
            <a:r>
              <a:rPr lang="it-IT" sz="2800" b="1" dirty="0" smtClean="0">
                <a:solidFill>
                  <a:schemeClr val="bg1"/>
                </a:solidFill>
              </a:rPr>
              <a:t>MARY  DOUGLAS (Antropologa): </a:t>
            </a:r>
          </a:p>
          <a:p>
            <a:pPr algn="ctr"/>
            <a:r>
              <a:rPr lang="it-IT" sz="2800" b="1" dirty="0" smtClean="0">
                <a:solidFill>
                  <a:schemeClr val="bg1"/>
                </a:solidFill>
              </a:rPr>
              <a:t>SENTIRE  “DIVERSAMENTE”  I  BENI</a:t>
            </a:r>
            <a:endParaRPr lang="it-IT" sz="2800" dirty="0">
              <a:solidFill>
                <a:schemeClr val="bg1"/>
              </a:solidFill>
            </a:endParaRPr>
          </a:p>
        </p:txBody>
      </p:sp>
      <p:sp>
        <p:nvSpPr>
          <p:cNvPr id="3" name="Rettangolo 2"/>
          <p:cNvSpPr/>
          <p:nvPr/>
        </p:nvSpPr>
        <p:spPr>
          <a:xfrm>
            <a:off x="0" y="1429086"/>
            <a:ext cx="9144000" cy="4593565"/>
          </a:xfrm>
          <a:prstGeom prst="rect">
            <a:avLst/>
          </a:prstGeom>
          <a:ln>
            <a:solidFill>
              <a:schemeClr val="accent1"/>
            </a:solidFill>
          </a:ln>
        </p:spPr>
        <p:txBody>
          <a:bodyPr wrap="square">
            <a:spAutoFit/>
          </a:bodyPr>
          <a:lstStyle/>
          <a:p>
            <a:pPr>
              <a:lnSpc>
                <a:spcPts val="2700"/>
              </a:lnSpc>
            </a:pPr>
            <a:r>
              <a:rPr lang="it-IT" sz="2800" dirty="0" smtClean="0">
                <a:solidFill>
                  <a:srgbClr val="0000CC"/>
                </a:solidFill>
              </a:rPr>
              <a:t>Partendo da </a:t>
            </a:r>
            <a:r>
              <a:rPr lang="it-IT" sz="2800" dirty="0" err="1" smtClean="0">
                <a:solidFill>
                  <a:srgbClr val="0000CC"/>
                </a:solidFill>
              </a:rPr>
              <a:t>Olson</a:t>
            </a:r>
            <a:r>
              <a:rPr lang="it-IT" sz="2800" dirty="0" smtClean="0">
                <a:solidFill>
                  <a:srgbClr val="0000CC"/>
                </a:solidFill>
              </a:rPr>
              <a:t>, Douglas evidenzia che  il gruppo dei </a:t>
            </a:r>
            <a:r>
              <a:rPr lang="it-IT" sz="2800" b="1" dirty="0" smtClean="0">
                <a:solidFill>
                  <a:srgbClr val="0000CC"/>
                </a:solidFill>
              </a:rPr>
              <a:t>beni </a:t>
            </a:r>
          </a:p>
          <a:p>
            <a:pPr>
              <a:lnSpc>
                <a:spcPts val="2700"/>
              </a:lnSpc>
            </a:pPr>
            <a:r>
              <a:rPr lang="it-IT" sz="2800" b="1" dirty="0" smtClean="0">
                <a:solidFill>
                  <a:srgbClr val="0000CC"/>
                </a:solidFill>
              </a:rPr>
              <a:t>comuni</a:t>
            </a:r>
            <a:r>
              <a:rPr lang="it-IT" sz="2800" dirty="0" smtClean="0">
                <a:solidFill>
                  <a:srgbClr val="0000CC"/>
                </a:solidFill>
              </a:rPr>
              <a:t> non può dipendere dal genere di beni scambiati, </a:t>
            </a:r>
          </a:p>
          <a:p>
            <a:pPr>
              <a:lnSpc>
                <a:spcPts val="2700"/>
              </a:lnSpc>
            </a:pPr>
            <a:r>
              <a:rPr lang="it-IT" sz="2800" dirty="0" smtClean="0">
                <a:solidFill>
                  <a:srgbClr val="0000CC"/>
                </a:solidFill>
              </a:rPr>
              <a:t>ma dal </a:t>
            </a:r>
            <a:r>
              <a:rPr lang="it-IT" sz="2800" b="1" dirty="0" smtClean="0">
                <a:solidFill>
                  <a:srgbClr val="0000CC"/>
                </a:solidFill>
              </a:rPr>
              <a:t>tipo di comunità </a:t>
            </a:r>
            <a:r>
              <a:rPr lang="it-IT" sz="2800" dirty="0" smtClean="0">
                <a:solidFill>
                  <a:srgbClr val="0000CC"/>
                </a:solidFill>
              </a:rPr>
              <a:t>in cui avviene lo scambio.</a:t>
            </a:r>
          </a:p>
          <a:p>
            <a:pPr>
              <a:lnSpc>
                <a:spcPts val="2700"/>
              </a:lnSpc>
            </a:pPr>
            <a:r>
              <a:rPr lang="it-IT" sz="2800" dirty="0" smtClean="0">
                <a:solidFill>
                  <a:srgbClr val="0000CC"/>
                </a:solidFill>
              </a:rPr>
              <a:t>Pertanto, </a:t>
            </a:r>
            <a:r>
              <a:rPr lang="it-IT" sz="2800" b="1" dirty="0" smtClean="0">
                <a:solidFill>
                  <a:srgbClr val="0000CC"/>
                </a:solidFill>
              </a:rPr>
              <a:t>uno stesso bene può essere sentito diversamente </a:t>
            </a:r>
            <a:r>
              <a:rPr lang="it-IT" sz="2800" dirty="0" smtClean="0">
                <a:solidFill>
                  <a:srgbClr val="0000CC"/>
                </a:solidFill>
              </a:rPr>
              <a:t>a</a:t>
            </a:r>
          </a:p>
          <a:p>
            <a:pPr>
              <a:lnSpc>
                <a:spcPts val="2700"/>
              </a:lnSpc>
            </a:pPr>
            <a:r>
              <a:rPr lang="it-IT" sz="2800" dirty="0" smtClean="0">
                <a:solidFill>
                  <a:srgbClr val="0000CC"/>
                </a:solidFill>
              </a:rPr>
              <a:t>seconda del gruppo che ne fa uso.</a:t>
            </a:r>
          </a:p>
          <a:p>
            <a:pPr>
              <a:lnSpc>
                <a:spcPts val="2700"/>
              </a:lnSpc>
            </a:pPr>
            <a:r>
              <a:rPr lang="it-IT" sz="2800" dirty="0" smtClean="0">
                <a:solidFill>
                  <a:srgbClr val="0000CC"/>
                </a:solidFill>
              </a:rPr>
              <a:t> Ciò comporta che </a:t>
            </a:r>
            <a:r>
              <a:rPr lang="it-IT" sz="2800" b="1" dirty="0" smtClean="0">
                <a:solidFill>
                  <a:srgbClr val="0000CC"/>
                </a:solidFill>
              </a:rPr>
              <a:t>le differenti definizioni offerte riflettono </a:t>
            </a:r>
          </a:p>
          <a:p>
            <a:pPr>
              <a:lnSpc>
                <a:spcPts val="2700"/>
              </a:lnSpc>
            </a:pPr>
            <a:r>
              <a:rPr lang="it-IT" sz="2800" b="1" dirty="0" smtClean="0">
                <a:solidFill>
                  <a:srgbClr val="0000CC"/>
                </a:solidFill>
              </a:rPr>
              <a:t>le diverse forme sociali in cui si inquadra il dibattito.</a:t>
            </a:r>
            <a:r>
              <a:rPr lang="it-IT" sz="2800" i="1" dirty="0" smtClean="0">
                <a:solidFill>
                  <a:srgbClr val="0000CC"/>
                </a:solidFill>
              </a:rPr>
              <a:t> </a:t>
            </a:r>
          </a:p>
          <a:p>
            <a:pPr>
              <a:lnSpc>
                <a:spcPts val="2700"/>
              </a:lnSpc>
            </a:pPr>
            <a:r>
              <a:rPr lang="it-IT" sz="2800" dirty="0" smtClean="0">
                <a:solidFill>
                  <a:srgbClr val="0000CC"/>
                </a:solidFill>
              </a:rPr>
              <a:t>Seguendo questo ragionamento si stabilisce che in una società </a:t>
            </a:r>
          </a:p>
          <a:p>
            <a:pPr>
              <a:lnSpc>
                <a:spcPts val="2700"/>
              </a:lnSpc>
            </a:pPr>
            <a:r>
              <a:rPr lang="it-IT" sz="2800" dirty="0" smtClean="0">
                <a:solidFill>
                  <a:srgbClr val="0000CC"/>
                </a:solidFill>
              </a:rPr>
              <a:t>fondata su </a:t>
            </a:r>
            <a:r>
              <a:rPr lang="it-IT" sz="2800" b="1" dirty="0" smtClean="0">
                <a:solidFill>
                  <a:srgbClr val="0000CC"/>
                </a:solidFill>
              </a:rPr>
              <a:t>relazioni di mercato </a:t>
            </a:r>
            <a:r>
              <a:rPr lang="it-IT" sz="2800" dirty="0" smtClean="0">
                <a:solidFill>
                  <a:srgbClr val="0000CC"/>
                </a:solidFill>
              </a:rPr>
              <a:t>(come lo è la nostra) i </a:t>
            </a:r>
            <a:r>
              <a:rPr lang="it-IT" sz="2800" b="1" dirty="0" smtClean="0">
                <a:solidFill>
                  <a:srgbClr val="0000CC"/>
                </a:solidFill>
              </a:rPr>
              <a:t>beni </a:t>
            </a:r>
          </a:p>
          <a:p>
            <a:pPr>
              <a:lnSpc>
                <a:spcPts val="2700"/>
              </a:lnSpc>
            </a:pPr>
            <a:r>
              <a:rPr lang="it-IT" sz="2800" b="1" dirty="0" smtClean="0">
                <a:solidFill>
                  <a:srgbClr val="0000CC"/>
                </a:solidFill>
              </a:rPr>
              <a:t>pubblici</a:t>
            </a:r>
            <a:r>
              <a:rPr lang="it-IT" sz="2800" dirty="0" smtClean="0">
                <a:solidFill>
                  <a:srgbClr val="0000CC"/>
                </a:solidFill>
              </a:rPr>
              <a:t> sono rappresentati da una classe residua di beni – </a:t>
            </a:r>
          </a:p>
          <a:p>
            <a:pPr>
              <a:lnSpc>
                <a:spcPts val="2700"/>
              </a:lnSpc>
            </a:pPr>
            <a:r>
              <a:rPr lang="it-IT" sz="2800" dirty="0" smtClean="0">
                <a:solidFill>
                  <a:srgbClr val="0000CC"/>
                </a:solidFill>
              </a:rPr>
              <a:t>quelli esclusi dalle leggi del mercato  ̶ , </a:t>
            </a:r>
          </a:p>
          <a:p>
            <a:pPr>
              <a:lnSpc>
                <a:spcPts val="2700"/>
              </a:lnSpc>
            </a:pPr>
            <a:r>
              <a:rPr lang="it-IT" sz="2800" dirty="0" smtClean="0">
                <a:solidFill>
                  <a:srgbClr val="0000CC"/>
                </a:solidFill>
              </a:rPr>
              <a:t>di contro per una comunità </a:t>
            </a:r>
            <a:r>
              <a:rPr lang="it-IT" sz="2800" b="1" dirty="0" smtClean="0">
                <a:solidFill>
                  <a:srgbClr val="0000CC"/>
                </a:solidFill>
              </a:rPr>
              <a:t>collettivista</a:t>
            </a:r>
            <a:r>
              <a:rPr lang="it-IT" sz="2800" dirty="0" smtClean="0">
                <a:solidFill>
                  <a:srgbClr val="0000CC"/>
                </a:solidFill>
              </a:rPr>
              <a:t> i </a:t>
            </a:r>
            <a:r>
              <a:rPr lang="it-IT" sz="2800" b="1" dirty="0" smtClean="0">
                <a:solidFill>
                  <a:srgbClr val="0000CC"/>
                </a:solidFill>
              </a:rPr>
              <a:t>beni privati </a:t>
            </a:r>
            <a:r>
              <a:rPr lang="it-IT" sz="2800" dirty="0" smtClean="0">
                <a:solidFill>
                  <a:srgbClr val="0000CC"/>
                </a:solidFill>
              </a:rPr>
              <a:t>sono </a:t>
            </a:r>
          </a:p>
          <a:p>
            <a:pPr>
              <a:lnSpc>
                <a:spcPts val="2700"/>
              </a:lnSpc>
            </a:pPr>
            <a:r>
              <a:rPr lang="it-IT" sz="2800" dirty="0" smtClean="0">
                <a:solidFill>
                  <a:srgbClr val="0000CC"/>
                </a:solidFill>
              </a:rPr>
              <a:t>considerati un residuo dei </a:t>
            </a:r>
            <a:r>
              <a:rPr lang="it-IT" sz="2800" b="1" dirty="0" smtClean="0">
                <a:solidFill>
                  <a:srgbClr val="0000CC"/>
                </a:solidFill>
              </a:rPr>
              <a:t>beni collettivi</a:t>
            </a:r>
            <a:r>
              <a:rPr lang="it-IT" sz="2800" dirty="0" smtClean="0">
                <a:solidFill>
                  <a:srgbClr val="0000CC"/>
                </a:solidFill>
              </a:rPr>
              <a:t>.</a:t>
            </a:r>
            <a:endParaRPr lang="it-IT" sz="2800" dirty="0">
              <a:solidFill>
                <a:srgbClr val="0000CC"/>
              </a:solidFill>
            </a:endParaRPr>
          </a:p>
        </p:txBody>
      </p:sp>
      <p:sp>
        <p:nvSpPr>
          <p:cNvPr id="6" name="Ovale 5"/>
          <p:cNvSpPr/>
          <p:nvPr/>
        </p:nvSpPr>
        <p:spPr>
          <a:xfrm>
            <a:off x="0" y="0"/>
            <a:ext cx="1000100" cy="1428760"/>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left)">
                                      <p:cBhvr>
                                        <p:cTn id="17" dur="1000"/>
                                        <p:tgtEl>
                                          <p:spTgt spid="3">
                                            <p:bg/>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1000"/>
                                        <p:tgtEl>
                                          <p:spTgt spid="3">
                                            <p:txEl>
                                              <p:pRg st="0" end="0"/>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1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1000"/>
                                        <p:tgtEl>
                                          <p:spTgt spid="3">
                                            <p:txEl>
                                              <p:pRg st="3" end="3"/>
                                            </p:txEl>
                                          </p:spTgt>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left)">
                                      <p:cBhvr>
                                        <p:cTn id="38" dur="10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1000"/>
                                        <p:tgtEl>
                                          <p:spTgt spid="3">
                                            <p:txEl>
                                              <p:pRg st="5" end="5"/>
                                            </p:txEl>
                                          </p:spTgt>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10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wipe(left)">
                                      <p:cBhvr>
                                        <p:cTn id="52" dur="1000"/>
                                        <p:tgtEl>
                                          <p:spTgt spid="3">
                                            <p:txEl>
                                              <p:pRg st="7" end="7"/>
                                            </p:txEl>
                                          </p:spTgt>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wipe(left)">
                                      <p:cBhvr>
                                        <p:cTn id="56" dur="1000"/>
                                        <p:tgtEl>
                                          <p:spTgt spid="3">
                                            <p:txEl>
                                              <p:pRg st="8" end="8"/>
                                            </p:txEl>
                                          </p:spTgt>
                                        </p:tgtEl>
                                      </p:cBhvr>
                                    </p:animEffect>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wipe(left)">
                                      <p:cBhvr>
                                        <p:cTn id="60" dur="1000"/>
                                        <p:tgtEl>
                                          <p:spTgt spid="3">
                                            <p:txEl>
                                              <p:pRg st="9" end="9"/>
                                            </p:txEl>
                                          </p:spTgt>
                                        </p:tgtEl>
                                      </p:cBhvr>
                                    </p:animEffect>
                                  </p:childTnLst>
                                </p:cTn>
                              </p:par>
                            </p:childTnLst>
                          </p:cTn>
                        </p:par>
                        <p:par>
                          <p:cTn id="61" fill="hold">
                            <p:stCondLst>
                              <p:cond delay="3000"/>
                            </p:stCondLst>
                            <p:childTnLst>
                              <p:par>
                                <p:cTn id="62" presetID="22" presetClass="entr" presetSubtype="8" fill="hold" grpId="0" nodeType="after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Effect transition="in" filter="wipe(left)">
                                      <p:cBhvr>
                                        <p:cTn id="64" dur="1000"/>
                                        <p:tgtEl>
                                          <p:spTgt spid="3">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
                                            <p:txEl>
                                              <p:pRg st="11" end="11"/>
                                            </p:txEl>
                                          </p:spTgt>
                                        </p:tgtEl>
                                        <p:attrNameLst>
                                          <p:attrName>style.visibility</p:attrName>
                                        </p:attrNameLst>
                                      </p:cBhvr>
                                      <p:to>
                                        <p:strVal val="visible"/>
                                      </p:to>
                                    </p:set>
                                    <p:animEffect transition="in" filter="wipe(left)">
                                      <p:cBhvr>
                                        <p:cTn id="69" dur="1000"/>
                                        <p:tgtEl>
                                          <p:spTgt spid="3">
                                            <p:txEl>
                                              <p:pRg st="11" end="11"/>
                                            </p:tx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Effect transition="in" filter="wipe(left)">
                                      <p:cBhvr>
                                        <p:cTn id="73"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bg1">
            <a:alpha val="45000"/>
          </a:schemeClr>
        </a:solidFill>
        <a:effectLst/>
      </p:bgPr>
    </p:bg>
    <p:spTree>
      <p:nvGrpSpPr>
        <p:cNvPr id="1" name=""/>
        <p:cNvGrpSpPr/>
        <p:nvPr/>
      </p:nvGrpSpPr>
      <p:grpSpPr>
        <a:xfrm>
          <a:off x="0" y="0"/>
          <a:ext cx="0" cy="0"/>
          <a:chOff x="0" y="0"/>
          <a:chExt cx="0" cy="0"/>
        </a:xfrm>
      </p:grpSpPr>
      <p:sp>
        <p:nvSpPr>
          <p:cNvPr id="29" name="Rettangolo arrotondato 28"/>
          <p:cNvSpPr/>
          <p:nvPr/>
        </p:nvSpPr>
        <p:spPr>
          <a:xfrm>
            <a:off x="357158" y="5000612"/>
            <a:ext cx="2214578" cy="18573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it-IT" sz="2800" b="1" dirty="0" smtClean="0"/>
              <a:t>Procuratevi amici con la disonesta ricchezza. (</a:t>
            </a:r>
            <a:r>
              <a:rPr lang="it-IT" sz="2800" b="1" i="1" dirty="0" err="1" smtClean="0"/>
              <a:t>Lc</a:t>
            </a:r>
            <a:r>
              <a:rPr lang="it-IT" sz="2800" b="1" dirty="0" smtClean="0"/>
              <a:t> 16,9)</a:t>
            </a:r>
            <a:endParaRPr lang="it-IT" sz="2800" b="1" dirty="0"/>
          </a:p>
        </p:txBody>
      </p:sp>
      <p:sp>
        <p:nvSpPr>
          <p:cNvPr id="191490" name="Rectangle 2"/>
          <p:cNvSpPr>
            <a:spLocks noGrp="1" noChangeArrowheads="1"/>
          </p:cNvSpPr>
          <p:nvPr>
            <p:ph type="title"/>
          </p:nvPr>
        </p:nvSpPr>
        <p:spPr>
          <a:xfrm>
            <a:off x="0" y="0"/>
            <a:ext cx="9144000" cy="476672"/>
          </a:xfrm>
          <a:solidFill>
            <a:srgbClr val="0000CC"/>
          </a:solidFill>
        </p:spPr>
        <p:txBody>
          <a:bodyPr/>
          <a:lstStyle/>
          <a:p>
            <a:r>
              <a:rPr lang="it-IT" sz="2800" b="1" dirty="0" smtClean="0">
                <a:solidFill>
                  <a:schemeClr val="bg1"/>
                </a:solidFill>
              </a:rPr>
              <a:t>LE  DIMENSIONI  DELLA  </a:t>
            </a:r>
            <a:r>
              <a:rPr lang="it-IT" sz="2800" b="1" i="1" dirty="0" smtClean="0">
                <a:solidFill>
                  <a:schemeClr val="bg1"/>
                </a:solidFill>
              </a:rPr>
              <a:t>SOCIETAS</a:t>
            </a:r>
            <a:r>
              <a:rPr lang="it-IT" sz="2800" b="1" dirty="0" smtClean="0">
                <a:solidFill>
                  <a:schemeClr val="bg1"/>
                </a:solidFill>
              </a:rPr>
              <a:t> </a:t>
            </a:r>
            <a:endParaRPr lang="it-IT" sz="2800" dirty="0"/>
          </a:p>
        </p:txBody>
      </p:sp>
      <p:sp>
        <p:nvSpPr>
          <p:cNvPr id="191492" name="Text Box 4"/>
          <p:cNvSpPr txBox="1">
            <a:spLocks noChangeArrowheads="1"/>
          </p:cNvSpPr>
          <p:nvPr/>
        </p:nvSpPr>
        <p:spPr bwMode="auto">
          <a:xfrm rot="16200000">
            <a:off x="-674439" y="5746515"/>
            <a:ext cx="1785926" cy="437043"/>
          </a:xfrm>
          <a:prstGeom prst="rect">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fontAlgn="base">
              <a:lnSpc>
                <a:spcPct val="80000"/>
              </a:lnSpc>
              <a:spcBef>
                <a:spcPct val="10000"/>
              </a:spcBef>
              <a:spcAft>
                <a:spcPct val="0"/>
              </a:spcAft>
            </a:pPr>
            <a:r>
              <a:rPr lang="it-IT"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Ek-klesia</a:t>
            </a:r>
            <a:endParaRPr lang="it-IT" sz="28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 Box 11"/>
          <p:cNvSpPr txBox="1">
            <a:spLocks noChangeArrowheads="1"/>
          </p:cNvSpPr>
          <p:nvPr/>
        </p:nvSpPr>
        <p:spPr bwMode="auto">
          <a:xfrm rot="16200000">
            <a:off x="-781609" y="3853422"/>
            <a:ext cx="2000265" cy="43704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base">
              <a:lnSpc>
                <a:spcPct val="80000"/>
              </a:lnSpc>
              <a:spcAft>
                <a:spcPct val="0"/>
              </a:spcAft>
            </a:pPr>
            <a:r>
              <a:rPr lang="it-IT"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rPr>
              <a:t>Communitas</a:t>
            </a:r>
            <a:endParaRPr lang="it-IT" sz="2800" b="1" i="1" dirty="0">
              <a:solidFill>
                <a:srgbClr val="0000CC"/>
              </a:solidFill>
            </a:endParaRPr>
          </a:p>
        </p:txBody>
      </p:sp>
      <p:sp>
        <p:nvSpPr>
          <p:cNvPr id="6" name="Text Box 12"/>
          <p:cNvSpPr txBox="1">
            <a:spLocks noChangeArrowheads="1"/>
          </p:cNvSpPr>
          <p:nvPr/>
        </p:nvSpPr>
        <p:spPr bwMode="auto">
          <a:xfrm>
            <a:off x="2339752" y="548680"/>
            <a:ext cx="2592288" cy="438582"/>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lnSpc>
                <a:spcPts val="2700"/>
              </a:lnSpc>
            </a:pPr>
            <a:r>
              <a:rPr lang="it-IT"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rPr>
              <a:t>Priorità dell’Io</a:t>
            </a:r>
            <a:endParaRPr lang="it-IT"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endParaRPr>
          </a:p>
        </p:txBody>
      </p:sp>
      <p:sp>
        <p:nvSpPr>
          <p:cNvPr id="8" name="Text Box 12"/>
          <p:cNvSpPr txBox="1">
            <a:spLocks noChangeArrowheads="1"/>
          </p:cNvSpPr>
          <p:nvPr/>
        </p:nvSpPr>
        <p:spPr bwMode="auto">
          <a:xfrm>
            <a:off x="2571736" y="4941168"/>
            <a:ext cx="2286016" cy="438582"/>
          </a:xfrm>
          <a:prstGeom prst="rect">
            <a:avLst/>
          </a:prstGeom>
          <a:solidFill>
            <a:srgbClr val="FF0000"/>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ts val="2700"/>
              </a:lnSpc>
            </a:pPr>
            <a:r>
              <a:rPr lang="it-IT"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rPr>
              <a:t>Priorità del </a:t>
            </a:r>
            <a:r>
              <a:rPr lang="it-IT"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rPr>
              <a:t>Tu</a:t>
            </a:r>
            <a:endParaRPr lang="it-IT"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endParaRPr>
          </a:p>
        </p:txBody>
      </p:sp>
      <p:sp>
        <p:nvSpPr>
          <p:cNvPr id="27" name="Text Box 11"/>
          <p:cNvSpPr txBox="1">
            <a:spLocks noChangeArrowheads="1"/>
          </p:cNvSpPr>
          <p:nvPr/>
        </p:nvSpPr>
        <p:spPr bwMode="auto">
          <a:xfrm rot="16200000">
            <a:off x="-1084690" y="1561362"/>
            <a:ext cx="2595138" cy="425758"/>
          </a:xfrm>
          <a:prstGeom prst="rect">
            <a:avLst/>
          </a:prstGeom>
          <a:solidFill>
            <a:srgbClr val="0094C8"/>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fontAlgn="base">
              <a:lnSpc>
                <a:spcPts val="2600"/>
              </a:lnSpc>
              <a:spcAft>
                <a:spcPct val="0"/>
              </a:spcAft>
            </a:pPr>
            <a:r>
              <a:rPr lang="it-IT"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rPr>
              <a:t>Struttura</a:t>
            </a:r>
            <a:r>
              <a:rPr lang="it-IT" sz="2800" b="1" dirty="0" smtClean="0">
                <a:solidFill>
                  <a:srgbClr val="0000CC"/>
                </a:solidFill>
                <a:ea typeface="Calibri"/>
              </a:rPr>
              <a:t> </a:t>
            </a:r>
            <a:r>
              <a:rPr lang="it-IT"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sociale</a:t>
            </a:r>
            <a:endParaRPr lang="it-IT" sz="2800" b="1" dirty="0">
              <a:solidFill>
                <a:srgbClr val="0000CC"/>
              </a:solidFill>
            </a:endParaRPr>
          </a:p>
        </p:txBody>
      </p:sp>
      <p:sp>
        <p:nvSpPr>
          <p:cNvPr id="23" name="Segnaposto numero diapositiva 22"/>
          <p:cNvSpPr>
            <a:spLocks noGrp="1"/>
          </p:cNvSpPr>
          <p:nvPr>
            <p:ph type="sldNum" sz="quarter" idx="12"/>
          </p:nvPr>
        </p:nvSpPr>
        <p:spPr>
          <a:xfrm>
            <a:off x="8676456" y="6525344"/>
            <a:ext cx="504056" cy="457200"/>
          </a:xfrm>
        </p:spPr>
        <p:txBody>
          <a:bodyPr/>
          <a:lstStyle/>
          <a:p>
            <a:fld id="{62D741D3-3154-48C0-9916-327C3205902D}" type="slidenum">
              <a:rPr lang="it-IT" smtClean="0">
                <a:solidFill>
                  <a:srgbClr val="000000"/>
                </a:solidFill>
              </a:rPr>
              <a:pPr/>
              <a:t>36</a:t>
            </a:fld>
            <a:endParaRPr lang="it-IT" dirty="0">
              <a:solidFill>
                <a:srgbClr val="000000"/>
              </a:solidFill>
            </a:endParaRPr>
          </a:p>
        </p:txBody>
      </p:sp>
      <p:pic>
        <p:nvPicPr>
          <p:cNvPr id="53" name="Picture 2" descr="C:\Users\a\Pictures\SOCIETA--\Struttura-Piramide di Io.png"/>
          <p:cNvPicPr>
            <a:picLocks noChangeAspect="1" noChangeArrowheads="1"/>
          </p:cNvPicPr>
          <p:nvPr/>
        </p:nvPicPr>
        <p:blipFill>
          <a:blip r:embed="rId4" cstate="print"/>
          <a:srcRect/>
          <a:stretch>
            <a:fillRect/>
          </a:stretch>
        </p:blipFill>
        <p:spPr bwMode="auto">
          <a:xfrm>
            <a:off x="2571736" y="1000108"/>
            <a:ext cx="2144280" cy="1928826"/>
          </a:xfrm>
          <a:prstGeom prst="rect">
            <a:avLst/>
          </a:prstGeom>
          <a:noFill/>
        </p:spPr>
      </p:pic>
      <p:pic>
        <p:nvPicPr>
          <p:cNvPr id="59" name="Picture 3" descr="C:\Users\a\Pictures\SOCIETA--\Communitas-Noi.png"/>
          <p:cNvPicPr>
            <a:picLocks noChangeAspect="1" noChangeArrowheads="1"/>
          </p:cNvPicPr>
          <p:nvPr/>
        </p:nvPicPr>
        <p:blipFill>
          <a:blip r:embed="rId5" cstate="print"/>
          <a:srcRect b="13037"/>
          <a:stretch>
            <a:fillRect/>
          </a:stretch>
        </p:blipFill>
        <p:spPr bwMode="auto">
          <a:xfrm>
            <a:off x="2411760" y="3429000"/>
            <a:ext cx="1872208" cy="1512168"/>
          </a:xfrm>
          <a:prstGeom prst="rect">
            <a:avLst/>
          </a:prstGeom>
          <a:noFill/>
        </p:spPr>
      </p:pic>
      <p:pic>
        <p:nvPicPr>
          <p:cNvPr id="64" name="Picture 5" descr="C:\Users\a\Pictures\SOCIETA--\Ecclesia--Tu.png"/>
          <p:cNvPicPr>
            <a:picLocks noChangeAspect="1" noChangeArrowheads="1"/>
          </p:cNvPicPr>
          <p:nvPr/>
        </p:nvPicPr>
        <p:blipFill>
          <a:blip r:embed="rId6" cstate="print"/>
          <a:srcRect/>
          <a:stretch>
            <a:fillRect/>
          </a:stretch>
        </p:blipFill>
        <p:spPr bwMode="auto">
          <a:xfrm>
            <a:off x="2554066" y="5445224"/>
            <a:ext cx="2232248" cy="1412776"/>
          </a:xfrm>
          <a:prstGeom prst="rect">
            <a:avLst/>
          </a:prstGeom>
          <a:noFill/>
        </p:spPr>
      </p:pic>
      <p:pic>
        <p:nvPicPr>
          <p:cNvPr id="4474881" name="Picture 1" descr="C:\Users\a\Pictures\SOCIETA--\DIMENSIONI SOCIETAS\Relaz. B.png"/>
          <p:cNvPicPr>
            <a:picLocks noChangeAspect="1" noChangeArrowheads="1"/>
          </p:cNvPicPr>
          <p:nvPr/>
        </p:nvPicPr>
        <p:blipFill>
          <a:blip r:embed="rId7" cstate="print"/>
          <a:srcRect/>
          <a:stretch>
            <a:fillRect/>
          </a:stretch>
        </p:blipFill>
        <p:spPr bwMode="auto">
          <a:xfrm>
            <a:off x="6929454" y="3000372"/>
            <a:ext cx="2214546" cy="1643074"/>
          </a:xfrm>
          <a:prstGeom prst="rect">
            <a:avLst/>
          </a:prstGeom>
          <a:noFill/>
        </p:spPr>
      </p:pic>
      <p:pic>
        <p:nvPicPr>
          <p:cNvPr id="4474882" name="Picture 2" descr="C:\Users\a\Pictures\SOCIETA--\DIMENSIONI SOCIETAS\Relaz. A.png"/>
          <p:cNvPicPr>
            <a:picLocks noChangeAspect="1" noChangeArrowheads="1"/>
          </p:cNvPicPr>
          <p:nvPr/>
        </p:nvPicPr>
        <p:blipFill>
          <a:blip r:embed="rId8" cstate="print"/>
          <a:srcRect/>
          <a:stretch>
            <a:fillRect/>
          </a:stretch>
        </p:blipFill>
        <p:spPr bwMode="auto">
          <a:xfrm>
            <a:off x="7018637" y="714356"/>
            <a:ext cx="2125363" cy="1808750"/>
          </a:xfrm>
          <a:prstGeom prst="rect">
            <a:avLst/>
          </a:prstGeom>
          <a:noFill/>
        </p:spPr>
      </p:pic>
      <p:pic>
        <p:nvPicPr>
          <p:cNvPr id="30722" name="Picture 2" descr="http://www.medioevouniversalis.org/images/MEDIOEVO/SISTEMA_FEUDALE_680.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33563" y="500041"/>
            <a:ext cx="2210877" cy="2571769"/>
          </a:xfrm>
          <a:prstGeom prst="rect">
            <a:avLst/>
          </a:prstGeom>
          <a:noFill/>
        </p:spPr>
      </p:pic>
      <p:pic>
        <p:nvPicPr>
          <p:cNvPr id="26" name="Picture 3" descr="C:\Users\a\Pictures\SOCIETA--\DIMENSIONI SOCIETAS\Piramide umana__6-communitas.jpg"/>
          <p:cNvPicPr>
            <a:picLocks noChangeAspect="1" noChangeArrowheads="1"/>
          </p:cNvPicPr>
          <p:nvPr/>
        </p:nvPicPr>
        <p:blipFill>
          <a:blip r:embed="rId10" cstate="print">
            <a:clrChange>
              <a:clrFrom>
                <a:srgbClr val="FFFEFF"/>
              </a:clrFrom>
              <a:clrTo>
                <a:srgbClr val="FFFEFF">
                  <a:alpha val="0"/>
                </a:srgbClr>
              </a:clrTo>
            </a:clrChange>
          </a:blip>
          <a:srcRect l="11550" t="49844" r="77987" b="17988"/>
          <a:stretch>
            <a:fillRect/>
          </a:stretch>
        </p:blipFill>
        <p:spPr bwMode="auto">
          <a:xfrm>
            <a:off x="6865926" y="3677737"/>
            <a:ext cx="1094152" cy="1740696"/>
          </a:xfrm>
          <a:prstGeom prst="rect">
            <a:avLst/>
          </a:prstGeom>
          <a:noFill/>
        </p:spPr>
      </p:pic>
      <p:pic>
        <p:nvPicPr>
          <p:cNvPr id="28" name="Picture 3" descr="C:\Users\a\Pictures\SOCIETA--\DIMENSIONI SOCIETAS\Piramide umana__6-communitas.jpg"/>
          <p:cNvPicPr>
            <a:picLocks noChangeAspect="1" noChangeArrowheads="1"/>
          </p:cNvPicPr>
          <p:nvPr/>
        </p:nvPicPr>
        <p:blipFill>
          <a:blip r:embed="rId10" cstate="print">
            <a:clrChange>
              <a:clrFrom>
                <a:srgbClr val="FFFEFF"/>
              </a:clrFrom>
              <a:clrTo>
                <a:srgbClr val="FFFEFF">
                  <a:alpha val="0"/>
                </a:srgbClr>
              </a:clrTo>
            </a:clrChange>
          </a:blip>
          <a:srcRect l="33234" t="66436" r="56303"/>
          <a:stretch>
            <a:fillRect/>
          </a:stretch>
        </p:blipFill>
        <p:spPr bwMode="auto">
          <a:xfrm>
            <a:off x="8351944" y="5058393"/>
            <a:ext cx="621922" cy="1032364"/>
          </a:xfrm>
          <a:prstGeom prst="rect">
            <a:avLst/>
          </a:prstGeom>
          <a:noFill/>
        </p:spPr>
      </p:pic>
      <p:cxnSp>
        <p:nvCxnSpPr>
          <p:cNvPr id="30" name="Connettore 4 29"/>
          <p:cNvCxnSpPr/>
          <p:nvPr/>
        </p:nvCxnSpPr>
        <p:spPr bwMode="auto">
          <a:xfrm rot="10800000" flipV="1">
            <a:off x="6767768" y="6066505"/>
            <a:ext cx="2304256" cy="720080"/>
          </a:xfrm>
          <a:prstGeom prst="bentConnector3">
            <a:avLst>
              <a:gd name="adj1" fmla="val 50000"/>
            </a:avLst>
          </a:prstGeom>
          <a:solidFill>
            <a:schemeClr val="accent1"/>
          </a:solidFill>
          <a:ln w="127000" cap="flat" cmpd="sng" algn="ctr">
            <a:solidFill>
              <a:srgbClr val="993300"/>
            </a:solidFill>
            <a:prstDash val="solid"/>
            <a:round/>
            <a:headEnd type="none" w="med" len="med"/>
            <a:tailEnd type="none" w="med" len="med"/>
          </a:ln>
          <a:effectLst/>
        </p:spPr>
      </p:cxnSp>
      <p:cxnSp>
        <p:nvCxnSpPr>
          <p:cNvPr id="31" name="Connettore 4 30"/>
          <p:cNvCxnSpPr/>
          <p:nvPr/>
        </p:nvCxnSpPr>
        <p:spPr bwMode="auto">
          <a:xfrm>
            <a:off x="6695760" y="5418433"/>
            <a:ext cx="2448272" cy="648072"/>
          </a:xfrm>
          <a:prstGeom prst="bentConnector3">
            <a:avLst>
              <a:gd name="adj1" fmla="val 50000"/>
            </a:avLst>
          </a:prstGeom>
          <a:solidFill>
            <a:schemeClr val="accent1"/>
          </a:solidFill>
          <a:ln w="127000" cap="flat" cmpd="sng" algn="ctr">
            <a:solidFill>
              <a:srgbClr val="993300"/>
            </a:solidFill>
            <a:prstDash val="solid"/>
            <a:round/>
            <a:headEnd type="none" w="med" len="med"/>
            <a:tailEnd type="none" w="med" len="med"/>
          </a:ln>
          <a:effectLst/>
        </p:spPr>
      </p:cxnSp>
      <p:sp>
        <p:nvSpPr>
          <p:cNvPr id="7" name="Text Box 12"/>
          <p:cNvSpPr txBox="1">
            <a:spLocks noChangeArrowheads="1"/>
          </p:cNvSpPr>
          <p:nvPr/>
        </p:nvSpPr>
        <p:spPr bwMode="auto">
          <a:xfrm>
            <a:off x="2336332" y="3012091"/>
            <a:ext cx="2664296" cy="41690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ts val="2500"/>
              </a:lnSpc>
            </a:pPr>
            <a:r>
              <a:rPr lang="it-IT"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rPr>
              <a:t>Priorità del Noi</a:t>
            </a:r>
            <a:endParaRPr lang="it-IT"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a:endParaRPr>
          </a:p>
        </p:txBody>
      </p:sp>
      <p:sp>
        <p:nvSpPr>
          <p:cNvPr id="32" name="Ovale 31"/>
          <p:cNvSpPr/>
          <p:nvPr/>
        </p:nvSpPr>
        <p:spPr>
          <a:xfrm>
            <a:off x="4929190" y="5072074"/>
            <a:ext cx="1785950" cy="1785926"/>
          </a:xfrm>
          <a:prstGeom prst="ellipse">
            <a:avLst/>
          </a:prstGeom>
          <a:blipFill>
            <a:blip r:embed="rId11" cstate="print"/>
            <a:stretch>
              <a:fillRect/>
            </a:stretch>
          </a:blip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p:cNvSpPr txBox="1"/>
          <p:nvPr/>
        </p:nvSpPr>
        <p:spPr>
          <a:xfrm>
            <a:off x="7929586" y="4610409"/>
            <a:ext cx="1000132" cy="461665"/>
          </a:xfrm>
          <a:prstGeom prst="rect">
            <a:avLst/>
          </a:prstGeom>
          <a:noFill/>
        </p:spPr>
        <p:txBody>
          <a:bodyPr wrap="square" rtlCol="0">
            <a:spAutoFit/>
          </a:bodyPr>
          <a:lstStyle/>
          <a:p>
            <a:r>
              <a:rPr lang="it-IT" sz="1200" b="1" dirty="0" smtClean="0">
                <a:solidFill>
                  <a:srgbClr val="0000FF"/>
                </a:solidFill>
                <a:latin typeface="Arial" pitchFamily="34" charset="0"/>
                <a:cs typeface="Arial" pitchFamily="34" charset="0"/>
              </a:rPr>
              <a:t>Relazione maieutica </a:t>
            </a:r>
            <a:endParaRPr lang="it-IT" sz="1200" b="1" dirty="0">
              <a:solidFill>
                <a:srgbClr val="0000FF"/>
              </a:solidFill>
              <a:latin typeface="Arial" pitchFamily="34" charset="0"/>
              <a:cs typeface="Arial" pitchFamily="34" charset="0"/>
            </a:endParaRPr>
          </a:p>
        </p:txBody>
      </p:sp>
      <p:pic>
        <p:nvPicPr>
          <p:cNvPr id="1027" name="Picture 3" descr="C:\Users\Administrator\Pictures\BENI COMUNI\gruppo33beni comuni-jpg.jpg"/>
          <p:cNvPicPr>
            <a:picLocks noChangeAspect="1" noChangeArrowheads="1"/>
          </p:cNvPicPr>
          <p:nvPr/>
        </p:nvPicPr>
        <p:blipFill>
          <a:blip r:embed="rId12" cstate="print"/>
          <a:srcRect/>
          <a:stretch>
            <a:fillRect/>
          </a:stretch>
        </p:blipFill>
        <p:spPr bwMode="auto">
          <a:xfrm>
            <a:off x="5000628" y="3071810"/>
            <a:ext cx="1928826" cy="1839940"/>
          </a:xfrm>
          <a:prstGeom prst="rect">
            <a:avLst/>
          </a:prstGeom>
          <a:noFill/>
        </p:spPr>
      </p:pic>
      <p:pic>
        <p:nvPicPr>
          <p:cNvPr id="1029" name="Picture 5" descr="http://digiphotostatic.libero.it/nikeart/med/a652742623_4570269_med.jpg"/>
          <p:cNvPicPr>
            <a:picLocks noChangeAspect="1" noChangeArrowheads="1"/>
          </p:cNvPicPr>
          <p:nvPr/>
        </p:nvPicPr>
        <p:blipFill>
          <a:blip r:embed="rId13" cstate="print"/>
          <a:srcRect l="10174" r="8431"/>
          <a:stretch>
            <a:fillRect/>
          </a:stretch>
        </p:blipFill>
        <p:spPr bwMode="auto">
          <a:xfrm>
            <a:off x="448126" y="3071810"/>
            <a:ext cx="1909296" cy="1785950"/>
          </a:xfrm>
          <a:prstGeom prst="rect">
            <a:avLst/>
          </a:prstGeom>
          <a:noFill/>
        </p:spPr>
      </p:pic>
      <p:pic>
        <p:nvPicPr>
          <p:cNvPr id="1030" name="Picture 6" descr="C:\Users\Administrator\Pictures\SOCIETA\DIMENSIONI SOCIETAS\gruppo gerarchico.jpg.png"/>
          <p:cNvPicPr>
            <a:picLocks noChangeAspect="1" noChangeArrowheads="1"/>
          </p:cNvPicPr>
          <p:nvPr/>
        </p:nvPicPr>
        <p:blipFill>
          <a:blip r:embed="rId14" cstate="print"/>
          <a:srcRect b="14028"/>
          <a:stretch>
            <a:fillRect/>
          </a:stretch>
        </p:blipFill>
        <p:spPr bwMode="auto">
          <a:xfrm>
            <a:off x="5214942" y="428603"/>
            <a:ext cx="1571636" cy="2357455"/>
          </a:xfrm>
          <a:prstGeom prst="rect">
            <a:avLst/>
          </a:prstGeom>
          <a:noFill/>
        </p:spPr>
      </p:pic>
    </p:spTree>
  </p:cSld>
  <p:clrMapOvr>
    <a:masterClrMapping/>
  </p:clrMapOvr>
  <p:transition>
    <p:split orient="vert"/>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91490"/>
                                        </p:tgtEl>
                                        <p:attrNameLst>
                                          <p:attrName>style.visibility</p:attrName>
                                        </p:attrNameLst>
                                      </p:cBhvr>
                                      <p:to>
                                        <p:strVal val="visible"/>
                                      </p:to>
                                    </p:set>
                                    <p:animEffect transition="in" filter="box(out)">
                                      <p:cBhvr>
                                        <p:cTn id="7" dur="1000"/>
                                        <p:tgtEl>
                                          <p:spTgt spid="19149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0722"/>
                                        </p:tgtEl>
                                        <p:attrNameLst>
                                          <p:attrName>style.visibility</p:attrName>
                                        </p:attrNameLst>
                                      </p:cBhvr>
                                      <p:to>
                                        <p:strVal val="visible"/>
                                      </p:to>
                                    </p:set>
                                    <p:animEffect transition="in" filter="wipe(up)">
                                      <p:cBhvr>
                                        <p:cTn id="18" dur="1000"/>
                                        <p:tgtEl>
                                          <p:spTgt spid="307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up)">
                                      <p:cBhvr>
                                        <p:cTn id="28" dur="10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wipe(down)">
                                      <p:cBhvr>
                                        <p:cTn id="33" dur="500"/>
                                        <p:tgtEl>
                                          <p:spTgt spid="1030"/>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4474882"/>
                                        </p:tgtEl>
                                        <p:attrNameLst>
                                          <p:attrName>style.visibility</p:attrName>
                                        </p:attrNameLst>
                                      </p:cBhvr>
                                      <p:to>
                                        <p:strVal val="visible"/>
                                      </p:to>
                                    </p:set>
                                    <p:anim calcmode="lin" valueType="num">
                                      <p:cBhvr>
                                        <p:cTn id="38" dur="1000" fill="hold"/>
                                        <p:tgtEl>
                                          <p:spTgt spid="4474882"/>
                                        </p:tgtEl>
                                        <p:attrNameLst>
                                          <p:attrName>ppt_w</p:attrName>
                                        </p:attrNameLst>
                                      </p:cBhvr>
                                      <p:tavLst>
                                        <p:tav tm="0">
                                          <p:val>
                                            <p:fltVal val="0"/>
                                          </p:val>
                                        </p:tav>
                                        <p:tav tm="100000">
                                          <p:val>
                                            <p:strVal val="#ppt_w"/>
                                          </p:val>
                                        </p:tav>
                                      </p:tavLst>
                                    </p:anim>
                                    <p:anim calcmode="lin" valueType="num">
                                      <p:cBhvr>
                                        <p:cTn id="39" dur="1000" fill="hold"/>
                                        <p:tgtEl>
                                          <p:spTgt spid="4474882"/>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nodeType="clickEffect">
                                  <p:stCondLst>
                                    <p:cond delay="0"/>
                                  </p:stCondLst>
                                  <p:childTnLst>
                                    <p:set>
                                      <p:cBhvr>
                                        <p:cTn id="49" dur="1" fill="hold">
                                          <p:stCondLst>
                                            <p:cond delay="0"/>
                                          </p:stCondLst>
                                        </p:cTn>
                                        <p:tgtEl>
                                          <p:spTgt spid="1029"/>
                                        </p:tgtEl>
                                        <p:attrNameLst>
                                          <p:attrName>style.visibility</p:attrName>
                                        </p:attrNameLst>
                                      </p:cBhvr>
                                      <p:to>
                                        <p:strVal val="visible"/>
                                      </p:to>
                                    </p:set>
                                    <p:animEffect transition="in" filter="box(out)">
                                      <p:cBhvr>
                                        <p:cTn id="50" dur="500"/>
                                        <p:tgtEl>
                                          <p:spTgt spid="10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up)">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circle(out)">
                                      <p:cBhvr>
                                        <p:cTn id="60" dur="1000"/>
                                        <p:tgtEl>
                                          <p:spTgt spid="59"/>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32" fill="hold" nodeType="clickEffect">
                                  <p:stCondLst>
                                    <p:cond delay="0"/>
                                  </p:stCondLst>
                                  <p:childTnLst>
                                    <p:set>
                                      <p:cBhvr>
                                        <p:cTn id="64" dur="1" fill="hold">
                                          <p:stCondLst>
                                            <p:cond delay="0"/>
                                          </p:stCondLst>
                                        </p:cTn>
                                        <p:tgtEl>
                                          <p:spTgt spid="1027"/>
                                        </p:tgtEl>
                                        <p:attrNameLst>
                                          <p:attrName>style.visibility</p:attrName>
                                        </p:attrNameLst>
                                      </p:cBhvr>
                                      <p:to>
                                        <p:strVal val="visible"/>
                                      </p:to>
                                    </p:set>
                                    <p:animEffect transition="in" filter="circle(out)">
                                      <p:cBhvr>
                                        <p:cTn id="65" dur="1000"/>
                                        <p:tgtEl>
                                          <p:spTgt spid="1027"/>
                                        </p:tgtEl>
                                      </p:cBhvr>
                                    </p:animEffec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4474881"/>
                                        </p:tgtEl>
                                        <p:attrNameLst>
                                          <p:attrName>style.visibility</p:attrName>
                                        </p:attrNameLst>
                                      </p:cBhvr>
                                      <p:to>
                                        <p:strVal val="visible"/>
                                      </p:to>
                                    </p:set>
                                    <p:anim calcmode="lin" valueType="num">
                                      <p:cBhvr>
                                        <p:cTn id="70" dur="1000" fill="hold"/>
                                        <p:tgtEl>
                                          <p:spTgt spid="4474881"/>
                                        </p:tgtEl>
                                        <p:attrNameLst>
                                          <p:attrName>ppt_w</p:attrName>
                                        </p:attrNameLst>
                                      </p:cBhvr>
                                      <p:tavLst>
                                        <p:tav tm="0">
                                          <p:val>
                                            <p:fltVal val="0"/>
                                          </p:val>
                                        </p:tav>
                                        <p:tav tm="100000">
                                          <p:val>
                                            <p:strVal val="#ppt_w"/>
                                          </p:val>
                                        </p:tav>
                                      </p:tavLst>
                                    </p:anim>
                                    <p:anim calcmode="lin" valueType="num">
                                      <p:cBhvr>
                                        <p:cTn id="71" dur="1000" fill="hold"/>
                                        <p:tgtEl>
                                          <p:spTgt spid="4474881"/>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191492"/>
                                        </p:tgtEl>
                                        <p:attrNameLst>
                                          <p:attrName>style.visibility</p:attrName>
                                        </p:attrNameLst>
                                      </p:cBhvr>
                                      <p:to>
                                        <p:strVal val="visible"/>
                                      </p:to>
                                    </p:set>
                                    <p:anim calcmode="lin" valueType="num">
                                      <p:cBhvr>
                                        <p:cTn id="76" dur="500" fill="hold"/>
                                        <p:tgtEl>
                                          <p:spTgt spid="191492"/>
                                        </p:tgtEl>
                                        <p:attrNameLst>
                                          <p:attrName>ppt_w</p:attrName>
                                        </p:attrNameLst>
                                      </p:cBhvr>
                                      <p:tavLst>
                                        <p:tav tm="0">
                                          <p:val>
                                            <p:fltVal val="0"/>
                                          </p:val>
                                        </p:tav>
                                        <p:tav tm="100000">
                                          <p:val>
                                            <p:strVal val="#ppt_w"/>
                                          </p:val>
                                        </p:tav>
                                      </p:tavLst>
                                    </p:anim>
                                    <p:anim calcmode="lin" valueType="num">
                                      <p:cBhvr>
                                        <p:cTn id="77" dur="500" fill="hold"/>
                                        <p:tgtEl>
                                          <p:spTgt spid="191492"/>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ox(out)">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up)">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ipe(down)">
                                      <p:cBhvr>
                                        <p:cTn id="92" dur="10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32" fill="hold" grpId="0" nodeType="click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circle(out)">
                                      <p:cBhvr>
                                        <p:cTn id="97" dur="10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wipe(left)">
                                      <p:cBhvr>
                                        <p:cTn id="102" dur="2000"/>
                                        <p:tgtEl>
                                          <p:spTgt spid="31"/>
                                        </p:tgtEl>
                                      </p:cBhvr>
                                    </p:animEffect>
                                  </p:childTnLst>
                                </p:cTn>
                              </p:par>
                            </p:childTnLst>
                          </p:cTn>
                        </p:par>
                        <p:par>
                          <p:cTn id="103" fill="hold">
                            <p:stCondLst>
                              <p:cond delay="2000"/>
                            </p:stCondLst>
                            <p:childTnLst>
                              <p:par>
                                <p:cTn id="104" presetID="10" presetClass="entr" presetSubtype="0" fill="hold" nodeType="after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1000"/>
                                        <p:tgtEl>
                                          <p:spTgt spid="26"/>
                                        </p:tgtEl>
                                      </p:cBhvr>
                                    </p:animEffect>
                                  </p:childTnLst>
                                </p:cTn>
                              </p:par>
                              <p:par>
                                <p:cTn id="107" presetID="10" presetClass="entr" presetSubtype="0" fill="hold"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1000"/>
                                        <p:tgtEl>
                                          <p:spTgt spid="28"/>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2000"/>
                                        <p:tgtEl>
                                          <p:spTgt spid="31"/>
                                        </p:tgtEl>
                                      </p:cBhvr>
                                    </p:animEffect>
                                    <p:set>
                                      <p:cBhvr>
                                        <p:cTn id="114" dur="1" fill="hold">
                                          <p:stCondLst>
                                            <p:cond delay="1999"/>
                                          </p:stCondLst>
                                        </p:cTn>
                                        <p:tgtEl>
                                          <p:spTgt spid="31"/>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2000"/>
                                        <p:tgtEl>
                                          <p:spTgt spid="30"/>
                                        </p:tgtEl>
                                      </p:cBhvr>
                                    </p:animEffect>
                                  </p:childTnLst>
                                </p:cTn>
                              </p:par>
                              <p:par>
                                <p:cTn id="118" presetID="42" presetClass="path" presetSubtype="0" accel="50000" decel="50000" fill="hold" nodeType="withEffect">
                                  <p:stCondLst>
                                    <p:cond delay="0"/>
                                  </p:stCondLst>
                                  <p:childTnLst>
                                    <p:animMotion origin="layout" path="M -2.22222E-6 5.2729E-7 L 0.00035 0.21068 " pathEditMode="relative" rAng="0" ptsTypes="AA">
                                      <p:cBhvr>
                                        <p:cTn id="119" dur="2000" fill="hold"/>
                                        <p:tgtEl>
                                          <p:spTgt spid="26"/>
                                        </p:tgtEl>
                                        <p:attrNameLst>
                                          <p:attrName>ppt_x</p:attrName>
                                          <p:attrName>ppt_y</p:attrName>
                                        </p:attrNameLst>
                                      </p:cBhvr>
                                      <p:rCtr x="0" y="105"/>
                                    </p:animMotion>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33">
                                            <p:txEl>
                                              <p:pRg st="0" end="0"/>
                                            </p:txEl>
                                          </p:spTgt>
                                        </p:tgtEl>
                                        <p:attrNameLst>
                                          <p:attrName>style.visibility</p:attrName>
                                        </p:attrNameLst>
                                      </p:cBhvr>
                                      <p:to>
                                        <p:strVal val="visible"/>
                                      </p:to>
                                    </p:set>
                                    <p:animEffect transition="in" filter="wipe(up)">
                                      <p:cBhvr>
                                        <p:cTn id="124"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91490" grpId="0" animBg="1" autoUpdateAnimBg="0"/>
      <p:bldP spid="191492" grpId="0" animBg="1" autoUpdateAnimBg="0"/>
      <p:bldP spid="5" grpId="0" animBg="1" autoUpdateAnimBg="0"/>
      <p:bldP spid="6" grpId="0" animBg="1" autoUpdateAnimBg="0"/>
      <p:bldP spid="8" grpId="0" animBg="1" autoUpdateAnimBg="0"/>
      <p:bldP spid="27" grpId="0" animBg="1" autoUpdateAnimBg="0"/>
      <p:bldP spid="7" grpId="0" animBg="1" autoUpdateAnimBg="0"/>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rgbClr val="FFF200"/>
            </a:gs>
            <a:gs pos="45000">
              <a:srgbClr val="FF7A00"/>
            </a:gs>
            <a:gs pos="70000">
              <a:srgbClr val="FF0300"/>
            </a:gs>
            <a:gs pos="100000">
              <a:srgbClr val="4D0808"/>
            </a:gs>
          </a:gsLst>
          <a:lin ang="16200000" scaled="1"/>
          <a:tileRect/>
        </a:gradFill>
        <a:effectLst/>
      </p:bgPr>
    </p:bg>
    <p:spTree>
      <p:nvGrpSpPr>
        <p:cNvPr id="1" name=""/>
        <p:cNvGrpSpPr/>
        <p:nvPr/>
      </p:nvGrpSpPr>
      <p:grpSpPr>
        <a:xfrm>
          <a:off x="0" y="0"/>
          <a:ext cx="0" cy="0"/>
          <a:chOff x="0" y="0"/>
          <a:chExt cx="0" cy="0"/>
        </a:xfrm>
      </p:grpSpPr>
      <p:sp>
        <p:nvSpPr>
          <p:cNvPr id="153602" name="WordArt 2"/>
          <p:cNvSpPr>
            <a:spLocks noChangeArrowheads="1" noChangeShapeType="1" noTextEdit="1"/>
          </p:cNvSpPr>
          <p:nvPr/>
        </p:nvSpPr>
        <p:spPr bwMode="auto">
          <a:xfrm>
            <a:off x="1835150" y="2565400"/>
            <a:ext cx="5616575" cy="1871663"/>
          </a:xfrm>
          <a:prstGeom prst="rect">
            <a:avLst/>
          </a:prstGeom>
        </p:spPr>
        <p:txBody>
          <a:bodyPr wrap="none" fromWordArt="1">
            <a:prstTxWarp prst="textWave1">
              <a:avLst>
                <a:gd name="adj1" fmla="val 13005"/>
                <a:gd name="adj2" fmla="val 0"/>
              </a:avLst>
            </a:prstTxWarp>
            <a:scene3d>
              <a:camera prst="legacyObliqueTopRight"/>
              <a:lightRig rig="legacyFlat3" dir="b"/>
            </a:scene3d>
            <a:sp3d extrusionH="430200" prstMaterial="legacyMatte">
              <a:extrusionClr>
                <a:srgbClr val="9400ED"/>
              </a:extrusionClr>
            </a:sp3d>
          </a:bodyPr>
          <a:lstStyle/>
          <a:p>
            <a:pPr algn="ctr"/>
            <a:r>
              <a:rPr lang="it-IT" sz="3600" kern="10" normalizeH="1">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GRAZIE!</a:t>
            </a:r>
          </a:p>
        </p:txBody>
      </p:sp>
    </p:spTree>
  </p:cSld>
  <p:clrMapOvr>
    <a:masterClrMapping/>
  </p:clrMapOvr>
  <p:transition>
    <p:split orient="vert"/>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2000" fill="hold"/>
                                        <p:tgtEl>
                                          <p:spTgt spid="153602"/>
                                        </p:tgtEl>
                                        <p:attrNameLst>
                                          <p:attrName>ppt_w</p:attrName>
                                        </p:attrNameLst>
                                      </p:cBhvr>
                                      <p:tavLst>
                                        <p:tav tm="0">
                                          <p:val>
                                            <p:fltVal val="0"/>
                                          </p:val>
                                        </p:tav>
                                        <p:tav tm="100000">
                                          <p:val>
                                            <p:strVal val="#ppt_w"/>
                                          </p:val>
                                        </p:tav>
                                      </p:tavLst>
                                    </p:anim>
                                    <p:anim calcmode="lin" valueType="num">
                                      <p:cBhvr>
                                        <p:cTn id="8" dur="2000" fill="hold"/>
                                        <p:tgtEl>
                                          <p:spTgt spid="1536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954107"/>
          </a:xfrm>
          <a:prstGeom prst="rect">
            <a:avLst/>
          </a:prstGeom>
          <a:solidFill>
            <a:srgbClr val="0000CC"/>
          </a:solidFill>
        </p:spPr>
        <p:txBody>
          <a:bodyPr wrap="square">
            <a:spAutoFit/>
          </a:bodyPr>
          <a:lstStyle/>
          <a:p>
            <a:pPr algn="ctr"/>
            <a:r>
              <a:rPr lang="it-IT" sz="2800" b="1" dirty="0" smtClean="0">
                <a:solidFill>
                  <a:schemeClr val="bg1"/>
                </a:solidFill>
              </a:rPr>
              <a:t>NADIA  CARESTIATO (Uomo e ambiente): </a:t>
            </a:r>
          </a:p>
          <a:p>
            <a:pPr algn="ctr"/>
            <a:r>
              <a:rPr lang="it-IT" sz="2800" b="1" dirty="0" smtClean="0">
                <a:solidFill>
                  <a:schemeClr val="bg1"/>
                </a:solidFill>
              </a:rPr>
              <a:t>I beni comuni in Italia</a:t>
            </a:r>
            <a:endParaRPr lang="it-IT" sz="2800" dirty="0">
              <a:solidFill>
                <a:schemeClr val="bg1"/>
              </a:solidFill>
            </a:endParaRPr>
          </a:p>
        </p:txBody>
      </p:sp>
      <p:sp>
        <p:nvSpPr>
          <p:cNvPr id="3" name="Rettangolo 2"/>
          <p:cNvSpPr/>
          <p:nvPr/>
        </p:nvSpPr>
        <p:spPr>
          <a:xfrm>
            <a:off x="0" y="1000108"/>
            <a:ext cx="9144000" cy="3901068"/>
          </a:xfrm>
          <a:prstGeom prst="rect">
            <a:avLst/>
          </a:prstGeom>
          <a:ln>
            <a:solidFill>
              <a:schemeClr val="accent1"/>
            </a:solidFill>
          </a:ln>
        </p:spPr>
        <p:txBody>
          <a:bodyPr wrap="square">
            <a:spAutoFit/>
          </a:bodyPr>
          <a:lstStyle/>
          <a:p>
            <a:pPr>
              <a:lnSpc>
                <a:spcPts val="2700"/>
              </a:lnSpc>
            </a:pPr>
            <a:r>
              <a:rPr lang="it-IT" sz="2800" dirty="0" smtClean="0"/>
              <a:t>Per quanto riguarda l’Italia questa categoria di beni collettivi è tutelata dai principi costituzionali, che nella proprietà collettiva riconoscono finalità volte alla tutela del patrimonio </a:t>
            </a:r>
            <a:r>
              <a:rPr lang="it-IT" sz="2800" dirty="0" err="1" smtClean="0"/>
              <a:t>storico-artistico</a:t>
            </a:r>
            <a:r>
              <a:rPr lang="it-IT" sz="2800" dirty="0" smtClean="0"/>
              <a:t> nazionale, della salute e della crescita sociale, economica e culturale della comunità (articoli 9, 142 e 149). </a:t>
            </a:r>
          </a:p>
          <a:p>
            <a:pPr>
              <a:lnSpc>
                <a:spcPts val="2700"/>
              </a:lnSpc>
            </a:pPr>
            <a:r>
              <a:rPr lang="it-IT" sz="2800" dirty="0" smtClean="0"/>
              <a:t>Malgrado ciò il suo riconoscimento è ancora lontano dall’essere realizzato. Per quanto riguarda le altre categorie di beni comuni molto c’è ancora da fare, nel nostro paese e a livello internazionale, anche se la ricerca sui </a:t>
            </a:r>
            <a:r>
              <a:rPr lang="it-IT" sz="2800" i="1" dirty="0" err="1" smtClean="0"/>
              <a:t>commons</a:t>
            </a:r>
            <a:r>
              <a:rPr lang="it-IT" sz="2800" i="1" dirty="0" smtClean="0"/>
              <a:t> sta già svolgendo un ruolo fondamentale per </a:t>
            </a:r>
            <a:r>
              <a:rPr lang="it-IT" sz="2800" dirty="0" smtClean="0"/>
              <a:t>far emergere realtà e questioni spesso sconosciute o semplicemente ignorate.</a:t>
            </a:r>
            <a:endParaRPr lang="it-IT" sz="2800" dirty="0"/>
          </a:p>
        </p:txBody>
      </p:sp>
      <p:sp>
        <p:nvSpPr>
          <p:cNvPr id="4" name="Rettangolo 3"/>
          <p:cNvSpPr/>
          <p:nvPr/>
        </p:nvSpPr>
        <p:spPr>
          <a:xfrm>
            <a:off x="32" y="6419418"/>
            <a:ext cx="9144000" cy="438582"/>
          </a:xfrm>
          <a:prstGeom prst="rect">
            <a:avLst/>
          </a:prstGeom>
          <a:ln>
            <a:solidFill>
              <a:schemeClr val="accent1"/>
            </a:solidFill>
          </a:ln>
        </p:spPr>
        <p:txBody>
          <a:bodyPr wrap="square">
            <a:spAutoFit/>
          </a:bodyPr>
          <a:lstStyle/>
          <a:p>
            <a:pPr>
              <a:lnSpc>
                <a:spcPts val="2700"/>
              </a:lnSpc>
            </a:pPr>
            <a:endParaRPr lang="it-IT" sz="2800" dirty="0"/>
          </a:p>
        </p:txBody>
      </p:sp>
      <p:sp>
        <p:nvSpPr>
          <p:cNvPr id="6" name="Ovale 5"/>
          <p:cNvSpPr/>
          <p:nvPr/>
        </p:nvSpPr>
        <p:spPr>
          <a:xfrm>
            <a:off x="7572364" y="-714404"/>
            <a:ext cx="1571636" cy="1714488"/>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0" y="0"/>
            <a:ext cx="9144000" cy="571480"/>
          </a:xfrm>
          <a:solidFill>
            <a:srgbClr val="3333FF"/>
          </a:solidFill>
        </p:spPr>
        <p:txBody>
          <a:bodyPr>
            <a:normAutofit/>
          </a:bodyPr>
          <a:lstStyle/>
          <a:p>
            <a:r>
              <a:rPr lang="it-IT" sz="2800" dirty="0" smtClean="0">
                <a:solidFill>
                  <a:schemeClr val="bg1"/>
                </a:solidFill>
              </a:rPr>
              <a:t>RELAZIONI  SOCIALI  E  BENE  COMUNE</a:t>
            </a:r>
            <a:endParaRPr lang="it-IT" sz="2800" dirty="0">
              <a:solidFill>
                <a:schemeClr val="bg1"/>
              </a:solidFill>
            </a:endParaRPr>
          </a:p>
        </p:txBody>
      </p:sp>
      <p:sp>
        <p:nvSpPr>
          <p:cNvPr id="4" name="CasellaDiTesto 3"/>
          <p:cNvSpPr txBox="1"/>
          <p:nvPr/>
        </p:nvSpPr>
        <p:spPr>
          <a:xfrm>
            <a:off x="0" y="642918"/>
            <a:ext cx="9144000" cy="2308324"/>
          </a:xfrm>
          <a:prstGeom prst="rect">
            <a:avLst/>
          </a:prstGeom>
          <a:noFill/>
          <a:ln>
            <a:solidFill>
              <a:schemeClr val="accent1"/>
            </a:solidFill>
          </a:ln>
        </p:spPr>
        <p:txBody>
          <a:bodyPr wrap="square" rtlCol="0">
            <a:spAutoFit/>
          </a:bodyPr>
          <a:lstStyle/>
          <a:p>
            <a:r>
              <a:rPr lang="it-IT" dirty="0" smtClean="0"/>
              <a:t>Relazioni </a:t>
            </a:r>
            <a:r>
              <a:rPr lang="it-IT" dirty="0" err="1" smtClean="0"/>
              <a:t>asimmetrico-autopietiche</a:t>
            </a:r>
            <a:r>
              <a:rPr lang="it-IT" dirty="0" smtClean="0"/>
              <a:t> </a:t>
            </a:r>
            <a:r>
              <a:rPr lang="it-IT" dirty="0" smtClean="0">
                <a:sym typeface="Wingdings"/>
              </a:rPr>
              <a:t> Egocentrismo  Sfruttamento – Sviluppo di un’area a spese di altre  Possibilità della mano invisibile</a:t>
            </a:r>
          </a:p>
          <a:p>
            <a:r>
              <a:rPr lang="it-IT" dirty="0" smtClean="0">
                <a:sym typeface="Wingdings"/>
              </a:rPr>
              <a:t>Relazioni simmetriche  </a:t>
            </a:r>
            <a:r>
              <a:rPr lang="it-IT" dirty="0" err="1" smtClean="0">
                <a:sym typeface="Wingdings"/>
              </a:rPr>
              <a:t>Noicentrismo</a:t>
            </a:r>
            <a:r>
              <a:rPr lang="it-IT" dirty="0" smtClean="0">
                <a:sym typeface="Wingdings"/>
              </a:rPr>
              <a:t>  Cooperativismo e associazionismo  Beni comuni secondo </a:t>
            </a:r>
            <a:r>
              <a:rPr lang="it-IT" dirty="0" err="1" smtClean="0">
                <a:sym typeface="Wingdings"/>
              </a:rPr>
              <a:t>Elinor</a:t>
            </a:r>
            <a:r>
              <a:rPr lang="it-IT" dirty="0" smtClean="0">
                <a:sym typeface="Wingdings"/>
              </a:rPr>
              <a:t> </a:t>
            </a:r>
            <a:r>
              <a:rPr lang="it-IT" dirty="0" err="1" smtClean="0">
                <a:sym typeface="Wingdings"/>
              </a:rPr>
              <a:t>Ostrom</a:t>
            </a:r>
            <a:r>
              <a:rPr lang="it-IT" dirty="0" smtClean="0">
                <a:sym typeface="Wingdings"/>
              </a:rPr>
              <a:t>  Beni pubblici o collettivi e </a:t>
            </a:r>
            <a:r>
              <a:rPr lang="it-IT" dirty="0" err="1" smtClean="0">
                <a:sym typeface="Wingdings"/>
              </a:rPr>
              <a:t>commons</a:t>
            </a:r>
            <a:endParaRPr lang="it-IT" dirty="0" smtClean="0">
              <a:sym typeface="Wingdings"/>
            </a:endParaRPr>
          </a:p>
          <a:p>
            <a:r>
              <a:rPr lang="it-IT" dirty="0" smtClean="0">
                <a:sym typeface="Wingdings"/>
              </a:rPr>
              <a:t>Relazioni </a:t>
            </a:r>
            <a:r>
              <a:rPr lang="it-IT" dirty="0" err="1" smtClean="0">
                <a:sym typeface="Wingdings"/>
              </a:rPr>
              <a:t>asimmetrico-maieutico-agapiche</a:t>
            </a:r>
            <a:r>
              <a:rPr lang="it-IT" dirty="0" smtClean="0">
                <a:sym typeface="Wingdings"/>
              </a:rPr>
              <a:t>  Priorità al “TU”  Bene comune per tutti e per ciascuno</a:t>
            </a:r>
          </a:p>
          <a:p>
            <a:r>
              <a:rPr lang="it-IT" dirty="0" err="1" smtClean="0">
                <a:sym typeface="Wingdings"/>
              </a:rPr>
              <a:t>Nb</a:t>
            </a:r>
            <a:r>
              <a:rPr lang="it-IT" dirty="0" smtClean="0">
                <a:sym typeface="Wingdings"/>
              </a:rPr>
              <a:t>: In </a:t>
            </a:r>
            <a:r>
              <a:rPr lang="it-IT" dirty="0" err="1" smtClean="0">
                <a:sym typeface="Wingdings"/>
              </a:rPr>
              <a:t>asssenza</a:t>
            </a:r>
            <a:r>
              <a:rPr lang="it-IT" dirty="0" smtClean="0">
                <a:sym typeface="Wingdings"/>
              </a:rPr>
              <a:t> del fermento dato dalla priorità al TU si ha una patologia nelle altre relazioni di gestione dei beni.</a:t>
            </a:r>
            <a:endParaRPr lang="it-I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a:xfrm>
            <a:off x="0" y="0"/>
            <a:ext cx="9144000" cy="561975"/>
          </a:xfrm>
          <a:solidFill>
            <a:srgbClr val="CC0000"/>
          </a:solidFill>
        </p:spPr>
        <p:txBody>
          <a:bodyPr/>
          <a:lstStyle/>
          <a:p>
            <a:pPr eaLnBrk="1" hangingPunct="1"/>
            <a:r>
              <a:rPr lang="it-IT" sz="2800" b="1" smtClean="0">
                <a:solidFill>
                  <a:schemeClr val="bg1"/>
                </a:solidFill>
              </a:rPr>
              <a:t>L’</a:t>
            </a:r>
            <a:r>
              <a:rPr lang="it-IT" sz="2800" b="1" i="1" smtClean="0">
                <a:solidFill>
                  <a:schemeClr val="bg1"/>
                </a:solidFill>
              </a:rPr>
              <a:t>HOMO OECONOMICUS</a:t>
            </a:r>
            <a:endParaRPr lang="it-IT" sz="2800" b="1" smtClean="0">
              <a:solidFill>
                <a:schemeClr val="bg1"/>
              </a:solidFill>
            </a:endParaRPr>
          </a:p>
        </p:txBody>
      </p:sp>
      <p:pic>
        <p:nvPicPr>
          <p:cNvPr id="135173" name="Picture 5" descr="Homo oeconomicus"/>
          <p:cNvPicPr>
            <a:picLocks noChangeAspect="1" noChangeArrowheads="1"/>
          </p:cNvPicPr>
          <p:nvPr/>
        </p:nvPicPr>
        <p:blipFill>
          <a:blip r:embed="rId3"/>
          <a:srcRect/>
          <a:stretch>
            <a:fillRect/>
          </a:stretch>
        </p:blipFill>
        <p:spPr bwMode="auto">
          <a:xfrm>
            <a:off x="936625" y="549275"/>
            <a:ext cx="3563938" cy="2162175"/>
          </a:xfrm>
          <a:prstGeom prst="rect">
            <a:avLst/>
          </a:prstGeom>
          <a:noFill/>
          <a:ln w="9525">
            <a:noFill/>
            <a:miter lim="800000"/>
            <a:headEnd/>
            <a:tailEnd/>
          </a:ln>
        </p:spPr>
      </p:pic>
      <p:pic>
        <p:nvPicPr>
          <p:cNvPr id="135174" name="Picture 6" descr="Homo oeconomicus2"/>
          <p:cNvPicPr>
            <a:picLocks noChangeAspect="1" noChangeArrowheads="1"/>
          </p:cNvPicPr>
          <p:nvPr/>
        </p:nvPicPr>
        <p:blipFill>
          <a:blip r:embed="rId4"/>
          <a:srcRect/>
          <a:stretch>
            <a:fillRect/>
          </a:stretch>
        </p:blipFill>
        <p:spPr bwMode="auto">
          <a:xfrm>
            <a:off x="5795963" y="549275"/>
            <a:ext cx="2195512" cy="2195513"/>
          </a:xfrm>
          <a:prstGeom prst="rect">
            <a:avLst/>
          </a:prstGeom>
          <a:noFill/>
          <a:ln w="9525">
            <a:noFill/>
            <a:miter lim="800000"/>
            <a:headEnd/>
            <a:tailEnd/>
          </a:ln>
        </p:spPr>
      </p:pic>
      <p:pic>
        <p:nvPicPr>
          <p:cNvPr id="135176" name="Picture 8" descr="lavoratori4tif-trasp"/>
          <p:cNvPicPr>
            <a:picLocks noChangeAspect="1" noChangeArrowheads="1"/>
          </p:cNvPicPr>
          <p:nvPr/>
        </p:nvPicPr>
        <p:blipFill>
          <a:blip r:embed="rId5"/>
          <a:srcRect/>
          <a:stretch>
            <a:fillRect/>
          </a:stretch>
        </p:blipFill>
        <p:spPr bwMode="auto">
          <a:xfrm>
            <a:off x="107950" y="2751138"/>
            <a:ext cx="4714875" cy="1946275"/>
          </a:xfrm>
          <a:prstGeom prst="rect">
            <a:avLst/>
          </a:prstGeom>
          <a:noFill/>
          <a:ln w="9525">
            <a:noFill/>
            <a:miter lim="800000"/>
            <a:headEnd/>
            <a:tailEnd/>
          </a:ln>
        </p:spPr>
      </p:pic>
      <p:pic>
        <p:nvPicPr>
          <p:cNvPr id="135179" name="Picture 11" descr="lavoratori"/>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751388" y="2708275"/>
            <a:ext cx="4392612" cy="2020888"/>
          </a:xfrm>
          <a:prstGeom prst="rect">
            <a:avLst/>
          </a:prstGeom>
          <a:noFill/>
          <a:ln w="9525">
            <a:noFill/>
            <a:miter lim="800000"/>
            <a:headEnd/>
            <a:tailEnd/>
          </a:ln>
        </p:spPr>
      </p:pic>
      <p:pic>
        <p:nvPicPr>
          <p:cNvPr id="50178" name="Picture 2" descr="http://noi.caserta.it/wp-content/uploads/2012/10/sindacati.png"/>
          <p:cNvPicPr>
            <a:picLocks noChangeAspect="1" noChangeArrowheads="1"/>
          </p:cNvPicPr>
          <p:nvPr/>
        </p:nvPicPr>
        <p:blipFill>
          <a:blip r:embed="rId7" cstate="print"/>
          <a:srcRect/>
          <a:stretch>
            <a:fillRect/>
          </a:stretch>
        </p:blipFill>
        <p:spPr bwMode="auto">
          <a:xfrm>
            <a:off x="0" y="5367906"/>
            <a:ext cx="1635780" cy="1490093"/>
          </a:xfrm>
          <a:prstGeom prst="rect">
            <a:avLst/>
          </a:prstGeom>
          <a:noFill/>
        </p:spPr>
      </p:pic>
      <p:pic>
        <p:nvPicPr>
          <p:cNvPr id="50180" name="Picture 4" descr="http://www.neosgroup.it/wp-content/uploads/2011/10/Confindustria.jpg"/>
          <p:cNvPicPr>
            <a:picLocks noChangeAspect="1" noChangeArrowheads="1"/>
          </p:cNvPicPr>
          <p:nvPr/>
        </p:nvPicPr>
        <p:blipFill>
          <a:blip r:embed="rId8"/>
          <a:srcRect/>
          <a:stretch>
            <a:fillRect/>
          </a:stretch>
        </p:blipFill>
        <p:spPr bwMode="auto">
          <a:xfrm>
            <a:off x="1714480" y="5387568"/>
            <a:ext cx="2786082" cy="1470432"/>
          </a:xfrm>
          <a:prstGeom prst="rect">
            <a:avLst/>
          </a:prstGeom>
          <a:noFill/>
        </p:spPr>
      </p:pic>
      <p:pic>
        <p:nvPicPr>
          <p:cNvPr id="50182" name="Picture 6" descr="http://www.versiliatoday.it/wp-content/uploads/2012/02/logo-confcommercio.gif"/>
          <p:cNvPicPr>
            <a:picLocks noChangeAspect="1" noChangeArrowheads="1"/>
          </p:cNvPicPr>
          <p:nvPr/>
        </p:nvPicPr>
        <p:blipFill>
          <a:blip r:embed="rId9"/>
          <a:srcRect/>
          <a:stretch>
            <a:fillRect/>
          </a:stretch>
        </p:blipFill>
        <p:spPr bwMode="auto">
          <a:xfrm>
            <a:off x="4643438" y="5369310"/>
            <a:ext cx="2214578" cy="1488689"/>
          </a:xfrm>
          <a:prstGeom prst="rect">
            <a:avLst/>
          </a:prstGeom>
          <a:noFill/>
        </p:spPr>
      </p:pic>
      <p:pic>
        <p:nvPicPr>
          <p:cNvPr id="50184" name="Picture 8" descr="http://www.stradavinisaporifc.it/cgi-bin/aziende/confagricoltura_LOGO.jpg"/>
          <p:cNvPicPr>
            <a:picLocks noChangeAspect="1" noChangeArrowheads="1"/>
          </p:cNvPicPr>
          <p:nvPr/>
        </p:nvPicPr>
        <p:blipFill>
          <a:blip r:embed="rId10"/>
          <a:srcRect/>
          <a:stretch>
            <a:fillRect/>
          </a:stretch>
        </p:blipFill>
        <p:spPr bwMode="auto">
          <a:xfrm>
            <a:off x="7000892" y="5391151"/>
            <a:ext cx="2095498" cy="1466849"/>
          </a:xfrm>
          <a:prstGeom prst="rect">
            <a:avLst/>
          </a:prstGeom>
          <a:noFill/>
        </p:spPr>
      </p:pic>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5172"/>
                                        </p:tgtEl>
                                        <p:attrNameLst>
                                          <p:attrName>style.visibility</p:attrName>
                                        </p:attrNameLst>
                                      </p:cBhvr>
                                      <p:to>
                                        <p:strVal val="visible"/>
                                      </p:to>
                                    </p:set>
                                    <p:animEffect transition="in" filter="barn(outVertical)">
                                      <p:cBhvr>
                                        <p:cTn id="7" dur="1000"/>
                                        <p:tgtEl>
                                          <p:spTgt spid="13517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5173"/>
                                        </p:tgtEl>
                                        <p:attrNameLst>
                                          <p:attrName>style.visibility</p:attrName>
                                        </p:attrNameLst>
                                      </p:cBhvr>
                                      <p:to>
                                        <p:strVal val="visible"/>
                                      </p:to>
                                    </p:set>
                                    <p:anim calcmode="lin" valueType="num">
                                      <p:cBhvr>
                                        <p:cTn id="12" dur="1000" fill="hold"/>
                                        <p:tgtEl>
                                          <p:spTgt spid="135173"/>
                                        </p:tgtEl>
                                        <p:attrNameLst>
                                          <p:attrName>ppt_w</p:attrName>
                                        </p:attrNameLst>
                                      </p:cBhvr>
                                      <p:tavLst>
                                        <p:tav tm="0">
                                          <p:val>
                                            <p:fltVal val="0"/>
                                          </p:val>
                                        </p:tav>
                                        <p:tav tm="100000">
                                          <p:val>
                                            <p:strVal val="#ppt_w"/>
                                          </p:val>
                                        </p:tav>
                                      </p:tavLst>
                                    </p:anim>
                                    <p:anim calcmode="lin" valueType="num">
                                      <p:cBhvr>
                                        <p:cTn id="13" dur="1000" fill="hold"/>
                                        <p:tgtEl>
                                          <p:spTgt spid="13517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35174"/>
                                        </p:tgtEl>
                                        <p:attrNameLst>
                                          <p:attrName>style.visibility</p:attrName>
                                        </p:attrNameLst>
                                      </p:cBhvr>
                                      <p:to>
                                        <p:strVal val="visible"/>
                                      </p:to>
                                    </p:set>
                                    <p:anim calcmode="lin" valueType="num">
                                      <p:cBhvr>
                                        <p:cTn id="18" dur="1000" fill="hold"/>
                                        <p:tgtEl>
                                          <p:spTgt spid="135174"/>
                                        </p:tgtEl>
                                        <p:attrNameLst>
                                          <p:attrName>ppt_w</p:attrName>
                                        </p:attrNameLst>
                                      </p:cBhvr>
                                      <p:tavLst>
                                        <p:tav tm="0">
                                          <p:val>
                                            <p:fltVal val="0"/>
                                          </p:val>
                                        </p:tav>
                                        <p:tav tm="100000">
                                          <p:val>
                                            <p:strVal val="#ppt_w"/>
                                          </p:val>
                                        </p:tav>
                                      </p:tavLst>
                                    </p:anim>
                                    <p:anim calcmode="lin" valueType="num">
                                      <p:cBhvr>
                                        <p:cTn id="19" dur="1000" fill="hold"/>
                                        <p:tgtEl>
                                          <p:spTgt spid="135174"/>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5176"/>
                                        </p:tgtEl>
                                        <p:attrNameLst>
                                          <p:attrName>style.visibility</p:attrName>
                                        </p:attrNameLst>
                                      </p:cBhvr>
                                      <p:to>
                                        <p:strVal val="visible"/>
                                      </p:to>
                                    </p:set>
                                    <p:animEffect transition="in" filter="wipe(left)">
                                      <p:cBhvr>
                                        <p:cTn id="24" dur="2000"/>
                                        <p:tgtEl>
                                          <p:spTgt spid="135176"/>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35179"/>
                                        </p:tgtEl>
                                        <p:attrNameLst>
                                          <p:attrName>style.visibility</p:attrName>
                                        </p:attrNameLst>
                                      </p:cBhvr>
                                      <p:to>
                                        <p:strVal val="visible"/>
                                      </p:to>
                                    </p:set>
                                    <p:animEffect transition="in" filter="wipe(left)">
                                      <p:cBhvr>
                                        <p:cTn id="28" dur="2000"/>
                                        <p:tgtEl>
                                          <p:spTgt spid="135179"/>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0178"/>
                                        </p:tgtEl>
                                        <p:attrNameLst>
                                          <p:attrName>style.visibility</p:attrName>
                                        </p:attrNameLst>
                                      </p:cBhvr>
                                      <p:to>
                                        <p:strVal val="visible"/>
                                      </p:to>
                                    </p:set>
                                    <p:anim calcmode="lin" valueType="num">
                                      <p:cBhvr>
                                        <p:cTn id="33" dur="500" fill="hold"/>
                                        <p:tgtEl>
                                          <p:spTgt spid="50178"/>
                                        </p:tgtEl>
                                        <p:attrNameLst>
                                          <p:attrName>ppt_w</p:attrName>
                                        </p:attrNameLst>
                                      </p:cBhvr>
                                      <p:tavLst>
                                        <p:tav tm="0">
                                          <p:val>
                                            <p:fltVal val="0"/>
                                          </p:val>
                                        </p:tav>
                                        <p:tav tm="100000">
                                          <p:val>
                                            <p:strVal val="#ppt_w"/>
                                          </p:val>
                                        </p:tav>
                                      </p:tavLst>
                                    </p:anim>
                                    <p:anim calcmode="lin" valueType="num">
                                      <p:cBhvr>
                                        <p:cTn id="34" dur="500" fill="hold"/>
                                        <p:tgtEl>
                                          <p:spTgt spid="50178"/>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3" presetClass="entr" presetSubtype="16" fill="hold" nodeType="afterEffect">
                                  <p:stCondLst>
                                    <p:cond delay="0"/>
                                  </p:stCondLst>
                                  <p:childTnLst>
                                    <p:set>
                                      <p:cBhvr>
                                        <p:cTn id="37" dur="1" fill="hold">
                                          <p:stCondLst>
                                            <p:cond delay="0"/>
                                          </p:stCondLst>
                                        </p:cTn>
                                        <p:tgtEl>
                                          <p:spTgt spid="50180"/>
                                        </p:tgtEl>
                                        <p:attrNameLst>
                                          <p:attrName>style.visibility</p:attrName>
                                        </p:attrNameLst>
                                      </p:cBhvr>
                                      <p:to>
                                        <p:strVal val="visible"/>
                                      </p:to>
                                    </p:set>
                                    <p:anim calcmode="lin" valueType="num">
                                      <p:cBhvr>
                                        <p:cTn id="38" dur="500" fill="hold"/>
                                        <p:tgtEl>
                                          <p:spTgt spid="50180"/>
                                        </p:tgtEl>
                                        <p:attrNameLst>
                                          <p:attrName>ppt_w</p:attrName>
                                        </p:attrNameLst>
                                      </p:cBhvr>
                                      <p:tavLst>
                                        <p:tav tm="0">
                                          <p:val>
                                            <p:fltVal val="0"/>
                                          </p:val>
                                        </p:tav>
                                        <p:tav tm="100000">
                                          <p:val>
                                            <p:strVal val="#ppt_w"/>
                                          </p:val>
                                        </p:tav>
                                      </p:tavLst>
                                    </p:anim>
                                    <p:anim calcmode="lin" valueType="num">
                                      <p:cBhvr>
                                        <p:cTn id="39" dur="500" fill="hold"/>
                                        <p:tgtEl>
                                          <p:spTgt spid="50180"/>
                                        </p:tgtEl>
                                        <p:attrNameLst>
                                          <p:attrName>ppt_h</p:attrName>
                                        </p:attrNameLst>
                                      </p:cBhvr>
                                      <p:tavLst>
                                        <p:tav tm="0">
                                          <p:val>
                                            <p:fltVal val="0"/>
                                          </p:val>
                                        </p:tav>
                                        <p:tav tm="100000">
                                          <p:val>
                                            <p:strVal val="#ppt_h"/>
                                          </p:val>
                                        </p:tav>
                                      </p:tavLst>
                                    </p:anim>
                                  </p:childTnLst>
                                </p:cTn>
                              </p:par>
                            </p:childTnLst>
                          </p:cTn>
                        </p:par>
                        <p:par>
                          <p:cTn id="40" fill="hold">
                            <p:stCondLst>
                              <p:cond delay="1000"/>
                            </p:stCondLst>
                            <p:childTnLst>
                              <p:par>
                                <p:cTn id="41" presetID="23" presetClass="entr" presetSubtype="16" fill="hold" nodeType="afterEffect">
                                  <p:stCondLst>
                                    <p:cond delay="0"/>
                                  </p:stCondLst>
                                  <p:childTnLst>
                                    <p:set>
                                      <p:cBhvr>
                                        <p:cTn id="42" dur="1" fill="hold">
                                          <p:stCondLst>
                                            <p:cond delay="0"/>
                                          </p:stCondLst>
                                        </p:cTn>
                                        <p:tgtEl>
                                          <p:spTgt spid="50182"/>
                                        </p:tgtEl>
                                        <p:attrNameLst>
                                          <p:attrName>style.visibility</p:attrName>
                                        </p:attrNameLst>
                                      </p:cBhvr>
                                      <p:to>
                                        <p:strVal val="visible"/>
                                      </p:to>
                                    </p:set>
                                    <p:anim calcmode="lin" valueType="num">
                                      <p:cBhvr>
                                        <p:cTn id="43" dur="500" fill="hold"/>
                                        <p:tgtEl>
                                          <p:spTgt spid="50182"/>
                                        </p:tgtEl>
                                        <p:attrNameLst>
                                          <p:attrName>ppt_w</p:attrName>
                                        </p:attrNameLst>
                                      </p:cBhvr>
                                      <p:tavLst>
                                        <p:tav tm="0">
                                          <p:val>
                                            <p:fltVal val="0"/>
                                          </p:val>
                                        </p:tav>
                                        <p:tav tm="100000">
                                          <p:val>
                                            <p:strVal val="#ppt_w"/>
                                          </p:val>
                                        </p:tav>
                                      </p:tavLst>
                                    </p:anim>
                                    <p:anim calcmode="lin" valueType="num">
                                      <p:cBhvr>
                                        <p:cTn id="44" dur="500" fill="hold"/>
                                        <p:tgtEl>
                                          <p:spTgt spid="50182"/>
                                        </p:tgtEl>
                                        <p:attrNameLst>
                                          <p:attrName>ppt_h</p:attrName>
                                        </p:attrNameLst>
                                      </p:cBhvr>
                                      <p:tavLst>
                                        <p:tav tm="0">
                                          <p:val>
                                            <p:fltVal val="0"/>
                                          </p:val>
                                        </p:tav>
                                        <p:tav tm="100000">
                                          <p:val>
                                            <p:strVal val="#ppt_h"/>
                                          </p:val>
                                        </p:tav>
                                      </p:tavLst>
                                    </p:anim>
                                  </p:childTnLst>
                                </p:cTn>
                              </p:par>
                            </p:childTnLst>
                          </p:cTn>
                        </p:par>
                        <p:par>
                          <p:cTn id="45" fill="hold">
                            <p:stCondLst>
                              <p:cond delay="1500"/>
                            </p:stCondLst>
                            <p:childTnLst>
                              <p:par>
                                <p:cTn id="46" presetID="23" presetClass="entr" presetSubtype="16" fill="hold" nodeType="afterEffect">
                                  <p:stCondLst>
                                    <p:cond delay="0"/>
                                  </p:stCondLst>
                                  <p:childTnLst>
                                    <p:set>
                                      <p:cBhvr>
                                        <p:cTn id="47" dur="1" fill="hold">
                                          <p:stCondLst>
                                            <p:cond delay="0"/>
                                          </p:stCondLst>
                                        </p:cTn>
                                        <p:tgtEl>
                                          <p:spTgt spid="50184"/>
                                        </p:tgtEl>
                                        <p:attrNameLst>
                                          <p:attrName>style.visibility</p:attrName>
                                        </p:attrNameLst>
                                      </p:cBhvr>
                                      <p:to>
                                        <p:strVal val="visible"/>
                                      </p:to>
                                    </p:set>
                                    <p:anim calcmode="lin" valueType="num">
                                      <p:cBhvr>
                                        <p:cTn id="48" dur="500" fill="hold"/>
                                        <p:tgtEl>
                                          <p:spTgt spid="50184"/>
                                        </p:tgtEl>
                                        <p:attrNameLst>
                                          <p:attrName>ppt_w</p:attrName>
                                        </p:attrNameLst>
                                      </p:cBhvr>
                                      <p:tavLst>
                                        <p:tav tm="0">
                                          <p:val>
                                            <p:fltVal val="0"/>
                                          </p:val>
                                        </p:tav>
                                        <p:tav tm="100000">
                                          <p:val>
                                            <p:strVal val="#ppt_w"/>
                                          </p:val>
                                        </p:tav>
                                      </p:tavLst>
                                    </p:anim>
                                    <p:anim calcmode="lin" valueType="num">
                                      <p:cBhvr>
                                        <p:cTn id="49" dur="500" fill="hold"/>
                                        <p:tgtEl>
                                          <p:spTgt spid="501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714356"/>
            <a:ext cx="9144000" cy="3293209"/>
          </a:xfrm>
          <a:prstGeom prst="rect">
            <a:avLst/>
          </a:prstGeom>
          <a:ln>
            <a:solidFill>
              <a:schemeClr val="accent1"/>
            </a:solidFill>
          </a:ln>
        </p:spPr>
        <p:txBody>
          <a:bodyPr wrap="square">
            <a:spAutoFit/>
          </a:bodyPr>
          <a:lstStyle/>
          <a:p>
            <a:r>
              <a:rPr lang="it-IT" sz="1600" dirty="0" smtClean="0"/>
              <a:t>se una volta, si distingueva tra beni “economici”, in quanto beni rari sui quali si concentrava un conflitto di interessi, e beni non economici, poiché illimitati ed atti a soddisfare gratuitamente i bisogni di chiunque, oggi questo criterio è venuto meno, poiché non ci sono più beni illimitati, ma solo beni “scarsi”. E’ sufficiente ricordare al riguardo, che scienziati di tutto il mondo, hanno reso noto che, a partire dal 2 agosto 2012, la terra non è più in grado di offrire l’ossigeno, l’acqua ed i cibi, dei quali hanno bisogno circa sette miliardi di abitanti. Sicché la distinzione tra beni economici, in quanto scarsi, e beni non economici, in quanto illimitati, non ha più ragione di esistere.</a:t>
            </a:r>
          </a:p>
          <a:p>
            <a:r>
              <a:rPr lang="it-IT" sz="1600" dirty="0" smtClean="0"/>
              <a:t>Si deve, allora, parlare di “beni comuni” come di beni anch’essi “scarsi”, e l’elemento di distinzione dagli altri beni una volta detti “illimitati”, non è più quantitativo, ma qualitativo, attiene cioè alla “natura” ed alle caratteristiche dei beni, natura e caratteristiche che per l’appunto rivestivano i beni una volta ritenuti illimitati: quella di essere essenziali per soddisfare i bisogni primari, oggetto di diritti fondamentali, di tutti gli essere umani. Ed al riguardo, la nostra Costituzione, che pone al di sopra di ogni valore, il valore della persona, diventa il più sicuro punto di riferimento per qualsiasi definizione del “bene comune”</a:t>
            </a:r>
            <a:endParaRPr lang="it-IT" sz="16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endParaRPr lang="it-IT" sz="2800" dirty="0">
              <a:solidFill>
                <a:schemeClr val="bg1"/>
              </a:solidFill>
            </a:endParaRPr>
          </a:p>
        </p:txBody>
      </p:sp>
      <p:sp>
        <p:nvSpPr>
          <p:cNvPr id="9" name="CasellaDiTesto 8"/>
          <p:cNvSpPr txBox="1"/>
          <p:nvPr/>
        </p:nvSpPr>
        <p:spPr>
          <a:xfrm>
            <a:off x="32" y="4643446"/>
            <a:ext cx="9144000" cy="1754326"/>
          </a:xfrm>
          <a:prstGeom prst="rect">
            <a:avLst/>
          </a:prstGeom>
          <a:noFill/>
          <a:ln>
            <a:solidFill>
              <a:schemeClr val="accent1"/>
            </a:solidFill>
          </a:ln>
        </p:spPr>
        <p:txBody>
          <a:bodyPr wrap="square" rtlCol="0">
            <a:spAutoFit/>
          </a:bodyPr>
          <a:lstStyle/>
          <a:p>
            <a:r>
              <a:rPr lang="it-IT" dirty="0" smtClean="0"/>
              <a:t>Quanto si è sinora detto appare di tutta evidenza per i beni del demanio idrico e del demanio marittimo: per questi beni non c’è alcun ostacolo, né logico, né giuridico, che si opponga a riconoscere “un’appartenenza” comune e collettiva costituente il rapporto giuridico che contiene in sé le facoltà di uso e fruizione della cosa stessa. Resta in altri termini dimostrato che per questi beni non si deve parlare di “destinazione”, e quindi di semplice “detenzione”, ma di “appartenenza o proprietà comune”.</a:t>
            </a:r>
            <a:endParaRPr lang="it-IT" dirty="0"/>
          </a:p>
        </p:txBody>
      </p:sp>
      <p:sp>
        <p:nvSpPr>
          <p:cNvPr id="10" name="CasellaDiTesto 9"/>
          <p:cNvSpPr txBox="1"/>
          <p:nvPr/>
        </p:nvSpPr>
        <p:spPr>
          <a:xfrm>
            <a:off x="32" y="4000504"/>
            <a:ext cx="9144000" cy="646331"/>
          </a:xfrm>
          <a:prstGeom prst="rect">
            <a:avLst/>
          </a:prstGeom>
          <a:noFill/>
          <a:ln>
            <a:solidFill>
              <a:schemeClr val="accent1"/>
            </a:solidFill>
          </a:ln>
        </p:spPr>
        <p:txBody>
          <a:bodyPr wrap="square" rtlCol="0">
            <a:spAutoFit/>
          </a:bodyPr>
          <a:lstStyle/>
          <a:p>
            <a:r>
              <a:rPr lang="it-IT" dirty="0" smtClean="0"/>
              <a:t>Essenziale è interpretare l’aggettivo “comune”, come riferito, non direttamente all’“uso e fruizione comune”, ma alla proprietà comune e collettiva del popolo sovrano.</a:t>
            </a:r>
            <a:endParaRPr lang="it-IT"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1200329"/>
          </a:xfrm>
          <a:prstGeom prst="rect">
            <a:avLst/>
          </a:prstGeom>
          <a:ln>
            <a:solidFill>
              <a:schemeClr val="accent1"/>
            </a:solidFill>
          </a:ln>
        </p:spPr>
        <p:txBody>
          <a:bodyPr wrap="square">
            <a:spAutoFit/>
          </a:bodyPr>
          <a:lstStyle/>
          <a:p>
            <a:r>
              <a:rPr lang="it-IT" dirty="0" smtClean="0"/>
              <a:t>Se si guarda alla storia, appare evidente che il “territorio” è, in ordine di tempo, il primo bene in appartenenza comune o collettiva che appare nel mondo giuridico.</a:t>
            </a:r>
          </a:p>
          <a:p>
            <a:r>
              <a:rPr lang="it-IT" dirty="0" smtClean="0"/>
              <a:t>Basta pensare all’antica fondazione delle città, e, per comodità, riferirci ad un caso più studiato e più noto, quello della fondazione di Roma.</a:t>
            </a:r>
            <a:endParaRPr lang="it-IT" dirty="0"/>
          </a:p>
        </p:txBody>
      </p:sp>
      <p:sp>
        <p:nvSpPr>
          <p:cNvPr id="4" name="Titolo 1"/>
          <p:cNvSpPr>
            <a:spLocks noGrp="1"/>
          </p:cNvSpPr>
          <p:nvPr>
            <p:ph type="title"/>
          </p:nvPr>
        </p:nvSpPr>
        <p:spPr>
          <a:xfrm>
            <a:off x="0" y="0"/>
            <a:ext cx="9144000" cy="571480"/>
          </a:xfrm>
          <a:solidFill>
            <a:srgbClr val="3333FF"/>
          </a:solidFill>
        </p:spPr>
        <p:txBody>
          <a:bodyPr>
            <a:normAutofit/>
          </a:bodyPr>
          <a:lstStyle/>
          <a:p>
            <a:endParaRPr lang="it-IT" sz="2800" dirty="0">
              <a:solidFill>
                <a:schemeClr val="bg1"/>
              </a:solidFill>
            </a:endParaRPr>
          </a:p>
        </p:txBody>
      </p:sp>
      <p:sp>
        <p:nvSpPr>
          <p:cNvPr id="8" name="CasellaDiTesto 7"/>
          <p:cNvSpPr txBox="1"/>
          <p:nvPr/>
        </p:nvSpPr>
        <p:spPr>
          <a:xfrm>
            <a:off x="0" y="5786454"/>
            <a:ext cx="9144000" cy="369332"/>
          </a:xfrm>
          <a:prstGeom prst="rect">
            <a:avLst/>
          </a:prstGeom>
          <a:noFill/>
          <a:ln>
            <a:solidFill>
              <a:schemeClr val="accent1"/>
            </a:solidFill>
          </a:ln>
        </p:spPr>
        <p:txBody>
          <a:bodyPr wrap="square" rtlCol="0">
            <a:spAutoFit/>
          </a:bodyPr>
          <a:lstStyle/>
          <a:p>
            <a:endParaRPr lang="it-IT" dirty="0"/>
          </a:p>
        </p:txBody>
      </p:sp>
      <p:sp>
        <p:nvSpPr>
          <p:cNvPr id="9" name="CasellaDiTesto 8"/>
          <p:cNvSpPr txBox="1"/>
          <p:nvPr/>
        </p:nvSpPr>
        <p:spPr>
          <a:xfrm>
            <a:off x="0" y="2000240"/>
            <a:ext cx="9144000" cy="3539430"/>
          </a:xfrm>
          <a:prstGeom prst="rect">
            <a:avLst/>
          </a:prstGeom>
          <a:noFill/>
          <a:ln>
            <a:solidFill>
              <a:schemeClr val="accent1"/>
            </a:solidFill>
          </a:ln>
        </p:spPr>
        <p:txBody>
          <a:bodyPr wrap="square" rtlCol="0">
            <a:spAutoFit/>
          </a:bodyPr>
          <a:lstStyle/>
          <a:p>
            <a:r>
              <a:rPr lang="it-IT" sz="1600" i="1" dirty="0" smtClean="0"/>
              <a:t>Differenze tra “proprietà collettiva demaniale” e “proprietà privata”</a:t>
            </a:r>
            <a:r>
              <a:rPr lang="it-IT" sz="1600" dirty="0" smtClean="0"/>
              <a:t>.</a:t>
            </a:r>
          </a:p>
          <a:p>
            <a:r>
              <a:rPr lang="it-IT" sz="1600" dirty="0" smtClean="0"/>
              <a:t>Forti sono le differenze tra la “proprietà comune o collettiva”, detta anche “proprietà demaniale” e la “proprietà privata”.</a:t>
            </a:r>
          </a:p>
          <a:p>
            <a:r>
              <a:rPr lang="it-IT" sz="1600" dirty="0" smtClean="0"/>
              <a:t>Il contenuto della prima, come si è accennato, è soltanto l’uso diretto ed immediato da parte della collettività, la quale deve usare il bene in modo da non impedire il pari uso degli altri, e, soprattutto, senza alterarlo o danneggiarlo, in modo che possa essere trasmesso intatto alle future generazioni.</a:t>
            </a:r>
          </a:p>
          <a:p>
            <a:r>
              <a:rPr lang="it-IT" sz="1600" dirty="0" smtClean="0"/>
              <a:t>Il contenuto della “proprietà privata” è, invece, molto più ampio. Infatti, il diritto di proprietà privata riconosce e garantisce al singolo, non solo un godimento “pieno” ed “esclusivo” della cosa, nel senso che il privato non deve render conto a nessuno di come gode della sua cosa, della quale può “usare, fruire ed abusare”, ma anche il potere di “disporre” della cosa, cioè di trasmetterla ad altri.</a:t>
            </a:r>
          </a:p>
          <a:p>
            <a:r>
              <a:rPr lang="it-IT" sz="1600" dirty="0" smtClean="0"/>
              <a:t>Caratteristica fondamentale del bene in proprietà privata è, dunque, la sua “commerciabilità”, là dove. caratteristica fondamentale del bene in proprietà collettiva demaniale è la sua “incommerciabilità”. Ed il fatto che il bene in proprietà collettiva sia “fuori commercio”, sia cioè inalienabile, </a:t>
            </a:r>
            <a:r>
              <a:rPr lang="it-IT" sz="1600" dirty="0" err="1" smtClean="0"/>
              <a:t>inusucapibile</a:t>
            </a:r>
            <a:r>
              <a:rPr lang="it-IT" sz="1600" dirty="0" smtClean="0"/>
              <a:t> ed </a:t>
            </a:r>
            <a:r>
              <a:rPr lang="it-IT" sz="1600" dirty="0" err="1" smtClean="0"/>
              <a:t>inespropriabile</a:t>
            </a:r>
            <a:r>
              <a:rPr lang="it-IT" sz="1600" dirty="0" smtClean="0"/>
              <a:t>, è la garanzia più forte della sua conservazione a fini di utilità sociale.</a:t>
            </a:r>
            <a:endParaRPr lang="it-IT" sz="1600" dirty="0"/>
          </a:p>
        </p:txBody>
      </p:sp>
      <p:sp>
        <p:nvSpPr>
          <p:cNvPr id="10" name="CasellaDiTesto 9"/>
          <p:cNvSpPr txBox="1"/>
          <p:nvPr/>
        </p:nvSpPr>
        <p:spPr>
          <a:xfrm>
            <a:off x="0" y="6211669"/>
            <a:ext cx="9144000" cy="369332"/>
          </a:xfrm>
          <a:prstGeom prst="rect">
            <a:avLst/>
          </a:prstGeom>
          <a:noFill/>
          <a:ln>
            <a:solidFill>
              <a:schemeClr val="accent1"/>
            </a:solidFill>
          </a:ln>
        </p:spPr>
        <p:txBody>
          <a:bodyPr wrap="square" rtlCol="0">
            <a:spAutoFit/>
          </a:bodyPr>
          <a:lstStyle/>
          <a:p>
            <a:endParaRPr lang="it-IT"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3214686"/>
            <a:ext cx="9144000" cy="3754874"/>
          </a:xfrm>
          <a:prstGeom prst="rect">
            <a:avLst/>
          </a:prstGeom>
          <a:ln>
            <a:solidFill>
              <a:schemeClr val="accent1"/>
            </a:solidFill>
          </a:ln>
        </p:spPr>
        <p:txBody>
          <a:bodyPr wrap="square">
            <a:spAutoFit/>
          </a:bodyPr>
          <a:lstStyle/>
          <a:p>
            <a:r>
              <a:rPr lang="it-IT" sz="1400" dirty="0" smtClean="0"/>
              <a:t>nel libro Terzo del Codice, intitolato “Della proprietà”, al Capo I del Titolo I “Dei beni in generale”, all’art. 810, si legge: </a:t>
            </a:r>
            <a:r>
              <a:rPr lang="it-IT" sz="1400" i="1" dirty="0" smtClean="0"/>
              <a:t>sono beni le cose che possono formare oggetto di diritti</a:t>
            </a:r>
            <a:r>
              <a:rPr lang="it-IT" sz="1400" dirty="0" smtClean="0"/>
              <a:t>.</a:t>
            </a:r>
          </a:p>
          <a:p>
            <a:r>
              <a:rPr lang="it-IT" sz="1400" dirty="0" smtClean="0"/>
              <a:t>Tale definizione si presta bene sia ai beni privati che a quelli pubblici (intesi come beni dello Stato), perché sia i soggetti pubblici sia quelli privati possono rivendicare diritti nei loro confronti.</a:t>
            </a:r>
          </a:p>
          <a:p>
            <a:r>
              <a:rPr lang="it-IT" sz="1400" dirty="0" smtClean="0"/>
              <a:t>La questione è: come dobbiamo porci nei confronti dei beni comuni, che sono beni né pubblici né privati?</a:t>
            </a:r>
          </a:p>
          <a:p>
            <a:r>
              <a:rPr lang="it-IT" sz="1400" dirty="0" smtClean="0"/>
              <a:t>Il Codice Civile rimanda all’antica concezione del diritto di proprietà come </a:t>
            </a:r>
            <a:r>
              <a:rPr lang="it-IT" sz="1400" i="1" dirty="0" err="1" smtClean="0"/>
              <a:t>ius</a:t>
            </a:r>
            <a:r>
              <a:rPr lang="it-IT" sz="1400" i="1" dirty="0" smtClean="0"/>
              <a:t> </a:t>
            </a:r>
            <a:r>
              <a:rPr lang="it-IT" sz="1400" i="1" dirty="0" err="1" smtClean="0"/>
              <a:t>utendi</a:t>
            </a:r>
            <a:r>
              <a:rPr lang="it-IT" sz="1400" i="1" dirty="0" smtClean="0"/>
              <a:t> </a:t>
            </a:r>
            <a:r>
              <a:rPr lang="it-IT" sz="1400" i="1" dirty="0" err="1" smtClean="0"/>
              <a:t>et</a:t>
            </a:r>
            <a:r>
              <a:rPr lang="it-IT" sz="1400" i="1" dirty="0" smtClean="0"/>
              <a:t> </a:t>
            </a:r>
            <a:r>
              <a:rPr lang="it-IT" sz="1400" i="1" dirty="0" err="1" smtClean="0"/>
              <a:t>abutendi</a:t>
            </a:r>
            <a:r>
              <a:rPr lang="it-IT" sz="1400" dirty="0" smtClean="0"/>
              <a:t>, cioè il diritto di usare e abusare del proprio bene.</a:t>
            </a:r>
          </a:p>
          <a:p>
            <a:r>
              <a:rPr lang="it-IT" sz="1400" dirty="0" smtClean="0"/>
              <a:t>Questa concezione ben si presta ai beni privati, ma non può certo essere applicata ai beni che sono comuni e quindi, per definizione, </a:t>
            </a:r>
            <a:r>
              <a:rPr lang="it-IT" sz="1400" dirty="0" err="1" smtClean="0"/>
              <a:t>convidisibili</a:t>
            </a:r>
            <a:r>
              <a:rPr lang="it-IT" sz="1400" dirty="0" smtClean="0"/>
              <a:t>.</a:t>
            </a:r>
          </a:p>
          <a:p>
            <a:r>
              <a:rPr lang="it-IT" sz="1400" dirty="0" smtClean="0"/>
              <a:t>Rifacendoci alla definizione di </a:t>
            </a:r>
            <a:r>
              <a:rPr lang="it-IT" sz="1400" dirty="0" err="1" smtClean="0"/>
              <a:t>Donolo</a:t>
            </a:r>
            <a:r>
              <a:rPr lang="it-IT" sz="1400" dirty="0" smtClean="0"/>
              <a:t>, appare chiaro che l’unico atteggiamento che possiamo avere nei loro confronti è quello di chi li ha in custodia, e non di chi li “possiede” e ne può “abusare”.</a:t>
            </a:r>
          </a:p>
          <a:p>
            <a:r>
              <a:rPr lang="it-IT" sz="1400" dirty="0" smtClean="0"/>
              <a:t>In questa prospettiva, possiamo uscire dall’</a:t>
            </a:r>
            <a:r>
              <a:rPr lang="it-IT" sz="1400" i="1" dirty="0" smtClean="0"/>
              <a:t>impasse</a:t>
            </a:r>
            <a:r>
              <a:rPr lang="it-IT" sz="1400" dirty="0" smtClean="0"/>
              <a:t>, facendo rientrare i beni comuni nella definizione del Codice Civile citata, ma con la premura di intendere la “comunità” nel senso più ampio, la detentrice dei diritti e dei doveri nei confronti di tali beni.</a:t>
            </a:r>
          </a:p>
          <a:p>
            <a:r>
              <a:rPr lang="it-IT" sz="1400" dirty="0" smtClean="0"/>
              <a:t>La comunità territoriale, locale, nazionale, globale presente e futura è in questo senso “proprietaria” dei beni comuni ed è il soggetto che ha in cura questi beni. L’universo dei beni comuni è in questo senso di ampio respiro, perché è strettamente legato a quello di sostenibilità.</a:t>
            </a:r>
            <a:endParaRPr lang="it-IT" sz="14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sp>
        <p:nvSpPr>
          <p:cNvPr id="5" name="CasellaDiTesto 4"/>
          <p:cNvSpPr txBox="1"/>
          <p:nvPr/>
        </p:nvSpPr>
        <p:spPr>
          <a:xfrm>
            <a:off x="0" y="571480"/>
            <a:ext cx="9144000" cy="2585323"/>
          </a:xfrm>
          <a:prstGeom prst="rect">
            <a:avLst/>
          </a:prstGeom>
          <a:noFill/>
          <a:ln>
            <a:solidFill>
              <a:schemeClr val="accent1"/>
            </a:solidFill>
          </a:ln>
        </p:spPr>
        <p:txBody>
          <a:bodyPr wrap="square" rtlCol="0">
            <a:spAutoFit/>
          </a:bodyPr>
          <a:lstStyle/>
          <a:p>
            <a:r>
              <a:rPr lang="it-IT" sz="1600" dirty="0" smtClean="0"/>
              <a:t>Carlo </a:t>
            </a:r>
            <a:r>
              <a:rPr lang="it-IT" sz="1600" dirty="0" err="1" smtClean="0"/>
              <a:t>Donolo</a:t>
            </a:r>
            <a:r>
              <a:rPr lang="it-IT" sz="1600" dirty="0" smtClean="0"/>
              <a:t> ci offre la sua analisi definendo i beni comuni come “</a:t>
            </a:r>
            <a:r>
              <a:rPr lang="it-IT" sz="1600" i="1" dirty="0" smtClean="0"/>
              <a:t>un insieme di beni necessariamente condivisi”. </a:t>
            </a:r>
            <a:r>
              <a:rPr lang="it-IT" sz="1600" dirty="0" smtClean="0"/>
              <a:t>(</a:t>
            </a:r>
            <a:r>
              <a:rPr lang="it-IT" sz="1600" dirty="0" err="1" smtClean="0"/>
              <a:t>Donolo</a:t>
            </a:r>
            <a:r>
              <a:rPr lang="it-IT" sz="1600" dirty="0" smtClean="0"/>
              <a:t> C., 2011). Il sociologo de La Sapienza prosegue: “</a:t>
            </a:r>
            <a:r>
              <a:rPr lang="it-IT" sz="1600" i="1" dirty="0" smtClean="0"/>
              <a:t>sono condivisi in un senso più forte, in quanto solo la loro condivisione ne garantisce la riproduzione allargata nel tempo, e almeno per un nucleo più duro di beni comuni “essenziali”, se non condivisi la vita sociale diventa insostenibile fino a un punto di catastrofe. La rilevanza dell’aggettivo “comune” viene enfatizzata dal dato di fatto che i processi dominanti oggi a livello locale e globale sono invece centrati su appropriazione, privatizzazione e sottrazione alla fruizione condivisa di tantissimi di questi beni. Da qui l’inevitabile conflitto sullo statuto dei beni comuni, un tema questo che – tanto per capirci- ha oggi lo stesso rilievo che potevano avere a metà Ottocento la lotta di classe e il socialismo”. </a:t>
            </a:r>
            <a:r>
              <a:rPr lang="it-IT" sz="1600" dirty="0" smtClean="0"/>
              <a:t>(</a:t>
            </a:r>
            <a:r>
              <a:rPr lang="it-IT" sz="1600" dirty="0" err="1" smtClean="0"/>
              <a:t>Donolo</a:t>
            </a:r>
            <a:r>
              <a:rPr lang="it-IT" sz="1600" dirty="0" smtClean="0"/>
              <a:t> C., 2011). L’ottica di </a:t>
            </a:r>
            <a:r>
              <a:rPr lang="it-IT" sz="1600" dirty="0" err="1" smtClean="0"/>
              <a:t>Donolo</a:t>
            </a:r>
            <a:r>
              <a:rPr lang="it-IT" sz="1600" dirty="0" smtClean="0"/>
              <a:t> identifica la </a:t>
            </a:r>
            <a:r>
              <a:rPr lang="it-IT" sz="1600" dirty="0" err="1" smtClean="0"/>
              <a:t>condivisibilità</a:t>
            </a:r>
            <a:r>
              <a:rPr lang="it-IT" sz="1600" dirty="0" smtClean="0"/>
              <a:t> come l’elemento principe per la definizione di questi beni.</a:t>
            </a:r>
            <a:endParaRPr lang="it-IT" sz="1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5509200"/>
          </a:xfrm>
          <a:prstGeom prst="rect">
            <a:avLst/>
          </a:prstGeom>
          <a:ln>
            <a:solidFill>
              <a:schemeClr val="accent1"/>
            </a:solidFill>
          </a:ln>
        </p:spPr>
        <p:txBody>
          <a:bodyPr wrap="square">
            <a:spAutoFit/>
          </a:bodyPr>
          <a:lstStyle/>
          <a:p>
            <a:r>
              <a:rPr lang="it-IT" sz="1400" b="1" dirty="0" smtClean="0"/>
              <a:t>Beni di merito e beni comuni</a:t>
            </a:r>
            <a:endParaRPr lang="it-IT" sz="1400" dirty="0" smtClean="0"/>
          </a:p>
          <a:p>
            <a:r>
              <a:rPr lang="it-IT" sz="1400" dirty="0" smtClean="0"/>
              <a:t>La teoria economica sui </a:t>
            </a:r>
            <a:r>
              <a:rPr lang="it-IT" sz="1400" dirty="0" err="1" smtClean="0"/>
              <a:t>commons</a:t>
            </a:r>
            <a:r>
              <a:rPr lang="it-IT" sz="1400" dirty="0" smtClean="0"/>
              <a:t> è quindi agnostica sul piano morale e non classifica i beni neppure in base a criteri di diritto e di legge. Per </a:t>
            </a:r>
            <a:r>
              <a:rPr lang="it-IT" sz="1400" dirty="0" err="1" smtClean="0"/>
              <a:t>Ostrom</a:t>
            </a:r>
            <a:r>
              <a:rPr lang="it-IT" sz="1400" dirty="0" smtClean="0"/>
              <a:t> i beni comuni non costituiscono necessariamente un diritto dei cittadini. I beni comuni si distinguono in questo senso dai beni di merito, che – come l’acqua e il codice genetico – sono indispensabili per la sopravvivenza umana o hanno un alto valore morale o sociale, e che sono incommensurabili rispetto ai criteri economici di mercato, e che quindi devono essere giuridicamente salvaguardati e assicurati per tutti gli esseri umani. I beni di merito possono però non essere dei </a:t>
            </a:r>
            <a:r>
              <a:rPr lang="it-IT" sz="1400" dirty="0" err="1" smtClean="0"/>
              <a:t>commons</a:t>
            </a:r>
            <a:r>
              <a:rPr lang="it-IT" sz="1400" dirty="0" smtClean="0"/>
              <a:t>: per esempio il diritto alla casa non presuppone il diritto o il dovere di condividere l’abitazione. </a:t>
            </a:r>
          </a:p>
          <a:p>
            <a:r>
              <a:rPr lang="it-IT" sz="1400" dirty="0" smtClean="0"/>
              <a:t>L’acqua, che un referendum ha sancito in Italia come un bene comune, è certamente un diritto per tutti gli uomini, ma (come vedremo) sul piano della teoria dei </a:t>
            </a:r>
            <a:r>
              <a:rPr lang="it-IT" sz="1400" dirty="0" err="1" smtClean="0"/>
              <a:t>commons</a:t>
            </a:r>
            <a:r>
              <a:rPr lang="it-IT" sz="1400" dirty="0" smtClean="0"/>
              <a:t> non è sempre e necessariamente un bene comune, in quanto è una risorsa che può anche essere facilmente resa esclusiva, ed è anche una risorsa rivale: se viene consumata da alcuni soggetti non viene consumata da altri. L’acqua può anche essere di fatto e di diritto una risorsa privata: ma certamente occorre invece reclamare che sia gestita da soggetti pubblici affinché a tutti sia garantito il diritto di accesso, perché è un bene di merito.</a:t>
            </a:r>
          </a:p>
          <a:p>
            <a:r>
              <a:rPr lang="it-IT" sz="1400" b="1" dirty="0" smtClean="0"/>
              <a:t>Beni comuni: proprietà funzionali e riconoscimento giuridico</a:t>
            </a:r>
            <a:endParaRPr lang="it-IT" sz="1400" dirty="0" smtClean="0"/>
          </a:p>
          <a:p>
            <a:r>
              <a:rPr lang="it-IT" sz="1400" dirty="0" smtClean="0"/>
              <a:t>A differenza dei beni di merito, la caratteristica specifica e peculiare (e positiva) dei beni comuni non è morale e non implica necessariamente giudizi di valore: consiste invece nel fatto che è difficile escludere qualcuno dall’utilizzarli, che sono difficilmente recintabili, e che sono anche tendenzialmente non rivali – cioè possono essere fruiti contemporaneamente da più persone o da comunità di utenti (come l’ambiente, l’aria e l’acqua, i pascoli [2]) o da comunità di produttori (come nel caso delle scienze, di Internet, di </a:t>
            </a:r>
            <a:r>
              <a:rPr lang="it-IT" sz="1400" dirty="0" err="1" smtClean="0"/>
              <a:t>Wikipedia</a:t>
            </a:r>
            <a:r>
              <a:rPr lang="it-IT" sz="1400" dirty="0" smtClean="0"/>
              <a:t>, dell’informazione e di altri artefatti [3]). </a:t>
            </a:r>
          </a:p>
          <a:p>
            <a:r>
              <a:rPr lang="it-IT" sz="1400" dirty="0" smtClean="0"/>
              <a:t>Quindi la definizione di common – che è quella della </a:t>
            </a:r>
            <a:r>
              <a:rPr lang="it-IT" sz="1400" dirty="0" err="1" smtClean="0"/>
              <a:t>Ostrom</a:t>
            </a:r>
            <a:r>
              <a:rPr lang="it-IT" sz="1400" dirty="0" smtClean="0"/>
              <a:t> e quella discussa dagli scienziati a livello internazionale – è oggettiva, cioè relativa innanzitutto alle caratteristiche strutturali e funzionali intrinseche di certi beni rispetto ad altri; ma occorre tenere conto che sul piano soggettivo un bene comune può essere riconosciuto o non riconosciuto come tale dalla società. Il riconoscimento formale e giuridico dipende non dalle caratteristiche dei beni in questione ma dalle convenzioni sociali e dalle istituzioni: infatti un bene comune diventa giuridicamente comune solo se una comunità si impegna a gestirlo come tale, cioè in comune, e solo se gli stati (e le corporation) accordano alla comunità il pieno diritto di gestirlo o </a:t>
            </a:r>
            <a:r>
              <a:rPr lang="it-IT" sz="1400" dirty="0" err="1" smtClean="0"/>
              <a:t>cogestirlo</a:t>
            </a:r>
            <a:r>
              <a:rPr lang="it-IT" sz="1600" dirty="0" smtClean="0"/>
              <a:t>. </a:t>
            </a:r>
            <a:endParaRPr lang="it-IT" sz="16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5509200"/>
          </a:xfrm>
          <a:prstGeom prst="rect">
            <a:avLst/>
          </a:prstGeom>
          <a:ln>
            <a:solidFill>
              <a:schemeClr val="accent1"/>
            </a:solidFill>
          </a:ln>
        </p:spPr>
        <p:txBody>
          <a:bodyPr wrap="square">
            <a:spAutoFit/>
          </a:bodyPr>
          <a:lstStyle/>
          <a:p>
            <a:r>
              <a:rPr lang="it-IT" sz="1600" dirty="0" smtClean="0"/>
              <a:t>La distinzione tra il piano oggettivo e soggettivo/giuridico è fondamentale: solo così si può comprendere come dei beni oggettivamente comuni, tendenzialmente non esclusivi e non rivali – come per esempio le conoscenze e le reti - possano essere beni privati o dello stato. Facciamo degli esempi per comprenderci meglio. </a:t>
            </a:r>
            <a:br>
              <a:rPr lang="it-IT" sz="1600" dirty="0" smtClean="0"/>
            </a:br>
            <a:r>
              <a:rPr lang="it-IT" sz="1600" dirty="0" smtClean="0"/>
              <a:t>Un volume cartaceo, inteso come insieme di fogli di carta rilegati, non è un bene comune, ma le conoscenze contenute nel libro non sono esclusive e non sono rivali, e sono facilmente trasferibili e condivisibili, e quindi sono oggettivamente un bene comune. Se queste conoscenze appartengono al dominio pubblico diventano anche normativamente dei beni comuni accessibili a tutti; se invece sono sottoposte a restrizioni di esclusività grazie alle leggi sulla proprietà intellettuale, allora diventano “proprietà privata”. </a:t>
            </a:r>
          </a:p>
          <a:p>
            <a:r>
              <a:rPr lang="it-IT" sz="1600" dirty="0" smtClean="0"/>
              <a:t>Occorre quindi distinguere il piano oggettivo, relativo alle caratteristiche intrinseche degli oggetti, da quello soggettivo, relativo ai regimi normativi che regolano i beni comuni: infatti questi possono essere gestiti dai privati, dallo stato o dalle comunità, in relazione alla storia e ai rapporti di forza materiali e culturali tra i diversi soggetti storici. Solo quando i beni comuni sono effettivamente gestiti dalle comunità di riferimento e riconosciuti dallo stato come tali diventano </a:t>
            </a:r>
            <a:r>
              <a:rPr lang="it-IT" sz="1600" dirty="0" err="1" smtClean="0"/>
              <a:t>commons</a:t>
            </a:r>
            <a:r>
              <a:rPr lang="it-IT" sz="1600" dirty="0" smtClean="0"/>
              <a:t> anche sul piano soggettivo. </a:t>
            </a:r>
          </a:p>
          <a:p>
            <a:r>
              <a:rPr lang="it-IT" sz="1600" dirty="0" smtClean="0"/>
              <a:t>Continuiamo con gli esempi. Tutte le reti sono oggettivamente delle risorse comuni, ovvero aumentano la loro utilità (e il loro valore) più sono condivise dal maggiore numero di utenti: tuttavia solo il fatto che il protocollo Internet non è brevettato e che Internet è gestita in maniera condiviso e aperto fa diventare giuridicamente e di fatto questa rete un bene comune; mentre le altre reti di comunicazione, pur essendo oggettivamente, almeno per un certo grado, beni condivisi, sono gestite da soggetti privati, sono sottoposte a leggi di proprietà intellettuale e a standard tecnici proprietari, e quindi tendono a escludere alcuni utenti (per esempio chi non paga). Queste reti diventano private, pur essendo oggettivamente beni comuni. </a:t>
            </a:r>
          </a:p>
          <a:p>
            <a:endParaRPr lang="it-IT" sz="16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5816977"/>
          </a:xfrm>
          <a:prstGeom prst="rect">
            <a:avLst/>
          </a:prstGeom>
          <a:ln>
            <a:solidFill>
              <a:schemeClr val="accent1"/>
            </a:solidFill>
          </a:ln>
        </p:spPr>
        <p:txBody>
          <a:bodyPr wrap="square">
            <a:spAutoFit/>
          </a:bodyPr>
          <a:lstStyle/>
          <a:p>
            <a:r>
              <a:rPr lang="it-IT" sz="1200" b="1" dirty="0" smtClean="0"/>
              <a:t>Le comunità per la gestione efficace dei </a:t>
            </a:r>
            <a:r>
              <a:rPr lang="it-IT" sz="1200" b="1" dirty="0" err="1" smtClean="0"/>
              <a:t>commons</a:t>
            </a:r>
            <a:r>
              <a:rPr lang="it-IT" sz="1200" b="1" dirty="0" smtClean="0"/>
              <a:t/>
            </a:r>
            <a:br>
              <a:rPr lang="it-IT" sz="1200" b="1" dirty="0" smtClean="0"/>
            </a:br>
            <a:r>
              <a:rPr lang="it-IT" sz="1200" dirty="0" smtClean="0"/>
              <a:t>E’ noto che i beni comuni sono invece spesso beni privati o dello stato. Ma hanno una specificità eccezionale: possono essere gestiti in maniera più efficiente, innovativa e sostenibile dalle comunità di riferimento. E, reciprocamente, se i </a:t>
            </a:r>
            <a:r>
              <a:rPr lang="it-IT" sz="1200" dirty="0" err="1" smtClean="0"/>
              <a:t>commons</a:t>
            </a:r>
            <a:r>
              <a:rPr lang="it-IT" sz="1200" dirty="0" smtClean="0"/>
              <a:t> non sono gestiti dalle comunità di riferimento ma dai privati o dallo stato - cioè in favore di elite privilegiate, private o pubbliche – in generale vengono gestiti in maniera non ottimale – cioè con sprechi e inefficienze - e in modo non sostenibile nel tempo [4]. </a:t>
            </a:r>
          </a:p>
          <a:p>
            <a:r>
              <a:rPr lang="it-IT" sz="1200" dirty="0" smtClean="0"/>
              <a:t>Questa è la vera grande scoperta scientifica – e da lei empiricamente verificata sul campo - di </a:t>
            </a:r>
            <a:r>
              <a:rPr lang="it-IT" sz="1200" dirty="0" err="1" smtClean="0"/>
              <a:t>Elinor</a:t>
            </a:r>
            <a:r>
              <a:rPr lang="it-IT" sz="1200" dirty="0" smtClean="0"/>
              <a:t> </a:t>
            </a:r>
            <a:r>
              <a:rPr lang="it-IT" sz="1200" dirty="0" err="1" smtClean="0"/>
              <a:t>Ostrom</a:t>
            </a:r>
            <a:r>
              <a:rPr lang="it-IT" sz="1200" dirty="0" smtClean="0"/>
              <a:t>: molti altri studiosi avevano infatti evidenziato che esistevano proprietà e gestioni comuni dei beni condivisi, ma </a:t>
            </a:r>
            <a:r>
              <a:rPr lang="it-IT" sz="1200" dirty="0" err="1" smtClean="0"/>
              <a:t>Ostrom</a:t>
            </a:r>
            <a:r>
              <a:rPr lang="it-IT" sz="1200" dirty="0" smtClean="0"/>
              <a:t> ha aggiunto qualcosa di fondamentale: non è vero che se i </a:t>
            </a:r>
            <a:r>
              <a:rPr lang="it-IT" sz="1200" dirty="0" err="1" smtClean="0"/>
              <a:t>commons</a:t>
            </a:r>
            <a:r>
              <a:rPr lang="it-IT" sz="1200" dirty="0" smtClean="0"/>
              <a:t> sono gestiti dalle comunità allora vengono devastati, e che si verifica necessariamente la “tragedia dei beni comuni” come sosteneva la teoria dominante di </a:t>
            </a:r>
            <a:r>
              <a:rPr lang="it-IT" sz="1200" dirty="0" err="1" smtClean="0"/>
              <a:t>Garrett</a:t>
            </a:r>
            <a:r>
              <a:rPr lang="it-IT" sz="1200" dirty="0" smtClean="0"/>
              <a:t> </a:t>
            </a:r>
            <a:r>
              <a:rPr lang="it-IT" sz="1200" dirty="0" err="1" smtClean="0"/>
              <a:t>Hardin</a:t>
            </a:r>
            <a:r>
              <a:rPr lang="it-IT" sz="1200" dirty="0" smtClean="0"/>
              <a:t> [5]. Non è vero che per gestire i beni comuni ed evitare la tragedia del </a:t>
            </a:r>
            <a:r>
              <a:rPr lang="it-IT" sz="1200" dirty="0" err="1" smtClean="0"/>
              <a:t>sovraconsumo</a:t>
            </a:r>
            <a:r>
              <a:rPr lang="it-IT" sz="1200" dirty="0" smtClean="0"/>
              <a:t> occorre privatizzarli o statalizzarli, cioè imporre delle regole esogene, come suggeriva </a:t>
            </a:r>
            <a:r>
              <a:rPr lang="it-IT" sz="1200" dirty="0" err="1" smtClean="0"/>
              <a:t>Hardin</a:t>
            </a:r>
            <a:r>
              <a:rPr lang="it-IT" sz="1200" dirty="0" smtClean="0"/>
              <a:t>. Anzi è vero il contrario: le foreste gestite (o </a:t>
            </a:r>
            <a:r>
              <a:rPr lang="it-IT" sz="1200" dirty="0" err="1" smtClean="0"/>
              <a:t>cogestite</a:t>
            </a:r>
            <a:r>
              <a:rPr lang="it-IT" sz="1200" dirty="0" smtClean="0"/>
              <a:t>) dalle comunità locali sono in generale (non sempre) gestite meglio e in maniera più sostenibile di quelle sotto il dominio dello stato [6]. Internet deve il suo grande successo al fatto che è gestita dalle comunità di scienziati, ricercatori, informatici, utenti, i quali impongono che i suoi standard non siano brevettati e siano aperti e gratuiti. </a:t>
            </a:r>
          </a:p>
          <a:p>
            <a:r>
              <a:rPr lang="it-IT" sz="1200" dirty="0" err="1" smtClean="0"/>
              <a:t>Wikipedia</a:t>
            </a:r>
            <a:r>
              <a:rPr lang="it-IT" sz="1200" dirty="0" smtClean="0"/>
              <a:t> è la principale enciclopedia al mondo ed è gestita in maniera aperta dalle comunità di utenti e da una fondazione che li rappresenta. Il software libero e Open Source è gestito dalle comunità di utenti; e gli esempi di successo dell’autogestione nel campo scientifico, culturale e dei beni ambientali potrebbero continuare. La scoperta della </a:t>
            </a:r>
            <a:r>
              <a:rPr lang="it-IT" sz="1200" dirty="0" err="1" smtClean="0"/>
              <a:t>Ostrom</a:t>
            </a:r>
            <a:r>
              <a:rPr lang="it-IT" sz="1200" dirty="0" smtClean="0"/>
              <a:t> è che le comunità possono consolidare rapporti di fiducia reciproca e autoregolarsi grazie a </a:t>
            </a:r>
            <a:r>
              <a:rPr lang="it-IT" sz="1200" dirty="0" err="1" smtClean="0"/>
              <a:t>a</a:t>
            </a:r>
            <a:r>
              <a:rPr lang="it-IT" sz="1200" dirty="0" smtClean="0"/>
              <a:t> interessi comuni, a pratiche comuni, alla comunicazione costante, a sperimentazioni per prova ed errori, e possono sviluppare competenze elevate. Il vantaggio rispetto ai privati e allo stato è che le comunità hanno più interesse a conservare e sviluppare i beni comuni in quanto per loro i </a:t>
            </a:r>
            <a:r>
              <a:rPr lang="it-IT" sz="1200" dirty="0" err="1" smtClean="0"/>
              <a:t>commons</a:t>
            </a:r>
            <a:r>
              <a:rPr lang="it-IT" sz="1200" dirty="0" smtClean="0"/>
              <a:t> possono costituire risorse essenziali, e perché ne hanno esperienza diretta, magari da generazioni, e quindi in generale (anche se ovviamente non sempre) hanno la migliore competenza per gestirli in maniera sostenibile e concordata. </a:t>
            </a:r>
          </a:p>
          <a:p>
            <a:r>
              <a:rPr lang="it-IT" sz="1200" dirty="0" smtClean="0"/>
              <a:t>Il messaggio della </a:t>
            </a:r>
            <a:r>
              <a:rPr lang="it-IT" sz="1200" dirty="0" err="1" smtClean="0"/>
              <a:t>Ostrom</a:t>
            </a:r>
            <a:r>
              <a:rPr lang="it-IT" sz="1200" dirty="0" smtClean="0"/>
              <a:t> è contemporaneamente economico e politico: la gestione diretta – e quindi tendenzialmente democratica - dei </a:t>
            </a:r>
            <a:r>
              <a:rPr lang="it-IT" sz="1200" dirty="0" err="1" smtClean="0"/>
              <a:t>commons</a:t>
            </a:r>
            <a:r>
              <a:rPr lang="it-IT" sz="1200" dirty="0" smtClean="0"/>
              <a:t> da parte delle comunità è, in generale e a certe condizioni, più efficiente e sostenibile della gestione </a:t>
            </a:r>
            <a:r>
              <a:rPr lang="it-IT" sz="1200" dirty="0" err="1" smtClean="0"/>
              <a:t>eterodiretta</a:t>
            </a:r>
            <a:r>
              <a:rPr lang="it-IT" sz="1200" dirty="0" smtClean="0"/>
              <a:t> da parte privata o pubblica. </a:t>
            </a:r>
            <a:br>
              <a:rPr lang="it-IT" sz="1200" dirty="0" smtClean="0"/>
            </a:br>
            <a:r>
              <a:rPr lang="it-IT" sz="1200" dirty="0" smtClean="0"/>
              <a:t>Inoltre – e questo è l’altro fattore di novità rivoluzionaria rispetto alle teorie dominanti – la gestione comunitaria dei beni comuni comporta un modo di produzione cooperativo e non competitivo [7]. Il messaggio della </a:t>
            </a:r>
            <a:r>
              <a:rPr lang="it-IT" sz="1200" dirty="0" err="1" smtClean="0"/>
              <a:t>Ostrom</a:t>
            </a:r>
            <a:r>
              <a:rPr lang="it-IT" sz="1200" dirty="0" smtClean="0"/>
              <a:t> deriva la sua enorme e dirompente forza proprio da questi due fattori: la gestione comunitaria dei </a:t>
            </a:r>
            <a:r>
              <a:rPr lang="it-IT" sz="1200" dirty="0" err="1" smtClean="0"/>
              <a:t>commons</a:t>
            </a:r>
            <a:r>
              <a:rPr lang="it-IT" sz="1200" dirty="0" smtClean="0"/>
              <a:t> è più efficiente di quella privata e statale grazie a un modo di produzione autoregolato e fondato sostanzialmente sulla cooperazione, sulla partecipazione, e su gerarchie concordate e non autoritarie (come nel software Open Source). </a:t>
            </a:r>
          </a:p>
          <a:p>
            <a:r>
              <a:rPr lang="it-IT" sz="1200" dirty="0" smtClean="0"/>
              <a:t>Il messaggio politico dovrebbe essere chiaro: una politica accorta e sostenibile, di difesa e sviluppo dei beni comuni, deve incoraggiare la gestione comunitaria dei </a:t>
            </a:r>
            <a:r>
              <a:rPr lang="it-IT" sz="1200" dirty="0" err="1" smtClean="0"/>
              <a:t>commons</a:t>
            </a:r>
            <a:r>
              <a:rPr lang="it-IT" sz="1200" dirty="0" smtClean="0"/>
              <a:t> riconoscendo alle comunità di riferimento i diritti giuridici di proprietà e/o di gestione, o di cogestione. E’ su questi elementi forti che le teorie della </a:t>
            </a:r>
            <a:r>
              <a:rPr lang="it-IT" sz="1200" dirty="0" err="1" smtClean="0"/>
              <a:t>Ostrom</a:t>
            </a:r>
            <a:r>
              <a:rPr lang="it-IT" sz="1200" dirty="0" smtClean="0"/>
              <a:t> si collegano in qualche modo alle teorie di </a:t>
            </a:r>
            <a:r>
              <a:rPr lang="it-IT" sz="1200" dirty="0" err="1" smtClean="0"/>
              <a:t>Marx</a:t>
            </a:r>
            <a:r>
              <a:rPr lang="it-IT" sz="1200" dirty="0" smtClean="0"/>
              <a:t>, che voleva che i mezzi di produzione diventassero comuni in quanto frutto della cooperazione sociale. </a:t>
            </a:r>
            <a:endParaRPr lang="it-IT" sz="12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5816977"/>
          </a:xfrm>
          <a:prstGeom prst="rect">
            <a:avLst/>
          </a:prstGeom>
          <a:ln>
            <a:solidFill>
              <a:schemeClr val="accent1"/>
            </a:solidFill>
          </a:ln>
        </p:spPr>
        <p:txBody>
          <a:bodyPr wrap="square">
            <a:spAutoFit/>
          </a:bodyPr>
          <a:lstStyle/>
          <a:p>
            <a:r>
              <a:rPr lang="it-IT" sz="1200" b="1" dirty="0" smtClean="0"/>
              <a:t>I quattro tipi di beni </a:t>
            </a:r>
            <a:r>
              <a:rPr lang="it-IT" sz="1200" dirty="0" smtClean="0"/>
              <a:t/>
            </a:r>
            <a:br>
              <a:rPr lang="it-IT" sz="1200" dirty="0" smtClean="0"/>
            </a:br>
            <a:r>
              <a:rPr lang="it-IT" sz="1200" dirty="0" smtClean="0"/>
              <a:t>In base ai due criteri di esclusività e di rivalità, </a:t>
            </a:r>
            <a:r>
              <a:rPr lang="it-IT" sz="1200" dirty="0" err="1" smtClean="0"/>
              <a:t>Ostrom</a:t>
            </a:r>
            <a:r>
              <a:rPr lang="it-IT" sz="1200" dirty="0" smtClean="0"/>
              <a:t> categorizza quattro tipologie di beni: quelli privati; quelli di club; quelli comuni e quelli pubblici [8]. </a:t>
            </a:r>
          </a:p>
          <a:p>
            <a:pPr algn="ctr"/>
            <a:endParaRPr lang="it-IT" sz="1200" dirty="0" smtClean="0"/>
          </a:p>
          <a:p>
            <a:pPr algn="ctr"/>
            <a:endParaRPr lang="it-IT" sz="1200" dirty="0" smtClean="0"/>
          </a:p>
          <a:p>
            <a:pPr algn="ctr"/>
            <a:endParaRPr lang="it-IT" sz="1200" dirty="0" smtClean="0"/>
          </a:p>
          <a:p>
            <a:pPr algn="ctr"/>
            <a:endParaRPr lang="it-IT" sz="1200" dirty="0" smtClean="0"/>
          </a:p>
          <a:p>
            <a:pPr algn="ctr"/>
            <a:endParaRPr lang="it-IT" sz="1200" dirty="0" smtClean="0"/>
          </a:p>
          <a:p>
            <a:pPr algn="ctr"/>
            <a:endParaRPr lang="it-IT" sz="1200" dirty="0" smtClean="0"/>
          </a:p>
          <a:p>
            <a:r>
              <a:rPr lang="it-IT" sz="1200" dirty="0" smtClean="0"/>
              <a:t/>
            </a:r>
            <a:br>
              <a:rPr lang="it-IT" sz="1200" dirty="0" smtClean="0"/>
            </a:br>
            <a:endParaRPr lang="it-IT" sz="1200" dirty="0" smtClean="0"/>
          </a:p>
          <a:p>
            <a:endParaRPr lang="it-IT" sz="1200" b="1" dirty="0" smtClean="0"/>
          </a:p>
          <a:p>
            <a:endParaRPr lang="it-IT" sz="1200" b="1" dirty="0" smtClean="0"/>
          </a:p>
          <a:p>
            <a:endParaRPr lang="it-IT" sz="1200" b="1" dirty="0" smtClean="0"/>
          </a:p>
          <a:p>
            <a:endParaRPr lang="it-IT" sz="1200" b="1" dirty="0" smtClean="0"/>
          </a:p>
          <a:p>
            <a:endParaRPr lang="it-IT" sz="1200" b="1" dirty="0" smtClean="0"/>
          </a:p>
          <a:p>
            <a:r>
              <a:rPr lang="it-IT" sz="1200" b="1" dirty="0" smtClean="0"/>
              <a:t>I quattro tipi di beni: privati, di club, comuni, e pubblici</a:t>
            </a:r>
            <a:endParaRPr lang="it-IT" sz="1200" dirty="0" smtClean="0"/>
          </a:p>
          <a:p>
            <a:r>
              <a:rPr lang="it-IT" sz="1200" dirty="0" smtClean="0"/>
              <a:t>Occorre tuttavia premettere un’avvertenza: queste quattro tipologie sono puramente ideali e hanno in realtà confini mobili, e tuttavia sono utili ed esplicative perché ci permettono di capire le differenze tra i diversi tipi di beni e di regimi proprietari. </a:t>
            </a:r>
            <a:br>
              <a:rPr lang="it-IT" sz="1200" dirty="0" smtClean="0"/>
            </a:br>
            <a:r>
              <a:rPr lang="it-IT" sz="1200" dirty="0" smtClean="0"/>
              <a:t>Si può allora dimostrare che alcuni beni, in particolare i beni sia esclusivi che rivali, come il cibo, le automobili e i personal computer, si prestano facilmente a diventare proprietà privata (anche se i confini, come detto prima, sono incerti: per esempio i </a:t>
            </a:r>
            <a:r>
              <a:rPr lang="it-IT" sz="1200" dirty="0" err="1" smtClean="0"/>
              <a:t>Pc</a:t>
            </a:r>
            <a:r>
              <a:rPr lang="it-IT" sz="1200" dirty="0" smtClean="0"/>
              <a:t> e le autovetture si possono in alcuni casi condividere).</a:t>
            </a:r>
            <a:br>
              <a:rPr lang="it-IT" sz="1200" dirty="0" smtClean="0"/>
            </a:br>
            <a:r>
              <a:rPr lang="it-IT" sz="1200" dirty="0" smtClean="0"/>
              <a:t>Altri beni – i cosiddetti beni di club – possono essere esclusivi ma sono però anche condivisi da particolari comunità “chiuse”: per esempio gli asili nido o le biblioteche comunali sono condivisi dagli abitanti di determinate comunità, e tutti gli altri sono esclusi. </a:t>
            </a:r>
          </a:p>
          <a:p>
            <a:r>
              <a:rPr lang="it-IT" sz="1200" dirty="0" smtClean="0"/>
              <a:t>Alcuni beni comuni (</a:t>
            </a:r>
            <a:r>
              <a:rPr lang="it-IT" sz="1200" dirty="0" err="1" smtClean="0"/>
              <a:t>common-pool</a:t>
            </a:r>
            <a:r>
              <a:rPr lang="it-IT" sz="1200" dirty="0" smtClean="0"/>
              <a:t> </a:t>
            </a:r>
            <a:r>
              <a:rPr lang="it-IT" sz="1200" dirty="0" err="1" smtClean="0"/>
              <a:t>resources</a:t>
            </a:r>
            <a:r>
              <a:rPr lang="it-IT" sz="1200" dirty="0" smtClean="0"/>
              <a:t>) hanno invece la “disgrazia” di essere poco esclusivi, cioè di essere facilmente contendibili, e contemporaneamente di essere scarsi e rivali: per esempio i giacimenti minerari e fossili. Per il possesso di questi beni si possono allora scatenare duri conflitti. </a:t>
            </a:r>
            <a:br>
              <a:rPr lang="it-IT" sz="1200" dirty="0" smtClean="0"/>
            </a:br>
            <a:r>
              <a:rPr lang="it-IT" sz="1200" dirty="0" smtClean="0"/>
              <a:t>I beni pubblici sono quelli da cui è difficile escludere qualcuno, ma che (fortunatamente) non sono rivali o limitati, come, per esempio, nel campo dei beni fisici, l’aria e l’acqua del mare. Anche in questo caso però i confini sono mobili: per esempio alcuni beni pubblici che non erano scarsi lo stanno diventando, o lo sono già diventati, come lo strato di ozono e l’aria pulita. </a:t>
            </a:r>
          </a:p>
          <a:p>
            <a:endParaRPr lang="it-IT" sz="12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pic>
        <p:nvPicPr>
          <p:cNvPr id="5" name="Immagine 4" descr="http://blog-micromega.blogautore.espresso.repubblica.it/files/2012/05/public-goods.jpg"/>
          <p:cNvPicPr/>
          <p:nvPr/>
        </p:nvPicPr>
        <p:blipFill>
          <a:blip r:embed="rId3" cstate="print"/>
          <a:srcRect/>
          <a:stretch>
            <a:fillRect/>
          </a:stretch>
        </p:blipFill>
        <p:spPr bwMode="auto">
          <a:xfrm>
            <a:off x="2143108" y="1071546"/>
            <a:ext cx="4500594" cy="24085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5262979"/>
          </a:xfrm>
          <a:prstGeom prst="rect">
            <a:avLst/>
          </a:prstGeom>
          <a:ln>
            <a:solidFill>
              <a:schemeClr val="accent1"/>
            </a:solidFill>
          </a:ln>
        </p:spPr>
        <p:txBody>
          <a:bodyPr wrap="square">
            <a:spAutoFit/>
          </a:bodyPr>
          <a:lstStyle/>
          <a:p>
            <a:r>
              <a:rPr lang="it-IT" sz="1400" b="1" dirty="0" smtClean="0"/>
              <a:t>Beni pubblici, economia della conoscenza e dell’abbondanza</a:t>
            </a:r>
            <a:endParaRPr lang="it-IT" sz="1400" dirty="0" smtClean="0"/>
          </a:p>
          <a:p>
            <a:r>
              <a:rPr lang="it-IT" sz="1400" dirty="0" smtClean="0"/>
              <a:t>I beni pubblici “più puri”, quelli che più difficilmente possono diventare esclusivi e rivali, sono immateriali, come il linguaggio, le informazioni e le conoscenze, il protocollo Internet di comunicazione [9]. E’ difficile escludere qualcuno dal teorema di Pitagora; inoltre chi insegna il teorema del matematico greco lo trasmette ai suoi alunni ma non se ne priva. Già Thomas Jefferson, uno dei padri della Costituzione americana, nella seconda metà del settecento spiegò che per sua natura la conoscenza è un bene sociale che si diffonde come il fuoco e che si propaga senza consumarsi, e che le idee non possono e non devono essere di proprietà esclusiva di qualcuno – a parte eccezioni temporanee e parziali - e costituiscono la base del progresso dell’umanità. </a:t>
            </a:r>
          </a:p>
          <a:p>
            <a:r>
              <a:rPr lang="it-IT" sz="1400" dirty="0" smtClean="0"/>
              <a:t>L’economia immateriale è quella più densa di beni pubblici, come le informazioni e le conoscenze, come il linguaggio, che sono il frutto della produzione intellettuale sociale (</a:t>
            </a:r>
            <a:r>
              <a:rPr lang="it-IT" sz="1400" dirty="0" err="1" smtClean="0"/>
              <a:t>general</a:t>
            </a:r>
            <a:r>
              <a:rPr lang="it-IT" sz="1400" dirty="0" smtClean="0"/>
              <a:t> </a:t>
            </a:r>
            <a:r>
              <a:rPr lang="it-IT" sz="1400" dirty="0" err="1" smtClean="0"/>
              <a:t>intellect</a:t>
            </a:r>
            <a:r>
              <a:rPr lang="it-IT" sz="1400" dirty="0" smtClean="0"/>
              <a:t>). Ovviamente anche le conoscenze possono essere ridotte a proprietà privata o statale, ma è, per così dire, innaturale e costoso, e soprattutto inefficiente ridurle a beni esclusivi e limitare la loro diffusione. La condivisione dei beni immateriali, come le conoscenze e le informazioni, ha infatti una particolarità: genera la moltiplicazione delle risorse di partenza. La conoscenza è sia un prodotto che una materia prima, e quindi è una risorsa che può essere arricchita all’infinito se circola senza vincoli e barriere. L’economia della conoscenza è perciò un’economia dell’abbondanza che si contrappone all’economia materiale della scarsità. Più gli scienziati e i ricercatori si scambiano conoscenze più è facile che si creino nuove conoscenze e innovazioni e scoperte.</a:t>
            </a:r>
          </a:p>
          <a:p>
            <a:r>
              <a:rPr lang="it-IT" sz="1400" dirty="0" smtClean="0"/>
              <a:t>Dal nostro punto di vista occorre aggiungere che nella </a:t>
            </a:r>
            <a:r>
              <a:rPr lang="it-IT" sz="1400" dirty="0" err="1" smtClean="0"/>
              <a:t>knowledge</a:t>
            </a:r>
            <a:r>
              <a:rPr lang="it-IT" sz="1400" dirty="0" smtClean="0"/>
              <a:t> economy si capovolgono allora radicalmente tutti i parametri dell’analisi economica classica fondata sul mercato come sistema ottimale per allocare beni rivali e scarsi. L’economia della conoscenza è infatti un’economia dai rendimenti crescenti. Si rovescia il paradigma centrale del capitalismo, fondato sulla proprietà esclusiva e sulla scarsità (o rivalità) delle risorse che si consumano con l’uso, come i beni materiali. I tre pilastri del capitalismo - proprietà privata, competizione e mercato - non caratterizzano anche questo nuovo tipo di economia emergente, che al contrario si fonda sulle comunità (e non sulla proprietà privata o su quella statale), sulla cooperazione, e sullo scambio reciproco extra mercato. Paradossalmente sembra che il capitalismo possa essere superato proprio grazie al settore più avanzato che ha generato, quello della conoscenza [10]. </a:t>
            </a:r>
            <a:endParaRPr lang="it-IT" sz="14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5447645"/>
          </a:xfrm>
          <a:prstGeom prst="rect">
            <a:avLst/>
          </a:prstGeom>
          <a:ln>
            <a:solidFill>
              <a:schemeClr val="accent1"/>
            </a:solidFill>
          </a:ln>
        </p:spPr>
        <p:txBody>
          <a:bodyPr wrap="square">
            <a:spAutoFit/>
          </a:bodyPr>
          <a:lstStyle/>
          <a:p>
            <a:r>
              <a:rPr lang="it-IT" sz="1200" b="1" dirty="0" smtClean="0"/>
              <a:t>L’economia policentrica e i </a:t>
            </a:r>
            <a:r>
              <a:rPr lang="it-IT" sz="1200" b="1" dirty="0" err="1" smtClean="0"/>
              <a:t>semi-commons</a:t>
            </a:r>
            <a:r>
              <a:rPr lang="it-IT" sz="1200" b="1" dirty="0" smtClean="0"/>
              <a:t/>
            </a:r>
            <a:br>
              <a:rPr lang="it-IT" sz="1200" b="1" dirty="0" smtClean="0"/>
            </a:br>
            <a:r>
              <a:rPr lang="it-IT" sz="1200" dirty="0" err="1" smtClean="0"/>
              <a:t>Ostrom</a:t>
            </a:r>
            <a:r>
              <a:rPr lang="it-IT" sz="1200" dirty="0" smtClean="0"/>
              <a:t> “ha scoperto” (e auspica) un’economia policentrica non più costretta al dilemma privato o stato [11]: ma avverte anche che la questione della proprietà è molto complessa e che non esistono solo la proprietà comunitaria, privata e statale. In effetti i diritti di proprietà sono molto articolati e i tre tipi di proprietà possono combinarsi e sovrapporsi. Sorge così una nuova categoria di beni ibridi o </a:t>
            </a:r>
            <a:r>
              <a:rPr lang="it-IT" sz="1200" dirty="0" err="1" smtClean="0"/>
              <a:t>semi-commons</a:t>
            </a:r>
            <a:r>
              <a:rPr lang="it-IT" sz="1200" dirty="0" smtClean="0"/>
              <a:t>. In generale beni comuni e beni privati si combinano tra loro, così come la rete Internet si combina con i personal computer o i </a:t>
            </a:r>
            <a:r>
              <a:rPr lang="it-IT" sz="1200" dirty="0" err="1" smtClean="0"/>
              <a:t>tablet</a:t>
            </a:r>
            <a:r>
              <a:rPr lang="it-IT" sz="1200" dirty="0" smtClean="0"/>
              <a:t> individuali, o come le case private si combinano con le strutture condivise di quartiere. Inoltre le risorse possono essere private o statali in una certa fase storica e comuni in un’altra fase, in relazione alle circostanze sociali, politiche e naturali. </a:t>
            </a:r>
          </a:p>
          <a:p>
            <a:r>
              <a:rPr lang="it-IT" sz="1200" dirty="0" smtClean="0"/>
              <a:t>Per esempio nel medioevo in alcune stagioni le terre erano comuni per il pascolo, in altre erano private per l’agricoltura. Le risorse possono inoltre diventare comuni o private anche in relazione alla loro scala dimensionale. Quando le terre sono abbandonati è più facile che vengano gestite in maniera comunitaria. L’acqua abbondante dei fiumi è un bene free </a:t>
            </a:r>
            <a:r>
              <a:rPr lang="it-IT" sz="1200" dirty="0" err="1" smtClean="0"/>
              <a:t>access</a:t>
            </a:r>
            <a:r>
              <a:rPr lang="it-IT" sz="1200" dirty="0" smtClean="0"/>
              <a:t> ma l’acqua nei pozzi del deserto diventa un bene scarso che le diverse tribù, o le </a:t>
            </a:r>
            <a:r>
              <a:rPr lang="it-IT" sz="1200" dirty="0" err="1" smtClean="0"/>
              <a:t>corporations</a:t>
            </a:r>
            <a:r>
              <a:rPr lang="it-IT" sz="1200" dirty="0" smtClean="0"/>
              <a:t>, cercano di controllare a loro beneficio. I beni possono quindi essere comuni o privati non solo per le loro funzionalità intrinseche ma in base ai differenti contesti naturali e sociali, e alla dimensione della loro disponibilità. </a:t>
            </a:r>
          </a:p>
          <a:p>
            <a:r>
              <a:rPr lang="it-IT" sz="1200" dirty="0" err="1" smtClean="0"/>
              <a:t>Ostrom</a:t>
            </a:r>
            <a:r>
              <a:rPr lang="it-IT" sz="1200" dirty="0" smtClean="0"/>
              <a:t> avverte però sulla necessità di non confondere i regimi di Common </a:t>
            </a:r>
            <a:r>
              <a:rPr lang="it-IT" sz="1200" dirty="0" err="1" smtClean="0"/>
              <a:t>Property</a:t>
            </a:r>
            <a:r>
              <a:rPr lang="it-IT" sz="1200" dirty="0" smtClean="0"/>
              <a:t> con quelli </a:t>
            </a:r>
            <a:r>
              <a:rPr lang="it-IT" sz="1200" dirty="0" err="1" smtClean="0"/>
              <a:t>Open-Access</a:t>
            </a:r>
            <a:r>
              <a:rPr lang="it-IT" sz="1200" dirty="0" smtClean="0"/>
              <a:t>. I regimi open </a:t>
            </a:r>
            <a:r>
              <a:rPr lang="it-IT" sz="1200" dirty="0" err="1" smtClean="0"/>
              <a:t>access</a:t>
            </a:r>
            <a:r>
              <a:rPr lang="it-IT" sz="1200" dirty="0" smtClean="0"/>
              <a:t>, ad accesso libero, sono quelli – come il mare aperto e l’atmosfera – in cui nessuno ha il diritto legale di escludere altri; al contrario i regimi di common </a:t>
            </a:r>
            <a:r>
              <a:rPr lang="it-IT" sz="1200" dirty="0" err="1" smtClean="0"/>
              <a:t>property</a:t>
            </a:r>
            <a:r>
              <a:rPr lang="it-IT" sz="1200" dirty="0" smtClean="0"/>
              <a:t> sono quelli in cui i membri di un determinato gruppo condividono la risorsa comune ma dispongono anche dei diritti di esclusione dall’uso di quella risorsa. La sua analisi è molto articolata: </a:t>
            </a:r>
            <a:r>
              <a:rPr lang="it-IT" sz="1200" dirty="0" err="1" smtClean="0"/>
              <a:t>Ostrom</a:t>
            </a:r>
            <a:r>
              <a:rPr lang="it-IT" sz="1200" dirty="0" smtClean="0"/>
              <a:t> identifica cinque distinti diritti di proprietà che sono rilevanti specialmente per le </a:t>
            </a:r>
            <a:r>
              <a:rPr lang="it-IT" sz="1200" dirty="0" err="1" smtClean="0"/>
              <a:t>common-pool</a:t>
            </a:r>
            <a:r>
              <a:rPr lang="it-IT" sz="1200" dirty="0" smtClean="0"/>
              <a:t> </a:t>
            </a:r>
            <a:r>
              <a:rPr lang="it-IT" sz="1200" dirty="0" err="1" smtClean="0"/>
              <a:t>resources</a:t>
            </a:r>
            <a:r>
              <a:rPr lang="it-IT" sz="1200" dirty="0" smtClean="0"/>
              <a:t>, ovvero l’accesso (</a:t>
            </a:r>
            <a:r>
              <a:rPr lang="it-IT" sz="1200" dirty="0" err="1" smtClean="0"/>
              <a:t>access</a:t>
            </a:r>
            <a:r>
              <a:rPr lang="it-IT" sz="1200" dirty="0" smtClean="0"/>
              <a:t>), lo sfruttamento delle risorse (</a:t>
            </a:r>
            <a:r>
              <a:rPr lang="it-IT" sz="1200" dirty="0" err="1" smtClean="0"/>
              <a:t>withdrawal</a:t>
            </a:r>
            <a:r>
              <a:rPr lang="it-IT" sz="1200" dirty="0" smtClean="0"/>
              <a:t>), la conduzione (management), il diritto di esclusione (</a:t>
            </a:r>
            <a:r>
              <a:rPr lang="it-IT" sz="1200" dirty="0" err="1" smtClean="0"/>
              <a:t>exclusion</a:t>
            </a:r>
            <a:r>
              <a:rPr lang="it-IT" sz="1200" dirty="0" smtClean="0"/>
              <a:t>), e infine quello di alienazione (</a:t>
            </a:r>
            <a:r>
              <a:rPr lang="it-IT" sz="1200" dirty="0" err="1" smtClean="0"/>
              <a:t>alienation</a:t>
            </a:r>
            <a:r>
              <a:rPr lang="it-IT" sz="1200" dirty="0" smtClean="0"/>
              <a:t>) [12]. </a:t>
            </a:r>
          </a:p>
          <a:p>
            <a:r>
              <a:rPr lang="it-IT" sz="1200" dirty="0" smtClean="0"/>
              <a:t>- L’accesso consiste nel diritto di entrare in un’area e di godere benefici non rivali (per esempio sedersi al sole o passeggiare)</a:t>
            </a:r>
            <a:br>
              <a:rPr lang="it-IT" sz="1200" dirty="0" smtClean="0"/>
            </a:br>
            <a:r>
              <a:rPr lang="it-IT" sz="1200" dirty="0" smtClean="0"/>
              <a:t>- Lo sfruttamento riguarda la possibilità di fruire di beni rivali (come l’acqua o i pesci)</a:t>
            </a:r>
            <a:br>
              <a:rPr lang="it-IT" sz="1200" dirty="0" smtClean="0"/>
            </a:br>
            <a:r>
              <a:rPr lang="it-IT" sz="1200" dirty="0" smtClean="0"/>
              <a:t>- La conduzione riguarda il diritto di regolare l’uso delle risorse e di trasformarle apportando delle innovazioni </a:t>
            </a:r>
            <a:br>
              <a:rPr lang="it-IT" sz="1200" dirty="0" smtClean="0"/>
            </a:br>
            <a:r>
              <a:rPr lang="it-IT" sz="1200" dirty="0" smtClean="0"/>
              <a:t>- L’esclusione riguarda la possibilità di determinare che ha diritti di accesso e di sfruttamento e come questi diritti possono essere trasferiti</a:t>
            </a:r>
            <a:br>
              <a:rPr lang="it-IT" sz="1200" dirty="0" smtClean="0"/>
            </a:br>
            <a:r>
              <a:rPr lang="it-IT" sz="1200" dirty="0" smtClean="0"/>
              <a:t>- il diritto di vendita riguarda la possibilità di alienare o noleggiare i diritti di management e di esclusione.</a:t>
            </a:r>
          </a:p>
          <a:p>
            <a:r>
              <a:rPr lang="it-IT" sz="1200" dirty="0" err="1" smtClean="0"/>
              <a:t>Ostrom</a:t>
            </a:r>
            <a:r>
              <a:rPr lang="it-IT" sz="1200" dirty="0" smtClean="0"/>
              <a:t> avverte che generalmente per la scienza economica dominante il diritto di proprietà si riduce al diritto di alienare un bene. Ma la proprietà comune invece generalmente non comprende il diritto di vendita. </a:t>
            </a:r>
            <a:br>
              <a:rPr lang="it-IT" sz="1200" dirty="0" smtClean="0"/>
            </a:br>
            <a:r>
              <a:rPr lang="it-IT" sz="1200" dirty="0" smtClean="0"/>
              <a:t>Inoltre </a:t>
            </a:r>
            <a:r>
              <a:rPr lang="it-IT" sz="1200" dirty="0" err="1" smtClean="0"/>
              <a:t>Ostrom</a:t>
            </a:r>
            <a:r>
              <a:rPr lang="it-IT" sz="1200" dirty="0" smtClean="0"/>
              <a:t> suggerisce che la questione dei beni comuni non è “arcaica” e non riguarda solo beni e modi di produzione “marginali”, come i pascoli alpini o le zone costiere di pesca, o “sorpassati e primitivi” come quelli dei paesi del terzo mondo, ma riguarda anche Internet, l’ambiente, le scienze, il software e le stesse aziende: queste ultime sarebbero infatti dei </a:t>
            </a:r>
            <a:r>
              <a:rPr lang="it-IT" sz="1200" dirty="0" err="1" smtClean="0"/>
              <a:t>semi-commons</a:t>
            </a:r>
            <a:r>
              <a:rPr lang="it-IT" sz="1200" dirty="0" smtClean="0"/>
              <a:t>, dei sistemi ibridi che combinano beni privati esclusivi e beni comuni: </a:t>
            </a:r>
            <a:endParaRPr lang="it-IT" sz="12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5262979"/>
          </a:xfrm>
          <a:prstGeom prst="rect">
            <a:avLst/>
          </a:prstGeom>
          <a:ln>
            <a:solidFill>
              <a:schemeClr val="accent1"/>
            </a:solidFill>
          </a:ln>
        </p:spPr>
        <p:txBody>
          <a:bodyPr wrap="square">
            <a:spAutoFit/>
          </a:bodyPr>
          <a:lstStyle/>
          <a:p>
            <a:r>
              <a:rPr lang="it-IT" sz="1400" b="1" dirty="0" smtClean="0"/>
              <a:t>Il diritto ai beni comuni: critica alle concezioni giuridiche</a:t>
            </a:r>
            <a:br>
              <a:rPr lang="it-IT" sz="1400" b="1" dirty="0" smtClean="0"/>
            </a:br>
            <a:r>
              <a:rPr lang="it-IT" sz="1400" dirty="0" smtClean="0"/>
              <a:t>Per gli economisti i beni comuni sono risorse condivise: per la maggioranza dei giuristi (specialmente in Italia) i beni comuni sono invece, o devono diventare, diritti universali. Per i giuristi i beni comuni non devono essere ridotti a merci disponibili solo per chi ha il denaro per comprarli: sono invece beni essenziali su cui lo stato ha diritti prioritari per assicurare la loro disponibilità universale. Questa interpretazione è altamente meritoria perché punta a garantire beni indispensabili per la sopravvivenza e lo sviluppo dell’umanità sottraendoli a una logica di mercato e speculativa. D’altro lato però, forse particolarmente in Italia, l’interpretazione giuridica dei </a:t>
            </a:r>
            <a:r>
              <a:rPr lang="it-IT" sz="1400" dirty="0" err="1" smtClean="0"/>
              <a:t>commons</a:t>
            </a:r>
            <a:r>
              <a:rPr lang="it-IT" sz="1400" dirty="0" smtClean="0"/>
              <a:t> sorvola le analisi socio-economiche che da </a:t>
            </a:r>
            <a:r>
              <a:rPr lang="it-IT" sz="1400" dirty="0" err="1" smtClean="0"/>
              <a:t>Ostrom</a:t>
            </a:r>
            <a:r>
              <a:rPr lang="it-IT" sz="1400" dirty="0" smtClean="0"/>
              <a:t> in poi caratterizzano la ricerca scientifica internazionale. L’interpretazione giuridica sembra sottovalutare la questione cruciale della necessità di incoraggiare la gestione diretta e cooperativa dei beni comuni da parte delle comunità e la costituzione di enti economici no profit completamente indipendenti dallo stato e dalle imprese </a:t>
            </a:r>
            <a:r>
              <a:rPr lang="it-IT" sz="1400" i="1" dirty="0" smtClean="0"/>
              <a:t>private profit </a:t>
            </a:r>
            <a:r>
              <a:rPr lang="it-IT" sz="1400" i="1" dirty="0" err="1" smtClean="0"/>
              <a:t>oriented</a:t>
            </a:r>
            <a:r>
              <a:rPr lang="it-IT" sz="1400" dirty="0" smtClean="0"/>
              <a:t>.</a:t>
            </a:r>
          </a:p>
          <a:p>
            <a:r>
              <a:rPr lang="it-IT" sz="1400" dirty="0" smtClean="0"/>
              <a:t>Secondo uno dei principali giuristi italiani, caposcuola delle concezioni giuridiche sui beni comuni ne nostro Paese, Stefano Rodotà - che, come si è detto, ha il merito di avere “scoperto” per primo la questione complessa dei beni comuni in Italia - “ </a:t>
            </a:r>
            <a:r>
              <a:rPr lang="it-IT" sz="1400" dirty="0" err="1" smtClean="0"/>
              <a:t>…si</a:t>
            </a:r>
            <a:r>
              <a:rPr lang="it-IT" sz="1400" dirty="0" smtClean="0"/>
              <a:t> può dare una prima definizione dei beni comuni: sono quelli funzionali all’esercizio di diritti fondamentali e al libero sviluppo della personalità, che devono essere salvaguardati sottraendoli alla logica distruttiva del breve periodo, proiettando la loro tutela nel mondo più lontano, abitato dalle generazioni future. L’ aggancio ai diritti fondamentali è essenziale” [15]. </a:t>
            </a:r>
            <a:br>
              <a:rPr lang="it-IT" sz="1400" dirty="0" smtClean="0"/>
            </a:br>
            <a:r>
              <a:rPr lang="it-IT" sz="1400" dirty="0" smtClean="0"/>
              <a:t>Rodotà sembra qui confondere i beni comuni, come i pascoli e Internet, con i beni di merito, come il cibo e l’acqua, che hanno un particolare valore sociale e che giustamente devono diventare diritti universali. </a:t>
            </a:r>
          </a:p>
          <a:p>
            <a:r>
              <a:rPr lang="it-IT" sz="1400" dirty="0" smtClean="0"/>
              <a:t>Dice Rodotà giustamente “Il punto chiave, di conseguenza, non è più quello dell’“appartenenza” del bene, ma quello della sua gestione, che deve garantire l’ accesso al bene e vedere la partecipazione di soggetti interessati” [16]. Questo è in effetti il vero punto centrale, che però viene successivamente negato a causa della confusione tra beni comuni e beni open </a:t>
            </a:r>
            <a:r>
              <a:rPr lang="it-IT" sz="1400" dirty="0" err="1" smtClean="0"/>
              <a:t>access</a:t>
            </a:r>
            <a:r>
              <a:rPr lang="it-IT" sz="1400" dirty="0" smtClean="0"/>
              <a:t>. </a:t>
            </a:r>
            <a:br>
              <a:rPr lang="it-IT" sz="1400" dirty="0" smtClean="0"/>
            </a:br>
            <a:r>
              <a:rPr lang="it-IT" sz="1400" dirty="0" smtClean="0"/>
              <a:t>Dice Rodotà “I beni comuni sono a titolarità diffusa, appartengono a tutti e a nessuno, nel senso che tutti devono poter accedere ad essi e nessuno può vantare pretese esclusive. Devono essere amministrati muovendo dal principio di solidarietà. Indisponibili per il mercato, i beni comuni si presentano così come strumento essenziale perché i diritti di cittadinanza, quelli che appartengono a tutti in quanto persone, possano essere effettivamente </a:t>
            </a:r>
            <a:r>
              <a:rPr lang="it-IT" sz="1400" dirty="0" err="1" smtClean="0"/>
              <a:t>esercitati…</a:t>
            </a:r>
            <a:r>
              <a:rPr lang="it-IT" sz="1400" dirty="0" smtClean="0"/>
              <a:t>” [17].</a:t>
            </a:r>
            <a:endParaRPr lang="it-IT" sz="14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sp>
        <p:nvSpPr>
          <p:cNvPr id="141336" name="Rectangle 24"/>
          <p:cNvSpPr>
            <a:spLocks noChangeArrowheads="1"/>
          </p:cNvSpPr>
          <p:nvPr/>
        </p:nvSpPr>
        <p:spPr bwMode="auto">
          <a:xfrm>
            <a:off x="0" y="0"/>
            <a:ext cx="9144000" cy="6858000"/>
          </a:xfrm>
          <a:prstGeom prst="rect">
            <a:avLst/>
          </a:prstGeom>
          <a:solidFill>
            <a:srgbClr val="FFFFFF">
              <a:alpha val="89803"/>
            </a:srgbClr>
          </a:solidFill>
          <a:ln w="9525">
            <a:solidFill>
              <a:schemeClr val="tx1"/>
            </a:solidFill>
            <a:miter lim="800000"/>
            <a:headEnd/>
            <a:tailEnd/>
          </a:ln>
        </p:spPr>
        <p:txBody>
          <a:bodyPr wrap="none" anchor="ctr"/>
          <a:lstStyle/>
          <a:p>
            <a:endParaRPr lang="it-IT"/>
          </a:p>
        </p:txBody>
      </p:sp>
      <p:sp>
        <p:nvSpPr>
          <p:cNvPr id="141316" name="Rectangle 4"/>
          <p:cNvSpPr>
            <a:spLocks noGrp="1" noChangeArrowheads="1"/>
          </p:cNvSpPr>
          <p:nvPr>
            <p:ph type="title"/>
          </p:nvPr>
        </p:nvSpPr>
        <p:spPr>
          <a:xfrm>
            <a:off x="0" y="0"/>
            <a:ext cx="9144000" cy="620713"/>
          </a:xfrm>
          <a:solidFill>
            <a:srgbClr val="CC0000"/>
          </a:solidFill>
        </p:spPr>
        <p:txBody>
          <a:bodyPr/>
          <a:lstStyle/>
          <a:p>
            <a:pPr eaLnBrk="1" hangingPunct="1"/>
            <a:r>
              <a:rPr lang="it-IT" sz="2800" b="1" smtClean="0">
                <a:solidFill>
                  <a:schemeClr val="bg1"/>
                </a:solidFill>
              </a:rPr>
              <a:t>L’ECONOMIA  POLITICA</a:t>
            </a:r>
          </a:p>
        </p:txBody>
      </p:sp>
      <p:sp>
        <p:nvSpPr>
          <p:cNvPr id="141317" name="Text Box 5"/>
          <p:cNvSpPr txBox="1">
            <a:spLocks noChangeArrowheads="1"/>
          </p:cNvSpPr>
          <p:nvPr/>
        </p:nvSpPr>
        <p:spPr bwMode="auto">
          <a:xfrm>
            <a:off x="684213" y="765175"/>
            <a:ext cx="2808287" cy="641350"/>
          </a:xfrm>
          <a:prstGeom prst="rect">
            <a:avLst/>
          </a:prstGeom>
          <a:solidFill>
            <a:srgbClr val="FF0000"/>
          </a:solidFill>
          <a:ln w="9525">
            <a:noFill/>
            <a:miter lim="800000"/>
            <a:headEnd/>
            <a:tailEnd/>
          </a:ln>
        </p:spPr>
        <p:txBody>
          <a:bodyPr>
            <a:spAutoFit/>
          </a:bodyPr>
          <a:lstStyle/>
          <a:p>
            <a:pPr>
              <a:spcBef>
                <a:spcPct val="50000"/>
              </a:spcBef>
            </a:pPr>
            <a:r>
              <a:rPr lang="it-IT" sz="3600" b="1" dirty="0">
                <a:solidFill>
                  <a:schemeClr val="bg1"/>
                </a:solidFill>
                <a:latin typeface="Times New Roman" pitchFamily="18" charset="0"/>
                <a:cs typeface="Times New Roman" pitchFamily="18" charset="0"/>
              </a:rPr>
              <a:t>ECONOMIA</a:t>
            </a:r>
          </a:p>
        </p:txBody>
      </p:sp>
      <p:sp>
        <p:nvSpPr>
          <p:cNvPr id="141320" name="Text Box 8"/>
          <p:cNvSpPr txBox="1">
            <a:spLocks noChangeArrowheads="1"/>
          </p:cNvSpPr>
          <p:nvPr/>
        </p:nvSpPr>
        <p:spPr bwMode="auto">
          <a:xfrm>
            <a:off x="360363" y="2627313"/>
            <a:ext cx="1403350" cy="954107"/>
          </a:xfrm>
          <a:prstGeom prst="rect">
            <a:avLst/>
          </a:prstGeom>
          <a:solidFill>
            <a:srgbClr val="FF0000"/>
          </a:solidFill>
          <a:ln w="9525">
            <a:noFill/>
            <a:miter lim="800000"/>
            <a:headEnd/>
            <a:tailEnd/>
          </a:ln>
        </p:spPr>
        <p:txBody>
          <a:bodyPr>
            <a:spAutoFit/>
          </a:bodyPr>
          <a:lstStyle/>
          <a:p>
            <a:pPr>
              <a:spcBef>
                <a:spcPct val="50000"/>
              </a:spcBef>
            </a:pPr>
            <a:r>
              <a:rPr lang="it-IT" sz="2800" b="1" dirty="0">
                <a:solidFill>
                  <a:schemeClr val="bg1"/>
                </a:solidFill>
                <a:latin typeface="Times New Roman" pitchFamily="18" charset="0"/>
                <a:cs typeface="Times New Roman" pitchFamily="18" charset="0"/>
              </a:rPr>
              <a:t>O</a:t>
            </a:r>
            <a:r>
              <a:rPr lang="en-US" sz="2800" b="1" dirty="0">
                <a:solidFill>
                  <a:schemeClr val="bg1"/>
                </a:solidFill>
                <a:latin typeface="Times New Roman" pitchFamily="18" charset="0"/>
                <a:cs typeface="Times New Roman" pitchFamily="18" charset="0"/>
              </a:rPr>
              <a:t>Í</a:t>
            </a:r>
            <a:r>
              <a:rPr lang="it-IT" sz="2800" b="1" dirty="0">
                <a:solidFill>
                  <a:schemeClr val="bg1"/>
                </a:solidFill>
                <a:latin typeface="Times New Roman" pitchFamily="18" charset="0"/>
                <a:cs typeface="Times New Roman" pitchFamily="18" charset="0"/>
              </a:rPr>
              <a:t>KOS (CASA)</a:t>
            </a:r>
          </a:p>
        </p:txBody>
      </p:sp>
      <p:sp>
        <p:nvSpPr>
          <p:cNvPr id="141321" name="Text Box 9"/>
          <p:cNvSpPr txBox="1">
            <a:spLocks noChangeArrowheads="1"/>
          </p:cNvSpPr>
          <p:nvPr/>
        </p:nvSpPr>
        <p:spPr bwMode="auto">
          <a:xfrm>
            <a:off x="1908175" y="2636838"/>
            <a:ext cx="2087563" cy="954107"/>
          </a:xfrm>
          <a:prstGeom prst="rect">
            <a:avLst/>
          </a:prstGeom>
          <a:solidFill>
            <a:srgbClr val="FF0000"/>
          </a:solidFill>
          <a:ln w="9525">
            <a:noFill/>
            <a:miter lim="800000"/>
            <a:headEnd/>
            <a:tailEnd/>
          </a:ln>
        </p:spPr>
        <p:txBody>
          <a:bodyPr>
            <a:spAutoFit/>
          </a:bodyPr>
          <a:lstStyle/>
          <a:p>
            <a:pPr>
              <a:spcBef>
                <a:spcPct val="50000"/>
              </a:spcBef>
            </a:pPr>
            <a:r>
              <a:rPr lang="it-IT" sz="2800" b="1" dirty="0">
                <a:solidFill>
                  <a:schemeClr val="bg1"/>
                </a:solidFill>
                <a:latin typeface="Times New Roman" pitchFamily="18" charset="0"/>
                <a:cs typeface="Times New Roman" pitchFamily="18" charset="0"/>
              </a:rPr>
              <a:t>NÒMOS (REGOLA)</a:t>
            </a:r>
          </a:p>
        </p:txBody>
      </p:sp>
      <p:pic>
        <p:nvPicPr>
          <p:cNvPr id="141323" name="Picture 11" descr="alfa143"/>
          <p:cNvPicPr>
            <a:picLocks noChangeAspect="1" noChangeArrowheads="1" noCrop="1"/>
          </p:cNvPicPr>
          <p:nvPr/>
        </p:nvPicPr>
        <p:blipFill>
          <a:blip r:embed="rId3"/>
          <a:srcRect/>
          <a:stretch>
            <a:fillRect/>
          </a:stretch>
        </p:blipFill>
        <p:spPr bwMode="auto">
          <a:xfrm>
            <a:off x="4140200" y="620713"/>
            <a:ext cx="1079500" cy="1079500"/>
          </a:xfrm>
          <a:prstGeom prst="rect">
            <a:avLst/>
          </a:prstGeom>
          <a:noFill/>
          <a:ln w="9525">
            <a:noFill/>
            <a:miter lim="800000"/>
            <a:headEnd/>
            <a:tailEnd/>
          </a:ln>
        </p:spPr>
      </p:pic>
      <p:sp>
        <p:nvSpPr>
          <p:cNvPr id="141324" name="Text Box 12"/>
          <p:cNvSpPr txBox="1">
            <a:spLocks noChangeArrowheads="1"/>
          </p:cNvSpPr>
          <p:nvPr/>
        </p:nvSpPr>
        <p:spPr bwMode="auto">
          <a:xfrm>
            <a:off x="5903913" y="765175"/>
            <a:ext cx="2484437" cy="641350"/>
          </a:xfrm>
          <a:prstGeom prst="rect">
            <a:avLst/>
          </a:prstGeom>
          <a:solidFill>
            <a:srgbClr val="FF0000"/>
          </a:solidFill>
          <a:ln w="9525">
            <a:noFill/>
            <a:miter lim="800000"/>
            <a:headEnd/>
            <a:tailEnd/>
          </a:ln>
        </p:spPr>
        <p:txBody>
          <a:bodyPr>
            <a:spAutoFit/>
          </a:bodyPr>
          <a:lstStyle/>
          <a:p>
            <a:pPr>
              <a:spcBef>
                <a:spcPct val="50000"/>
              </a:spcBef>
            </a:pPr>
            <a:r>
              <a:rPr lang="it-IT" sz="3600" b="1" dirty="0">
                <a:solidFill>
                  <a:schemeClr val="bg1"/>
                </a:solidFill>
                <a:latin typeface="Times New Roman" pitchFamily="18" charset="0"/>
                <a:cs typeface="Times New Roman" pitchFamily="18" charset="0"/>
              </a:rPr>
              <a:t>POLITICA</a:t>
            </a:r>
          </a:p>
        </p:txBody>
      </p:sp>
      <p:sp>
        <p:nvSpPr>
          <p:cNvPr id="141326" name="Text Box 14"/>
          <p:cNvSpPr txBox="1">
            <a:spLocks noChangeArrowheads="1"/>
          </p:cNvSpPr>
          <p:nvPr/>
        </p:nvSpPr>
        <p:spPr bwMode="auto">
          <a:xfrm>
            <a:off x="6265863" y="2636838"/>
            <a:ext cx="1619250" cy="954107"/>
          </a:xfrm>
          <a:prstGeom prst="rect">
            <a:avLst/>
          </a:prstGeom>
          <a:solidFill>
            <a:srgbClr val="FF0000"/>
          </a:solidFill>
          <a:ln w="9525">
            <a:noFill/>
            <a:miter lim="800000"/>
            <a:headEnd/>
            <a:tailEnd/>
          </a:ln>
        </p:spPr>
        <p:txBody>
          <a:bodyPr>
            <a:spAutoFit/>
          </a:bodyPr>
          <a:lstStyle/>
          <a:p>
            <a:pPr>
              <a:spcBef>
                <a:spcPct val="50000"/>
              </a:spcBef>
            </a:pPr>
            <a:r>
              <a:rPr lang="it-IT" sz="2800" b="1" dirty="0">
                <a:solidFill>
                  <a:schemeClr val="bg1"/>
                </a:solidFill>
                <a:latin typeface="Times New Roman" pitchFamily="18" charset="0"/>
                <a:cs typeface="Times New Roman" pitchFamily="18" charset="0"/>
              </a:rPr>
              <a:t>PÒLIS (CITTÀ)</a:t>
            </a:r>
          </a:p>
        </p:txBody>
      </p:sp>
      <p:sp>
        <p:nvSpPr>
          <p:cNvPr id="141329" name="Text Box 17"/>
          <p:cNvSpPr txBox="1">
            <a:spLocks noChangeArrowheads="1"/>
          </p:cNvSpPr>
          <p:nvPr/>
        </p:nvSpPr>
        <p:spPr bwMode="auto">
          <a:xfrm>
            <a:off x="0" y="5084763"/>
            <a:ext cx="3500430" cy="1384995"/>
          </a:xfrm>
          <a:prstGeom prst="rect">
            <a:avLst/>
          </a:prstGeom>
          <a:solidFill>
            <a:srgbClr val="FF0000"/>
          </a:solidFill>
          <a:ln w="9525">
            <a:noFill/>
            <a:miter lim="800000"/>
            <a:headEnd/>
            <a:tailEnd/>
          </a:ln>
        </p:spPr>
        <p:txBody>
          <a:bodyPr wrap="square">
            <a:spAutoFit/>
          </a:bodyPr>
          <a:lstStyle/>
          <a:p>
            <a:pPr algn="ctr">
              <a:spcBef>
                <a:spcPct val="50000"/>
              </a:spcBef>
            </a:pPr>
            <a:r>
              <a:rPr lang="it-IT" sz="2800" b="1" dirty="0" smtClean="0">
                <a:solidFill>
                  <a:schemeClr val="bg1"/>
                </a:solidFill>
                <a:latin typeface="Times New Roman" pitchFamily="18" charset="0"/>
                <a:cs typeface="Times New Roman" pitchFamily="18" charset="0"/>
              </a:rPr>
              <a:t>AMMINISTRAZIO-NE </a:t>
            </a:r>
            <a:r>
              <a:rPr lang="it-IT" sz="2800" b="1" dirty="0">
                <a:solidFill>
                  <a:schemeClr val="bg1"/>
                </a:solidFill>
                <a:latin typeface="Times New Roman" pitchFamily="18" charset="0"/>
                <a:cs typeface="Times New Roman" pitchFamily="18" charset="0"/>
              </a:rPr>
              <a:t>DELLE COSE DOMESTICHE</a:t>
            </a:r>
          </a:p>
        </p:txBody>
      </p:sp>
      <p:sp>
        <p:nvSpPr>
          <p:cNvPr id="141330" name="Text Box 18"/>
          <p:cNvSpPr txBox="1">
            <a:spLocks noChangeArrowheads="1"/>
          </p:cNvSpPr>
          <p:nvPr/>
        </p:nvSpPr>
        <p:spPr bwMode="auto">
          <a:xfrm>
            <a:off x="3708400" y="5084763"/>
            <a:ext cx="3292492" cy="1384995"/>
          </a:xfrm>
          <a:prstGeom prst="rect">
            <a:avLst/>
          </a:prstGeom>
          <a:solidFill>
            <a:srgbClr val="FF0000"/>
          </a:solidFill>
          <a:ln w="9525">
            <a:noFill/>
            <a:miter lim="800000"/>
            <a:headEnd/>
            <a:tailEnd/>
          </a:ln>
        </p:spPr>
        <p:txBody>
          <a:bodyPr wrap="square">
            <a:spAutoFit/>
          </a:bodyPr>
          <a:lstStyle/>
          <a:p>
            <a:pPr algn="ctr">
              <a:spcBef>
                <a:spcPct val="50000"/>
              </a:spcBef>
            </a:pPr>
            <a:r>
              <a:rPr lang="it-IT" sz="2800" b="1" dirty="0">
                <a:solidFill>
                  <a:schemeClr val="bg1"/>
                </a:solidFill>
                <a:latin typeface="Times New Roman" pitchFamily="18" charset="0"/>
                <a:cs typeface="Times New Roman" pitchFamily="18" charset="0"/>
              </a:rPr>
              <a:t>AMMINISTRA-ZIONE DELLE COSE DEL PAESE</a:t>
            </a:r>
          </a:p>
        </p:txBody>
      </p:sp>
      <p:pic>
        <p:nvPicPr>
          <p:cNvPr id="141331" name="Picture 19" descr="FRECCE7"/>
          <p:cNvPicPr>
            <a:picLocks noChangeAspect="1" noChangeArrowheads="1"/>
          </p:cNvPicPr>
          <p:nvPr/>
        </p:nvPicPr>
        <p:blipFill>
          <a:blip r:embed="rId4"/>
          <a:srcRect/>
          <a:stretch>
            <a:fillRect/>
          </a:stretch>
        </p:blipFill>
        <p:spPr bwMode="auto">
          <a:xfrm>
            <a:off x="2916238" y="3573463"/>
            <a:ext cx="4248150" cy="1511300"/>
          </a:xfrm>
          <a:prstGeom prst="rect">
            <a:avLst/>
          </a:prstGeom>
          <a:noFill/>
          <a:ln w="9525">
            <a:noFill/>
            <a:miter lim="800000"/>
            <a:headEnd/>
            <a:tailEnd/>
          </a:ln>
        </p:spPr>
      </p:pic>
      <p:pic>
        <p:nvPicPr>
          <p:cNvPr id="141332" name="Picture 20" descr="FRECCE-coppia"/>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973138" y="1412875"/>
            <a:ext cx="2087562" cy="1223963"/>
          </a:xfrm>
          <a:prstGeom prst="rect">
            <a:avLst/>
          </a:prstGeom>
          <a:noFill/>
          <a:ln w="9525">
            <a:noFill/>
            <a:miter lim="800000"/>
            <a:headEnd/>
            <a:tailEnd/>
          </a:ln>
        </p:spPr>
      </p:pic>
      <p:pic>
        <p:nvPicPr>
          <p:cNvPr id="141333" name="Picture 21" descr="FRECCE-Solo frecce3"/>
          <p:cNvPicPr>
            <a:picLocks noChangeAspect="1" noChangeArrowheads="1"/>
          </p:cNvPicPr>
          <p:nvPr/>
        </p:nvPicPr>
        <p:blipFill>
          <a:blip r:embed="rId6"/>
          <a:srcRect/>
          <a:stretch>
            <a:fillRect/>
          </a:stretch>
        </p:blipFill>
        <p:spPr bwMode="auto">
          <a:xfrm>
            <a:off x="900113" y="3573463"/>
            <a:ext cx="1944687" cy="1511300"/>
          </a:xfrm>
          <a:prstGeom prst="rect">
            <a:avLst/>
          </a:prstGeom>
          <a:noFill/>
          <a:ln w="9525">
            <a:noFill/>
            <a:miter lim="800000"/>
            <a:headEnd/>
            <a:tailEnd/>
          </a:ln>
        </p:spPr>
      </p:pic>
      <p:sp>
        <p:nvSpPr>
          <p:cNvPr id="141335" name="Line 23"/>
          <p:cNvSpPr>
            <a:spLocks noChangeShapeType="1"/>
          </p:cNvSpPr>
          <p:nvPr/>
        </p:nvSpPr>
        <p:spPr bwMode="auto">
          <a:xfrm>
            <a:off x="7127875" y="1412875"/>
            <a:ext cx="36513" cy="1223963"/>
          </a:xfrm>
          <a:prstGeom prst="line">
            <a:avLst/>
          </a:prstGeom>
          <a:noFill/>
          <a:ln w="203200">
            <a:solidFill>
              <a:srgbClr val="00FF00"/>
            </a:solidFill>
            <a:round/>
            <a:headEnd/>
            <a:tailEnd type="triangle" w="med" len="sm"/>
          </a:ln>
        </p:spPr>
        <p:txBody>
          <a:bodyPr/>
          <a:lstStyle/>
          <a:p>
            <a:endParaRPr lang="it-IT"/>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1336"/>
                                        </p:tgtEl>
                                        <p:attrNameLst>
                                          <p:attrName>style.visibility</p:attrName>
                                        </p:attrNameLst>
                                      </p:cBhvr>
                                      <p:to>
                                        <p:strVal val="visible"/>
                                      </p:to>
                                    </p:set>
                                    <p:animEffect transition="in" filter="fade">
                                      <p:cBhvr>
                                        <p:cTn id="7" dur="500"/>
                                        <p:tgtEl>
                                          <p:spTgt spid="1413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1316"/>
                                        </p:tgtEl>
                                        <p:attrNameLst>
                                          <p:attrName>style.visibility</p:attrName>
                                        </p:attrNameLst>
                                      </p:cBhvr>
                                      <p:to>
                                        <p:strVal val="visible"/>
                                      </p:to>
                                    </p:set>
                                    <p:animEffect transition="in" filter="barn(outVertical)">
                                      <p:cBhvr>
                                        <p:cTn id="10" dur="1000"/>
                                        <p:tgtEl>
                                          <p:spTgt spid="14131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41317"/>
                                        </p:tgtEl>
                                        <p:attrNameLst>
                                          <p:attrName>style.visibility</p:attrName>
                                        </p:attrNameLst>
                                      </p:cBhvr>
                                      <p:to>
                                        <p:strVal val="visible"/>
                                      </p:to>
                                    </p:set>
                                    <p:anim calcmode="lin" valueType="num">
                                      <p:cBhvr>
                                        <p:cTn id="15" dur="500" fill="hold"/>
                                        <p:tgtEl>
                                          <p:spTgt spid="141317"/>
                                        </p:tgtEl>
                                        <p:attrNameLst>
                                          <p:attrName>ppt_w</p:attrName>
                                        </p:attrNameLst>
                                      </p:cBhvr>
                                      <p:tavLst>
                                        <p:tav tm="0">
                                          <p:val>
                                            <p:fltVal val="0"/>
                                          </p:val>
                                        </p:tav>
                                        <p:tav tm="100000">
                                          <p:val>
                                            <p:strVal val="#ppt_w"/>
                                          </p:val>
                                        </p:tav>
                                      </p:tavLst>
                                    </p:anim>
                                    <p:anim calcmode="lin" valueType="num">
                                      <p:cBhvr>
                                        <p:cTn id="16" dur="500" fill="hold"/>
                                        <p:tgtEl>
                                          <p:spTgt spid="14131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1332"/>
                                        </p:tgtEl>
                                        <p:attrNameLst>
                                          <p:attrName>style.visibility</p:attrName>
                                        </p:attrNameLst>
                                      </p:cBhvr>
                                      <p:to>
                                        <p:strVal val="visible"/>
                                      </p:to>
                                    </p:set>
                                    <p:animEffect transition="in" filter="wipe(up)">
                                      <p:cBhvr>
                                        <p:cTn id="21" dur="1000"/>
                                        <p:tgtEl>
                                          <p:spTgt spid="141332"/>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41320"/>
                                        </p:tgtEl>
                                        <p:attrNameLst>
                                          <p:attrName>style.visibility</p:attrName>
                                        </p:attrNameLst>
                                      </p:cBhvr>
                                      <p:to>
                                        <p:strVal val="visible"/>
                                      </p:to>
                                    </p:set>
                                    <p:animEffect transition="in" filter="wipe(up)">
                                      <p:cBhvr>
                                        <p:cTn id="25" dur="500"/>
                                        <p:tgtEl>
                                          <p:spTgt spid="1413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1321"/>
                                        </p:tgtEl>
                                        <p:attrNameLst>
                                          <p:attrName>style.visibility</p:attrName>
                                        </p:attrNameLst>
                                      </p:cBhvr>
                                      <p:to>
                                        <p:strVal val="visible"/>
                                      </p:to>
                                    </p:set>
                                    <p:animEffect transition="in" filter="wipe(up)">
                                      <p:cBhvr>
                                        <p:cTn id="30" dur="500"/>
                                        <p:tgtEl>
                                          <p:spTgt spid="1413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41333"/>
                                        </p:tgtEl>
                                        <p:attrNameLst>
                                          <p:attrName>style.visibility</p:attrName>
                                        </p:attrNameLst>
                                      </p:cBhvr>
                                      <p:to>
                                        <p:strVal val="visible"/>
                                      </p:to>
                                    </p:set>
                                    <p:animEffect transition="in" filter="wipe(up)">
                                      <p:cBhvr>
                                        <p:cTn id="35" dur="1000"/>
                                        <p:tgtEl>
                                          <p:spTgt spid="141333"/>
                                        </p:tgtEl>
                                      </p:cBhvr>
                                    </p:animEffect>
                                  </p:childTnLst>
                                </p:cTn>
                              </p:par>
                            </p:childTnLst>
                          </p:cTn>
                        </p:par>
                        <p:par>
                          <p:cTn id="36" fill="hold">
                            <p:stCondLst>
                              <p:cond delay="1000"/>
                            </p:stCondLst>
                            <p:childTnLst>
                              <p:par>
                                <p:cTn id="37" presetID="22" presetClass="entr" presetSubtype="1" fill="hold" grpId="0" nodeType="afterEffect">
                                  <p:stCondLst>
                                    <p:cond delay="0"/>
                                  </p:stCondLst>
                                  <p:childTnLst>
                                    <p:set>
                                      <p:cBhvr>
                                        <p:cTn id="38" dur="1" fill="hold">
                                          <p:stCondLst>
                                            <p:cond delay="0"/>
                                          </p:stCondLst>
                                        </p:cTn>
                                        <p:tgtEl>
                                          <p:spTgt spid="141329"/>
                                        </p:tgtEl>
                                        <p:attrNameLst>
                                          <p:attrName>style.visibility</p:attrName>
                                        </p:attrNameLst>
                                      </p:cBhvr>
                                      <p:to>
                                        <p:strVal val="visible"/>
                                      </p:to>
                                    </p:set>
                                    <p:animEffect transition="in" filter="wipe(up)">
                                      <p:cBhvr>
                                        <p:cTn id="39" dur="500"/>
                                        <p:tgtEl>
                                          <p:spTgt spid="1413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1323"/>
                                        </p:tgtEl>
                                        <p:attrNameLst>
                                          <p:attrName>style.visibility</p:attrName>
                                        </p:attrNameLst>
                                      </p:cBhvr>
                                      <p:to>
                                        <p:strVal val="visible"/>
                                      </p:to>
                                    </p:set>
                                    <p:animEffect transition="in" filter="wipe(left)">
                                      <p:cBhvr>
                                        <p:cTn id="44" dur="500"/>
                                        <p:tgtEl>
                                          <p:spTgt spid="141323"/>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41324"/>
                                        </p:tgtEl>
                                        <p:attrNameLst>
                                          <p:attrName>style.visibility</p:attrName>
                                        </p:attrNameLst>
                                      </p:cBhvr>
                                      <p:to>
                                        <p:strVal val="visible"/>
                                      </p:to>
                                    </p:set>
                                    <p:animEffect transition="in" filter="wipe(left)">
                                      <p:cBhvr>
                                        <p:cTn id="48" dur="500"/>
                                        <p:tgtEl>
                                          <p:spTgt spid="1413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41335"/>
                                        </p:tgtEl>
                                        <p:attrNameLst>
                                          <p:attrName>style.visibility</p:attrName>
                                        </p:attrNameLst>
                                      </p:cBhvr>
                                      <p:to>
                                        <p:strVal val="visible"/>
                                      </p:to>
                                    </p:set>
                                    <p:animEffect transition="in" filter="wipe(up)">
                                      <p:cBhvr>
                                        <p:cTn id="53" dur="500"/>
                                        <p:tgtEl>
                                          <p:spTgt spid="141335"/>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41326"/>
                                        </p:tgtEl>
                                        <p:attrNameLst>
                                          <p:attrName>style.visibility</p:attrName>
                                        </p:attrNameLst>
                                      </p:cBhvr>
                                      <p:to>
                                        <p:strVal val="visible"/>
                                      </p:to>
                                    </p:set>
                                    <p:animEffect transition="in" filter="wipe(up)">
                                      <p:cBhvr>
                                        <p:cTn id="57" dur="500"/>
                                        <p:tgtEl>
                                          <p:spTgt spid="1413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41331"/>
                                        </p:tgtEl>
                                        <p:attrNameLst>
                                          <p:attrName>style.visibility</p:attrName>
                                        </p:attrNameLst>
                                      </p:cBhvr>
                                      <p:to>
                                        <p:strVal val="visible"/>
                                      </p:to>
                                    </p:set>
                                    <p:animEffect transition="in" filter="wipe(up)">
                                      <p:cBhvr>
                                        <p:cTn id="62" dur="500"/>
                                        <p:tgtEl>
                                          <p:spTgt spid="141331"/>
                                        </p:tgtEl>
                                      </p:cBhvr>
                                    </p:animEffect>
                                  </p:childTnLst>
                                </p:cTn>
                              </p:par>
                            </p:childTnLst>
                          </p:cTn>
                        </p:par>
                        <p:par>
                          <p:cTn id="63" fill="hold">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141330"/>
                                        </p:tgtEl>
                                        <p:attrNameLst>
                                          <p:attrName>style.visibility</p:attrName>
                                        </p:attrNameLst>
                                      </p:cBhvr>
                                      <p:to>
                                        <p:strVal val="visible"/>
                                      </p:to>
                                    </p:set>
                                    <p:animEffect transition="in" filter="wipe(up)">
                                      <p:cBhvr>
                                        <p:cTn id="66" dur="500"/>
                                        <p:tgtEl>
                                          <p:spTgt spid="141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6" grpId="0" animBg="1"/>
      <p:bldP spid="141316" grpId="0" animBg="1"/>
      <p:bldP spid="141317" grpId="0" animBg="1"/>
      <p:bldP spid="141320" grpId="0" animBg="1"/>
      <p:bldP spid="141321" grpId="0" animBg="1"/>
      <p:bldP spid="141324" grpId="0" animBg="1"/>
      <p:bldP spid="141326" grpId="0" animBg="1"/>
      <p:bldP spid="141329" grpId="0" animBg="1"/>
      <p:bldP spid="141330" grpId="0" animBg="1"/>
      <p:bldP spid="1413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5909310"/>
          </a:xfrm>
          <a:prstGeom prst="rect">
            <a:avLst/>
          </a:prstGeom>
          <a:ln>
            <a:solidFill>
              <a:schemeClr val="accent1"/>
            </a:solidFill>
          </a:ln>
        </p:spPr>
        <p:txBody>
          <a:bodyPr wrap="square">
            <a:spAutoFit/>
          </a:bodyPr>
          <a:lstStyle/>
          <a:p>
            <a:r>
              <a:rPr lang="it-IT" sz="1400" dirty="0" smtClean="0"/>
              <a:t>Abbiamo già visto che i beni comuni non sono necessariamente </a:t>
            </a:r>
            <a:r>
              <a:rPr lang="it-IT" sz="1400" dirty="0" err="1" smtClean="0"/>
              <a:t>res</a:t>
            </a:r>
            <a:r>
              <a:rPr lang="it-IT" sz="1400" dirty="0" smtClean="0"/>
              <a:t> </a:t>
            </a:r>
            <a:r>
              <a:rPr lang="it-IT" sz="1400" dirty="0" err="1" smtClean="0"/>
              <a:t>nullius</a:t>
            </a:r>
            <a:r>
              <a:rPr lang="it-IT" sz="1400" dirty="0" smtClean="0"/>
              <a:t> o beni ad accesso aperto. E che non devono necessariamente essere gestiti in un’ottica morale e di solidarietà, ma in un’ottica di cooperazione che combini interessi individuali e di gruppo e che comporti efficienza e sostenibilità. </a:t>
            </a:r>
            <a:br>
              <a:rPr lang="it-IT" sz="1400" dirty="0" smtClean="0"/>
            </a:br>
            <a:r>
              <a:rPr lang="it-IT" sz="1400" dirty="0" smtClean="0"/>
              <a:t>Dice Rodotà “(Per quanto riguarda Internet) la tutela della conoscenza in Rete non passa attraverso l’individuazione di un gestore, ma attraverso la definizione delle condizioni d’uso del bene, che deve essere direttamente accessibile da tutti gli interessati, sia pure con i temperamenti minimi resi necessari dalle diverse modalità con cui la conoscenza viene prodotta. Qui, dunque, non opera il modello partecipativo e, al tempo stesso, la possibilità di fruire del bene non esige politiche redistributive di risorse perché le persone possano usarlo. È il modo stesso in cui il bene viene “costruito” a renderlo accessibile a tutti gli interessati” [18]. </a:t>
            </a:r>
          </a:p>
          <a:p>
            <a:r>
              <a:rPr lang="it-IT" sz="1400" dirty="0" smtClean="0"/>
              <a:t>A noi sembra invece che il problema non sia solo quello (ovviamente importantissimo) di garantire l’accesso universale a Internet e alle conoscenze: la questione fondamentale è che i diritti di gestione di questi beni comuni dovrebbero essere affidati alle comunità di riferimento in modo da garantire concretamente i diritti di accesso, altrimenti costantemente minacciati da gestioni private o statali per loro natura tendenzialmente escludenti. La comunità di scienziati, ricercatori, accademici e utenti che definisce gli standard di Internet – e che quindi in un certo senso la controlla - reclama per esempio una gestione </a:t>
            </a:r>
            <a:r>
              <a:rPr lang="it-IT" sz="1400" dirty="0" err="1" smtClean="0"/>
              <a:t>multi-stakeholder</a:t>
            </a:r>
            <a:r>
              <a:rPr lang="it-IT" sz="1400" dirty="0" smtClean="0"/>
              <a:t> e partecipata della Rete, ma esclude che questa possa essere gestita dagli Stati, dagli organismi intergovernativi e burocratici dell’Onu, o peggio direttamente dalle </a:t>
            </a:r>
            <a:r>
              <a:rPr lang="it-IT" sz="1400" dirty="0" err="1" smtClean="0"/>
              <a:t>corporations</a:t>
            </a:r>
            <a:r>
              <a:rPr lang="it-IT" sz="1400" dirty="0" smtClean="0"/>
              <a:t>. La questione dei diritti di proprietà è basilare, ed è ovviamente squisitamente politica. Se i beni comuni vengono gestiti dagli stati o dai privati diventano esclusivi e non inclusivi, anche per quanto riguarda l’accesso e l’uso da parte dei cittadini. E i </a:t>
            </a:r>
            <a:r>
              <a:rPr lang="it-IT" sz="1400" dirty="0" err="1" smtClean="0"/>
              <a:t>commons</a:t>
            </a:r>
            <a:r>
              <a:rPr lang="it-IT" sz="1400" dirty="0" smtClean="0"/>
              <a:t> se sono condotti dallo stato o dai privati non vengono gestiti in maniera efficiente e produttiva ma in generale vengono sprecati.</a:t>
            </a:r>
          </a:p>
          <a:p>
            <a:r>
              <a:rPr lang="it-IT" sz="1400" dirty="0" smtClean="0"/>
              <a:t>Dice Rodotà a proposito dei </a:t>
            </a:r>
            <a:r>
              <a:rPr lang="it-IT" sz="1400" dirty="0" err="1" smtClean="0"/>
              <a:t>commons</a:t>
            </a:r>
            <a:r>
              <a:rPr lang="it-IT" sz="1400" dirty="0" smtClean="0"/>
              <a:t> “l’ accento non è più posto sul soggetto proprietario, ma sulla funzione che un bene deve svolgere nella società. Partendo da questa premessa, ….Non un’altra forma di proprietà, dunque, ma «l’ opposto della proprietà», com’è stato detto icasticamente negli Stati Uniti fin dal 2003….” [19]. Questa interpretazione sottovaluta il messaggio forte della </a:t>
            </a:r>
            <a:r>
              <a:rPr lang="it-IT" sz="1400" dirty="0" err="1" smtClean="0"/>
              <a:t>Ostrom</a:t>
            </a:r>
            <a:r>
              <a:rPr lang="it-IT" sz="1400" dirty="0" smtClean="0"/>
              <a:t>: le comunità possono gestire i beni comuni meglio dei privati e dello stato grazie alla cooperazione, e quindi conviene affidare i beni comuni a enti economici controllati dalle comunità interessate alle diverse tipologie di beni comuni [20]. Quando non è possibile che le comunità gestiscano direttamente i </a:t>
            </a:r>
            <a:r>
              <a:rPr lang="it-IT" sz="1400" dirty="0" err="1" smtClean="0"/>
              <a:t>commons</a:t>
            </a:r>
            <a:r>
              <a:rPr lang="it-IT" sz="1400" dirty="0" smtClean="0"/>
              <a:t>, occorre comunque, sia sul piano dell’efficienza economica che sul piano democratico, coinvolgerle a pieno titolo nella gestione dei beni comuni.</a:t>
            </a:r>
            <a:endParaRPr lang="it-IT" sz="14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642918"/>
            <a:ext cx="9144000" cy="2031325"/>
          </a:xfrm>
          <a:prstGeom prst="rect">
            <a:avLst/>
          </a:prstGeom>
          <a:ln>
            <a:solidFill>
              <a:schemeClr val="accent1"/>
            </a:solidFill>
          </a:ln>
        </p:spPr>
        <p:txBody>
          <a:bodyPr wrap="square">
            <a:spAutoFit/>
          </a:bodyPr>
          <a:lstStyle/>
          <a:p>
            <a:r>
              <a:rPr lang="it-IT" sz="1400" b="1" dirty="0" smtClean="0"/>
              <a:t>Conclusioni</a:t>
            </a:r>
            <a:endParaRPr lang="it-IT" sz="1400" dirty="0" smtClean="0"/>
          </a:p>
          <a:p>
            <a:r>
              <a:rPr lang="it-IT" sz="1400" dirty="0" smtClean="0"/>
              <a:t>Secondo noi la sinistra non dovrebbe solo difendere i diritti all’accesso ai beni comuni e ai beni di merito, ma dovrebbe soprattutto impegnarsi per attribuire alle comunità i diritti di proprietà dei </a:t>
            </a:r>
            <a:r>
              <a:rPr lang="it-IT" sz="1400" dirty="0" err="1" smtClean="0"/>
              <a:t>commons</a:t>
            </a:r>
            <a:r>
              <a:rPr lang="it-IT" sz="1400" dirty="0" smtClean="0"/>
              <a:t> – intesi non come diritti all’alienazione dei beni, ma come diritto (o </a:t>
            </a:r>
            <a:r>
              <a:rPr lang="it-IT" sz="1400" dirty="0" err="1" smtClean="0"/>
              <a:t>co-diritto</a:t>
            </a:r>
            <a:r>
              <a:rPr lang="it-IT" sz="1400" dirty="0" smtClean="0"/>
              <a:t>) al loro controllo strategico e alla loro gestione operativa –: e dovrebbe incoraggiare la costituzione di un Terzo Settore di enti economici, come le fondazioni e le cooperative, per la salvaguardia e lo sviluppo di beni comuni come l’ambiente, la cultura, Internet, l’informazione; o comunque dovrebbe favorire la partecipazione dei lavoratori e degli utenti negli organismi decisionali privati e pubblici in cui si decidono i destini dei </a:t>
            </a:r>
            <a:r>
              <a:rPr lang="it-IT" sz="1400" dirty="0" err="1" smtClean="0"/>
              <a:t>commons</a:t>
            </a:r>
            <a:r>
              <a:rPr lang="it-IT" sz="1400" dirty="0" smtClean="0"/>
              <a:t>. La questione dei beni comuni è quindi innanzitutto una questione di democrazia economica. In questo senso credo che la sinistra debba approfondire le analisi della </a:t>
            </a:r>
            <a:r>
              <a:rPr lang="it-IT" sz="1400" dirty="0" err="1" smtClean="0"/>
              <a:t>Ostrom</a:t>
            </a:r>
            <a:r>
              <a:rPr lang="it-IT" sz="1400" dirty="0" smtClean="0"/>
              <a:t> ed elaborare ulteriormente i suggerimenti di Peter </a:t>
            </a:r>
            <a:r>
              <a:rPr lang="it-IT" sz="1400" dirty="0" err="1" smtClean="0"/>
              <a:t>Barnes</a:t>
            </a:r>
            <a:r>
              <a:rPr lang="it-IT" sz="1400" dirty="0" smtClean="0"/>
              <a:t>. </a:t>
            </a:r>
            <a:endParaRPr lang="it-IT" sz="1400" dirty="0"/>
          </a:p>
        </p:txBody>
      </p:sp>
      <p:sp>
        <p:nvSpPr>
          <p:cNvPr id="4"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DEFINIZIONE  </a:t>
            </a:r>
            <a:r>
              <a:rPr lang="it-IT" sz="2800" b="1" dirty="0" err="1" smtClean="0">
                <a:solidFill>
                  <a:schemeClr val="bg1"/>
                </a:solidFill>
              </a:rPr>
              <a:t>DI</a:t>
            </a:r>
            <a:r>
              <a:rPr lang="it-IT" sz="2800" b="1" dirty="0" smtClean="0">
                <a:solidFill>
                  <a:schemeClr val="bg1"/>
                </a:solidFill>
              </a:rPr>
              <a:t>  “BENE  COMUNE”</a:t>
            </a:r>
            <a:endParaRPr lang="it-IT" sz="2800" b="1" dirty="0">
              <a:solidFill>
                <a:schemeClr val="bg1"/>
              </a:solidFill>
            </a:endParaRPr>
          </a:p>
        </p:txBody>
      </p:sp>
      <p:sp>
        <p:nvSpPr>
          <p:cNvPr id="5" name="CasellaDiTesto 4"/>
          <p:cNvSpPr txBox="1"/>
          <p:nvPr/>
        </p:nvSpPr>
        <p:spPr>
          <a:xfrm>
            <a:off x="0" y="2643182"/>
            <a:ext cx="9144000" cy="4339650"/>
          </a:xfrm>
          <a:prstGeom prst="rect">
            <a:avLst/>
          </a:prstGeom>
          <a:noFill/>
          <a:ln>
            <a:solidFill>
              <a:schemeClr val="accent1"/>
            </a:solidFill>
          </a:ln>
        </p:spPr>
        <p:txBody>
          <a:bodyPr wrap="square" rtlCol="0">
            <a:spAutoFit/>
          </a:bodyPr>
          <a:lstStyle/>
          <a:p>
            <a:r>
              <a:rPr lang="it-IT" sz="1200" dirty="0" smtClean="0"/>
              <a:t>Il messaggio forte della </a:t>
            </a:r>
            <a:r>
              <a:rPr lang="it-IT" sz="1200" dirty="0" err="1" smtClean="0"/>
              <a:t>Ostrom</a:t>
            </a:r>
            <a:r>
              <a:rPr lang="it-IT" sz="1200" dirty="0" smtClean="0"/>
              <a:t> e della teoria dei beni comuni sembra essere stato sottovalutato anche dalla Commissione sui Beni Pubblici presieduta da Stefano Rodotà, istituita dal Ministero della Giustizia nel giugno 2007 per elaborare uno schema di legge delega per la modifica delle norme del codice civile in materia di beni pubblici. La Commissione è stata istituita per la necessità di azioni concrete e urgenti sul debito pubblico: in pratica si trattava di capire quali beni pubblici rendere indisponibili per il mercato e invece quali valorizzare adeguatamente per tentare di affrontare il problema dell’enorme debito pubblico che affligge l’economia italiana. </a:t>
            </a:r>
            <a:br>
              <a:rPr lang="it-IT" sz="1200" dirty="0" smtClean="0"/>
            </a:br>
            <a:r>
              <a:rPr lang="it-IT" sz="1200" dirty="0" smtClean="0"/>
              <a:t>La Commissione ha distinto i beni in tre categorie: beni comuni, beni pubblici, beni privati. Per la prima volta ha quindi meritoriamente previsto la specifica categoria dei beni comuni: in particolare per la Commissione i beni comuni sono “delle cose che esprimono utilità funzionali all’esercizio dei diritti fondamentali nonché al libero sviluppo della persona. I beni comuni devono essere tutelati e salvaguardati dall’ordinamento giuridico, anche a beneficio delle generazioni future. Titolari di beni comuni possono essere persone giuridiche pubbliche o privati. In ogni caso deve essere garantita la loro fruizione collettiva, nei limiti e secondo le modalità fissati dalla legge”. La commissione Rodotà quindi propone la fruizione collettiva dei beni ma non esplicitamente la proprietà e/o la gestione comunitaria. Nei testi della Commissione le comunità non vengono mai citate. Secondo la Commissione sono beni comuni, tra gli altri: i fiumi i torrenti e le loro sorgenti; i laghi e le altre acque; l’aria; i parchi come definiti dalla legge, le foreste e le zone boschive; le zone montane di alta quota, i ghiacciai e le nevi perenni; i lidi e i tratti di costa dichiarati riserva ambientale; la fauna selvatica e la flora tutelata; i beni archeologici, culturali, ambientali e le altre zone paesaggistiche tutelate. Sono beni che soffrono di una situazione altamente critica, per problemi di scarsità e di depauperamento e per assoluta insufficienza delle garanzie giuridiche”. Ma questa definizione di beni comuni sembra confondere i </a:t>
            </a:r>
            <a:r>
              <a:rPr lang="it-IT" sz="1200" dirty="0" err="1" smtClean="0"/>
              <a:t>commons</a:t>
            </a:r>
            <a:r>
              <a:rPr lang="it-IT" sz="1200" dirty="0" smtClean="0"/>
              <a:t> con i beni ad accesso libero e quindi si allontana e diverge fondamentalmente da quella della </a:t>
            </a:r>
            <a:r>
              <a:rPr lang="it-IT" sz="1200" dirty="0" err="1" smtClean="0"/>
              <a:t>Ostrom</a:t>
            </a:r>
            <a:r>
              <a:rPr lang="it-IT" sz="1200" dirty="0" smtClean="0"/>
              <a:t>. </a:t>
            </a:r>
            <a:br>
              <a:rPr lang="it-IT" sz="1200" dirty="0" smtClean="0"/>
            </a:br>
            <a:r>
              <a:rPr lang="it-IT" sz="1200" dirty="0" smtClean="0"/>
              <a:t>Secondo la Commissione i beni comuni non rientrano </a:t>
            </a:r>
            <a:r>
              <a:rPr lang="it-IT" sz="1200" dirty="0" err="1" smtClean="0"/>
              <a:t>stricto</a:t>
            </a:r>
            <a:r>
              <a:rPr lang="it-IT" sz="1200" dirty="0" smtClean="0"/>
              <a:t> </a:t>
            </a:r>
            <a:r>
              <a:rPr lang="it-IT" sz="1200" dirty="0" err="1" smtClean="0"/>
              <a:t>sensu</a:t>
            </a:r>
            <a:r>
              <a:rPr lang="it-IT" sz="1200" dirty="0" smtClean="0"/>
              <a:t> nella specie dei beni pubblici poiché sono a titolarità diffusa, potendo appartenere non solo a persone pubbliche ma anche a privati. Alla tutela giurisdizionale dei diritti connessi alla salvaguardia e alla fruizione dei beni comuni ha accesso chiunque. Salvi i casi di legittimazione per la tutela di altri diritti ed interessi, all’esercizio dell’azione di danni arrecati al bene comune e’ legittimato in via esclusiva lo Stato. Allo Stato spetta pure l’azione per la </a:t>
            </a:r>
            <a:r>
              <a:rPr lang="it-IT" sz="1200" dirty="0" err="1" smtClean="0"/>
              <a:t>riversione</a:t>
            </a:r>
            <a:r>
              <a:rPr lang="it-IT" sz="1200" dirty="0" smtClean="0"/>
              <a:t> dei profitti. Lo stato resta quindi per la Commissione, il principale referente dei beni comuni. Occorre tuttavia sottolineare che le coraggiose proposte della Commissione non sono state accolte dal legislatore e dai successivi governi.</a:t>
            </a:r>
            <a:endParaRPr lang="it-IT" sz="1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RISORSE COMUNI E RISORSE A LIBERO ACCESSO</a:t>
            </a:r>
            <a:endParaRPr lang="it-IT" sz="2800" b="1" dirty="0">
              <a:solidFill>
                <a:schemeClr val="bg1"/>
              </a:solidFill>
            </a:endParaRPr>
          </a:p>
        </p:txBody>
      </p:sp>
      <p:sp>
        <p:nvSpPr>
          <p:cNvPr id="4" name="CasellaDiTesto 3"/>
          <p:cNvSpPr txBox="1"/>
          <p:nvPr/>
        </p:nvSpPr>
        <p:spPr>
          <a:xfrm>
            <a:off x="0" y="642918"/>
            <a:ext cx="9144000" cy="5355312"/>
          </a:xfrm>
          <a:prstGeom prst="rect">
            <a:avLst/>
          </a:prstGeom>
          <a:noFill/>
          <a:ln>
            <a:solidFill>
              <a:schemeClr val="accent1"/>
            </a:solidFill>
          </a:ln>
        </p:spPr>
        <p:txBody>
          <a:bodyPr wrap="square" rtlCol="0">
            <a:spAutoFit/>
          </a:bodyPr>
          <a:lstStyle/>
          <a:p>
            <a:r>
              <a:rPr lang="it-IT" dirty="0" smtClean="0"/>
              <a:t>In </a:t>
            </a:r>
            <a:r>
              <a:rPr lang="it-IT" dirty="0" smtClean="0">
                <a:hlinkClick r:id="rId2" action="ppaction://hlinkfile" tooltip="Economia"/>
              </a:rPr>
              <a:t>economia</a:t>
            </a:r>
            <a:r>
              <a:rPr lang="it-IT" dirty="0" smtClean="0"/>
              <a:t> per </a:t>
            </a:r>
            <a:r>
              <a:rPr lang="it-IT" b="1" i="1" dirty="0" smtClean="0"/>
              <a:t>tragedia dei </a:t>
            </a:r>
            <a:r>
              <a:rPr lang="it-IT" b="1" i="1" dirty="0" smtClean="0">
                <a:hlinkClick r:id="rId3" action="ppaction://hlinkfile" tooltip="Beni comuni"/>
              </a:rPr>
              <a:t>beni comuni</a:t>
            </a:r>
            <a:r>
              <a:rPr lang="it-IT" dirty="0" smtClean="0"/>
              <a:t> o </a:t>
            </a:r>
            <a:r>
              <a:rPr lang="it-IT" b="1" i="1" dirty="0" smtClean="0"/>
              <a:t>collettivi</a:t>
            </a:r>
            <a:r>
              <a:rPr lang="it-IT" dirty="0" smtClean="0"/>
              <a:t> si intende una situazione in cui diversi individui utilizzano un bene comune per interessi propri nella quale i </a:t>
            </a:r>
            <a:r>
              <a:rPr lang="it-IT" dirty="0" smtClean="0">
                <a:hlinkClick r:id="rId4" action="ppaction://hlinkfile" tooltip="Proprietà"/>
              </a:rPr>
              <a:t>diritti di proprietà</a:t>
            </a:r>
            <a:r>
              <a:rPr lang="it-IT" dirty="0" smtClean="0"/>
              <a:t> non sono chiari al punto da garantire che chi sostiene i </a:t>
            </a:r>
            <a:r>
              <a:rPr lang="it-IT" dirty="0" smtClean="0">
                <a:hlinkClick r:id="rId5" action="ppaction://hlinkfile" tooltip="Costo"/>
              </a:rPr>
              <a:t>costi</a:t>
            </a:r>
            <a:r>
              <a:rPr lang="it-IT" dirty="0" smtClean="0"/>
              <a:t> dell'uso della risorsa ne tragga i corrispondenti </a:t>
            </a:r>
            <a:r>
              <a:rPr lang="it-IT" dirty="0" smtClean="0">
                <a:hlinkClick r:id="rId6" action="ppaction://hlinkfile" tooltip="Analisi costi-benefici"/>
              </a:rPr>
              <a:t>benefici</a:t>
            </a:r>
            <a:r>
              <a:rPr lang="it-IT" dirty="0" smtClean="0"/>
              <a:t>. Viene spesso indicato come il </a:t>
            </a:r>
            <a:r>
              <a:rPr lang="it-IT" dirty="0" smtClean="0">
                <a:hlinkClick r:id="rId7" action="ppaction://hlinkfile" tooltip="Problema del free rider"/>
              </a:rPr>
              <a:t>problema del free rider</a:t>
            </a:r>
            <a:r>
              <a:rPr lang="it-IT" dirty="0" smtClean="0"/>
              <a:t>. Le inefficienze indotte da questa situazione hanno portato a coniarne il termine, introdotto da </a:t>
            </a:r>
            <a:r>
              <a:rPr lang="it-IT" dirty="0" err="1" smtClean="0">
                <a:hlinkClick r:id="rId8" action="ppaction://hlinkfile" tooltip="Garrett Hardin (la pagina non esiste)"/>
              </a:rPr>
              <a:t>Garrett</a:t>
            </a:r>
            <a:r>
              <a:rPr lang="it-IT" dirty="0" smtClean="0">
                <a:hlinkClick r:id="rId8" action="ppaction://hlinkfile" tooltip="Garrett Hardin (la pagina non esiste)"/>
              </a:rPr>
              <a:t> James </a:t>
            </a:r>
            <a:r>
              <a:rPr lang="it-IT" dirty="0" err="1" smtClean="0">
                <a:hlinkClick r:id="rId8" action="ppaction://hlinkfile" tooltip="Garrett Hardin (la pagina non esiste)"/>
              </a:rPr>
              <a:t>Hardin</a:t>
            </a:r>
            <a:r>
              <a:rPr lang="it-IT" dirty="0" smtClean="0"/>
              <a:t> in un suo famoso articolo del 1968 dall'omonimo titolo, pubblicato su </a:t>
            </a:r>
            <a:r>
              <a:rPr lang="it-IT" dirty="0" smtClean="0">
                <a:hlinkClick r:id="rId9" action="ppaction://hlinkfile" tooltip="Science"/>
              </a:rPr>
              <a:t>Science</a:t>
            </a:r>
            <a:r>
              <a:rPr lang="it-IT" dirty="0" smtClean="0"/>
              <a:t> </a:t>
            </a:r>
            <a:r>
              <a:rPr lang="it-IT" dirty="0" err="1" smtClean="0"/>
              <a:t>n°</a:t>
            </a:r>
            <a:r>
              <a:rPr lang="it-IT" dirty="0" smtClean="0"/>
              <a:t> 162.</a:t>
            </a:r>
          </a:p>
          <a:p>
            <a:r>
              <a:rPr lang="it-IT" dirty="0" smtClean="0"/>
              <a:t>Occorre notare che vi è un fondamentale errore nel termine "</a:t>
            </a:r>
            <a:r>
              <a:rPr lang="it-IT" dirty="0" smtClean="0">
                <a:hlinkClick r:id="rId3" action="ppaction://hlinkfile" tooltip="Beni comuni"/>
              </a:rPr>
              <a:t>beni comuni</a:t>
            </a:r>
            <a:r>
              <a:rPr lang="it-IT" dirty="0" smtClean="0"/>
              <a:t>" (</a:t>
            </a:r>
            <a:r>
              <a:rPr lang="it-IT" dirty="0" err="1" smtClean="0"/>
              <a:t>commons</a:t>
            </a:r>
            <a:r>
              <a:rPr lang="it-IT" dirty="0" smtClean="0"/>
              <a:t>), come ebbe a riconoscere </a:t>
            </a:r>
            <a:r>
              <a:rPr lang="it-IT" dirty="0" err="1" smtClean="0"/>
              <a:t>Hardin</a:t>
            </a:r>
            <a:r>
              <a:rPr lang="it-IT" dirty="0" smtClean="0"/>
              <a:t> stesso</a:t>
            </a:r>
            <a:r>
              <a:rPr lang="it-IT" baseline="30000" dirty="0" smtClean="0">
                <a:hlinkClick r:id="" action="ppaction://hlinkfile"/>
              </a:rPr>
              <a:t>[1]</a:t>
            </a:r>
            <a:r>
              <a:rPr lang="it-IT" dirty="0" smtClean="0"/>
              <a:t>. Tra i primi che notarono questo errore vi furono </a:t>
            </a:r>
            <a:r>
              <a:rPr lang="it-IT" dirty="0" err="1" smtClean="0"/>
              <a:t>Ciriacy-Wantrup</a:t>
            </a:r>
            <a:r>
              <a:rPr lang="it-IT" dirty="0" smtClean="0"/>
              <a:t> &amp; </a:t>
            </a:r>
            <a:r>
              <a:rPr lang="it-IT" dirty="0" err="1" smtClean="0"/>
              <a:t>Bishop</a:t>
            </a:r>
            <a:r>
              <a:rPr lang="it-IT" dirty="0" smtClean="0"/>
              <a:t> (1975: 714)</a:t>
            </a:r>
            <a:r>
              <a:rPr lang="it-IT" baseline="30000" dirty="0" smtClean="0">
                <a:hlinkClick r:id="" action="ppaction://hlinkfile"/>
              </a:rPr>
              <a:t>[2]</a:t>
            </a:r>
            <a:r>
              <a:rPr lang="it-IT" dirty="0" smtClean="0"/>
              <a:t> che ricordarono l'importante distinzione tra risorse comuni (</a:t>
            </a:r>
            <a:r>
              <a:rPr lang="it-IT" dirty="0" err="1" smtClean="0"/>
              <a:t>commons</a:t>
            </a:r>
            <a:r>
              <a:rPr lang="it-IT" dirty="0" smtClean="0"/>
              <a:t>) e risorse a </a:t>
            </a:r>
            <a:r>
              <a:rPr lang="it-IT" u="sng" dirty="0" smtClean="0"/>
              <a:t>libero accesso</a:t>
            </a:r>
            <a:r>
              <a:rPr lang="it-IT" dirty="0" smtClean="0"/>
              <a:t> (open </a:t>
            </a:r>
            <a:r>
              <a:rPr lang="it-IT" dirty="0" err="1" smtClean="0"/>
              <a:t>access</a:t>
            </a:r>
            <a:r>
              <a:rPr lang="it-IT" dirty="0" smtClean="0"/>
              <a:t>). Scrissero infatti che "</a:t>
            </a:r>
            <a:r>
              <a:rPr lang="it-IT" dirty="0" err="1" smtClean="0"/>
              <a:t>economists</a:t>
            </a:r>
            <a:r>
              <a:rPr lang="it-IT" dirty="0" smtClean="0"/>
              <a:t> are </a:t>
            </a:r>
            <a:r>
              <a:rPr lang="it-IT" dirty="0" err="1" smtClean="0"/>
              <a:t>not</a:t>
            </a:r>
            <a:r>
              <a:rPr lang="it-IT" dirty="0" smtClean="0"/>
              <a:t> free </a:t>
            </a:r>
            <a:r>
              <a:rPr lang="it-IT" dirty="0" err="1" smtClean="0"/>
              <a:t>to</a:t>
            </a:r>
            <a:r>
              <a:rPr lang="it-IT" dirty="0" smtClean="0"/>
              <a:t> </a:t>
            </a:r>
            <a:r>
              <a:rPr lang="it-IT" dirty="0" err="1" smtClean="0"/>
              <a:t>use</a:t>
            </a:r>
            <a:r>
              <a:rPr lang="it-IT" dirty="0" smtClean="0"/>
              <a:t> the </a:t>
            </a:r>
            <a:r>
              <a:rPr lang="it-IT" dirty="0" err="1" smtClean="0"/>
              <a:t>concept</a:t>
            </a:r>
            <a:r>
              <a:rPr lang="it-IT" dirty="0" smtClean="0"/>
              <a:t> “common </a:t>
            </a:r>
            <a:r>
              <a:rPr lang="it-IT" dirty="0" err="1" smtClean="0"/>
              <a:t>property</a:t>
            </a:r>
            <a:r>
              <a:rPr lang="it-IT" dirty="0" smtClean="0"/>
              <a:t> </a:t>
            </a:r>
            <a:r>
              <a:rPr lang="it-IT" dirty="0" err="1" smtClean="0"/>
              <a:t>resources</a:t>
            </a:r>
            <a:r>
              <a:rPr lang="it-IT" dirty="0" smtClean="0"/>
              <a:t>” or “</a:t>
            </a:r>
            <a:r>
              <a:rPr lang="it-IT" dirty="0" err="1" smtClean="0"/>
              <a:t>commons</a:t>
            </a:r>
            <a:r>
              <a:rPr lang="it-IT" dirty="0" smtClean="0"/>
              <a:t>” under </a:t>
            </a:r>
            <a:r>
              <a:rPr lang="it-IT" dirty="0" err="1" smtClean="0"/>
              <a:t>conditions</a:t>
            </a:r>
            <a:r>
              <a:rPr lang="it-IT" dirty="0" smtClean="0"/>
              <a:t> </a:t>
            </a:r>
            <a:r>
              <a:rPr lang="it-IT" dirty="0" err="1" smtClean="0"/>
              <a:t>where</a:t>
            </a:r>
            <a:r>
              <a:rPr lang="it-IT" dirty="0" smtClean="0"/>
              <a:t> no </a:t>
            </a:r>
            <a:r>
              <a:rPr lang="it-IT" dirty="0" err="1" smtClean="0"/>
              <a:t>institutional</a:t>
            </a:r>
            <a:r>
              <a:rPr lang="it-IT" dirty="0" smtClean="0"/>
              <a:t> </a:t>
            </a:r>
            <a:r>
              <a:rPr lang="it-IT" dirty="0" err="1" smtClean="0"/>
              <a:t>arrangements</a:t>
            </a:r>
            <a:r>
              <a:rPr lang="it-IT" dirty="0" smtClean="0"/>
              <a:t> </a:t>
            </a:r>
            <a:r>
              <a:rPr lang="it-IT" dirty="0" err="1" smtClean="0"/>
              <a:t>exist</a:t>
            </a:r>
            <a:r>
              <a:rPr lang="it-IT" dirty="0" smtClean="0"/>
              <a:t>. Common </a:t>
            </a:r>
            <a:r>
              <a:rPr lang="it-IT" dirty="0" err="1" smtClean="0"/>
              <a:t>property</a:t>
            </a:r>
            <a:r>
              <a:rPr lang="it-IT" dirty="0" smtClean="0"/>
              <a:t> </a:t>
            </a:r>
            <a:r>
              <a:rPr lang="it-IT" dirty="0" err="1" smtClean="0"/>
              <a:t>is</a:t>
            </a:r>
            <a:r>
              <a:rPr lang="it-IT" dirty="0" smtClean="0"/>
              <a:t> </a:t>
            </a:r>
            <a:r>
              <a:rPr lang="it-IT" dirty="0" err="1" smtClean="0"/>
              <a:t>not</a:t>
            </a:r>
            <a:r>
              <a:rPr lang="it-IT" dirty="0" smtClean="0"/>
              <a:t> “</a:t>
            </a:r>
            <a:r>
              <a:rPr lang="it-IT" dirty="0" err="1" smtClean="0"/>
              <a:t>everybody</a:t>
            </a:r>
            <a:r>
              <a:rPr lang="it-IT" dirty="0" smtClean="0"/>
              <a:t>'s </a:t>
            </a:r>
            <a:r>
              <a:rPr lang="it-IT" dirty="0" err="1" smtClean="0"/>
              <a:t>property</a:t>
            </a:r>
            <a:r>
              <a:rPr lang="it-IT" dirty="0" smtClean="0"/>
              <a:t>” (...). </a:t>
            </a:r>
            <a:r>
              <a:rPr lang="it-IT" dirty="0" err="1" smtClean="0"/>
              <a:t>To</a:t>
            </a:r>
            <a:r>
              <a:rPr lang="it-IT" dirty="0" smtClean="0"/>
              <a:t> </a:t>
            </a:r>
            <a:r>
              <a:rPr lang="it-IT" dirty="0" err="1" smtClean="0"/>
              <a:t>describe</a:t>
            </a:r>
            <a:r>
              <a:rPr lang="it-IT" dirty="0" smtClean="0"/>
              <a:t> </a:t>
            </a:r>
            <a:r>
              <a:rPr lang="it-IT" dirty="0" err="1" smtClean="0"/>
              <a:t>unowned</a:t>
            </a:r>
            <a:r>
              <a:rPr lang="it-IT" dirty="0" smtClean="0"/>
              <a:t> </a:t>
            </a:r>
            <a:r>
              <a:rPr lang="it-IT" dirty="0" err="1" smtClean="0"/>
              <a:t>resource</a:t>
            </a:r>
            <a:r>
              <a:rPr lang="it-IT" dirty="0" smtClean="0"/>
              <a:t> (</a:t>
            </a:r>
            <a:r>
              <a:rPr lang="it-IT" dirty="0" err="1" smtClean="0"/>
              <a:t>res</a:t>
            </a:r>
            <a:r>
              <a:rPr lang="it-IT" dirty="0" smtClean="0"/>
              <a:t> </a:t>
            </a:r>
            <a:r>
              <a:rPr lang="it-IT" dirty="0" err="1" smtClean="0"/>
              <a:t>nullius</a:t>
            </a:r>
            <a:r>
              <a:rPr lang="it-IT" dirty="0" smtClean="0"/>
              <a:t>) </a:t>
            </a:r>
            <a:r>
              <a:rPr lang="it-IT" dirty="0" err="1" smtClean="0"/>
              <a:t>as</a:t>
            </a:r>
            <a:r>
              <a:rPr lang="it-IT" dirty="0" smtClean="0"/>
              <a:t> common </a:t>
            </a:r>
            <a:r>
              <a:rPr lang="it-IT" dirty="0" err="1" smtClean="0"/>
              <a:t>property</a:t>
            </a:r>
            <a:r>
              <a:rPr lang="it-IT" dirty="0" smtClean="0"/>
              <a:t> (</a:t>
            </a:r>
            <a:r>
              <a:rPr lang="it-IT" dirty="0" err="1" smtClean="0"/>
              <a:t>res</a:t>
            </a:r>
            <a:r>
              <a:rPr lang="it-IT" dirty="0" smtClean="0"/>
              <a:t> </a:t>
            </a:r>
            <a:r>
              <a:rPr lang="it-IT" dirty="0" err="1" smtClean="0"/>
              <a:t>communes</a:t>
            </a:r>
            <a:r>
              <a:rPr lang="it-IT" dirty="0" smtClean="0"/>
              <a:t>), </a:t>
            </a:r>
            <a:r>
              <a:rPr lang="it-IT" dirty="0" err="1" smtClean="0"/>
              <a:t>as</a:t>
            </a:r>
            <a:r>
              <a:rPr lang="it-IT" dirty="0" smtClean="0"/>
              <a:t> </a:t>
            </a:r>
            <a:r>
              <a:rPr lang="it-IT" dirty="0" err="1" smtClean="0"/>
              <a:t>many</a:t>
            </a:r>
            <a:r>
              <a:rPr lang="it-IT" dirty="0" smtClean="0"/>
              <a:t> </a:t>
            </a:r>
            <a:r>
              <a:rPr lang="it-IT" dirty="0" err="1" smtClean="0"/>
              <a:t>economists</a:t>
            </a:r>
            <a:r>
              <a:rPr lang="it-IT" dirty="0" smtClean="0"/>
              <a:t> </a:t>
            </a:r>
            <a:r>
              <a:rPr lang="it-IT" dirty="0" err="1" smtClean="0"/>
              <a:t>have</a:t>
            </a:r>
            <a:r>
              <a:rPr lang="it-IT" dirty="0" smtClean="0"/>
              <a:t> </a:t>
            </a:r>
            <a:r>
              <a:rPr lang="it-IT" dirty="0" err="1" smtClean="0"/>
              <a:t>done</a:t>
            </a:r>
            <a:r>
              <a:rPr lang="it-IT" dirty="0" smtClean="0"/>
              <a:t> </a:t>
            </a:r>
            <a:r>
              <a:rPr lang="it-IT" dirty="0" err="1" smtClean="0"/>
              <a:t>for</a:t>
            </a:r>
            <a:r>
              <a:rPr lang="it-IT" dirty="0" smtClean="0"/>
              <a:t> </a:t>
            </a:r>
            <a:r>
              <a:rPr lang="it-IT" dirty="0" err="1" smtClean="0"/>
              <a:t>years</a:t>
            </a:r>
            <a:r>
              <a:rPr lang="it-IT" dirty="0" smtClean="0"/>
              <a:t> (...) </a:t>
            </a:r>
            <a:r>
              <a:rPr lang="it-IT" dirty="0" err="1" smtClean="0"/>
              <a:t>is</a:t>
            </a:r>
            <a:r>
              <a:rPr lang="it-IT" dirty="0" smtClean="0"/>
              <a:t> a </a:t>
            </a:r>
            <a:r>
              <a:rPr lang="it-IT" dirty="0" err="1" smtClean="0"/>
              <a:t>selfcontradiction</a:t>
            </a:r>
            <a:r>
              <a:rPr lang="it-IT" dirty="0" smtClean="0"/>
              <a:t>". Aver ignorato la distinzione è stata fonte di molti equivoci, è lo è tuttora, nel dibattito che seguì all'articolo di </a:t>
            </a:r>
            <a:r>
              <a:rPr lang="it-IT" dirty="0" err="1" smtClean="0"/>
              <a:t>Hardin</a:t>
            </a:r>
            <a:r>
              <a:rPr lang="it-IT" dirty="0" smtClean="0"/>
              <a:t>.</a:t>
            </a:r>
          </a:p>
          <a:p>
            <a:r>
              <a:rPr lang="it-IT" dirty="0" smtClean="0"/>
              <a:t>Esempio di tragedia dei </a:t>
            </a:r>
            <a:r>
              <a:rPr lang="it-IT" u="sng" dirty="0" smtClean="0"/>
              <a:t>beni comuni</a:t>
            </a:r>
            <a:r>
              <a:rPr lang="it-IT" dirty="0" smtClean="0"/>
              <a:t> può essere la </a:t>
            </a:r>
            <a:r>
              <a:rPr lang="it-IT" dirty="0" smtClean="0">
                <a:hlinkClick r:id="rId10" action="ppaction://hlinkfile" tooltip="Caccia"/>
              </a:rPr>
              <a:t>caccia</a:t>
            </a:r>
            <a:r>
              <a:rPr lang="it-IT" dirty="0" smtClean="0"/>
              <a:t> al </a:t>
            </a:r>
            <a:r>
              <a:rPr lang="it-IT" dirty="0" smtClean="0">
                <a:hlinkClick r:id="rId11" action="ppaction://hlinkfile" tooltip="Polo Sud"/>
              </a:rPr>
              <a:t>Polo Sud</a:t>
            </a:r>
            <a:r>
              <a:rPr lang="it-IT" dirty="0" smtClean="0"/>
              <a:t>, dove il bene comune (il cacciato) è a disposizione di tutti, che però seguendo i propri interessi personali senza incorrere nella possibilità di essere monitorati, sfruttano eccessivamente la risorsa in modo da causare una situazione diversa dall'</a:t>
            </a:r>
            <a:r>
              <a:rPr lang="it-IT" dirty="0" smtClean="0">
                <a:hlinkClick r:id="rId12" action="ppaction://hlinkfile" tooltip="Ottimo paretiano"/>
              </a:rPr>
              <a:t>ottimo sociale</a:t>
            </a:r>
            <a:r>
              <a:rPr lang="it-IT" dirty="0" smtClean="0"/>
              <a:t>.</a:t>
            </a:r>
            <a:endParaRPr lang="it-IT"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0" y="0"/>
            <a:ext cx="9144000" cy="571480"/>
          </a:xfrm>
          <a:solidFill>
            <a:srgbClr val="3333FF"/>
          </a:solidFill>
        </p:spPr>
        <p:txBody>
          <a:bodyPr>
            <a:normAutofit/>
          </a:bodyPr>
          <a:lstStyle/>
          <a:p>
            <a:r>
              <a:rPr lang="it-IT" sz="2800" b="1" dirty="0" smtClean="0">
                <a:solidFill>
                  <a:schemeClr val="bg1"/>
                </a:solidFill>
              </a:rPr>
              <a:t>INCENTIVI E DILEMMA  DEL  BUON  SAMARITANO</a:t>
            </a:r>
            <a:endParaRPr lang="it-IT" sz="2800" b="1" dirty="0">
              <a:solidFill>
                <a:schemeClr val="bg1"/>
              </a:solidFill>
            </a:endParaRPr>
          </a:p>
        </p:txBody>
      </p:sp>
      <p:sp>
        <p:nvSpPr>
          <p:cNvPr id="4" name="CasellaDiTesto 3"/>
          <p:cNvSpPr txBox="1"/>
          <p:nvPr/>
        </p:nvSpPr>
        <p:spPr>
          <a:xfrm>
            <a:off x="0" y="642918"/>
            <a:ext cx="9144000" cy="5632311"/>
          </a:xfrm>
          <a:prstGeom prst="rect">
            <a:avLst/>
          </a:prstGeom>
          <a:noFill/>
          <a:ln>
            <a:solidFill>
              <a:schemeClr val="accent1"/>
            </a:solidFill>
          </a:ln>
        </p:spPr>
        <p:txBody>
          <a:bodyPr wrap="square" rtlCol="0">
            <a:spAutoFit/>
          </a:bodyPr>
          <a:lstStyle/>
          <a:p>
            <a:r>
              <a:rPr lang="it-IT" sz="1200" dirty="0" smtClean="0"/>
              <a:t>Gli incentivi rendono sostenibile un programma di sostegno allo sviluppo. </a:t>
            </a:r>
          </a:p>
          <a:p>
            <a:r>
              <a:rPr lang="it-IT" sz="1200" dirty="0" smtClean="0"/>
              <a:t>Secondo </a:t>
            </a:r>
            <a:r>
              <a:rPr lang="it-IT" sz="1200" dirty="0" err="1" smtClean="0"/>
              <a:t>Ostrom</a:t>
            </a:r>
            <a:r>
              <a:rPr lang="it-IT" sz="1200" dirty="0" smtClean="0"/>
              <a:t> essi vanno regolati.</a:t>
            </a:r>
          </a:p>
          <a:p>
            <a:r>
              <a:rPr lang="it-IT" sz="1200" dirty="0" smtClean="0"/>
              <a:t>Quando una persona (</a:t>
            </a:r>
            <a:r>
              <a:rPr lang="it-IT" sz="1200" b="1" dirty="0" smtClean="0"/>
              <a:t>buon samaritano</a:t>
            </a:r>
            <a:r>
              <a:rPr lang="it-IT" sz="1200" dirty="0" smtClean="0"/>
              <a:t>) è preoccupata per il benessere di una persona in una seria condizione di bisogno, può scegliere se continuare ad aiutare o smettere, così come il beneficiario può scegliere se ricevere passivamente o attivamente gli aiuti. </a:t>
            </a:r>
          </a:p>
          <a:p>
            <a:r>
              <a:rPr lang="it-IT" sz="1200" dirty="0" smtClean="0"/>
              <a:t>Se l’aiuto è incondizionato, e il samaritano continua a prescindere dal comportamento del beneficiario, il rischio è quello di creare dipendenza e perdita di competenze e di capacità dei destinatari degli aiuti. </a:t>
            </a:r>
          </a:p>
          <a:p>
            <a:r>
              <a:rPr lang="it-IT" sz="1200" dirty="0" smtClean="0"/>
              <a:t>Interrompere l’aiuto, neanche giova. È una punizione con costi sociali altissimi, che non riattiva i beneficiari, ma li lascia ancor più in difficoltà. </a:t>
            </a:r>
          </a:p>
          <a:p>
            <a:r>
              <a:rPr lang="it-IT" sz="1200" dirty="0" smtClean="0"/>
              <a:t>Lo studio sistematico del modo in cui gli incentivi sono percepiti dai beneficiari di cinque progetti di cooperazione internazionale fra la Svezia, l’India e lo Zambia ha permesso di </a:t>
            </a:r>
            <a:r>
              <a:rPr lang="it-IT" sz="1200" b="1" dirty="0" smtClean="0"/>
              <a:t>ridefinire il dilemma, formalmente senza soluzione. È la qualità dell’azione di chi riceve l’aiuto a fare la differenza, e dai beneficiari, in buona parte, dipende perciò la sostenibilità dei progetti. Il samaritano può tuttavia condizionare il suo aiuto a partire dal richiedere una partecipazione significativa dei destinatari, considerandoli lui stesso soggetti attivi, di cui considerare non solo la capacità di azione, ma anche le configurazioni di regole dell’arena di azione in cui sono coinvolti. Si tratta, in altri termini, di cambiare la struttura della situazione. Non basta creare solo più fiducia e un ambiente proattivo, coordinato e caratterizzato da norme condivise: la passività degli attori spesso non è un elemento individuale, ma comune, legato alle difficoltà dell’azione collettiva per ragioni di livello più alto, connesse alle politiche e al sistema delle libertà costituzionali. Occorre perciò tenere conto di una pluralità di livelli anche nei programmi di aiuto internazionale. Non si tratta di imporre regole comuni dall’esterno, ma di valorizzare le regole già presenti e favorire un processo regolativo </a:t>
            </a:r>
            <a:r>
              <a:rPr lang="it-IT" sz="1200" b="1" dirty="0" err="1" smtClean="0"/>
              <a:t>autosostenuto</a:t>
            </a:r>
            <a:r>
              <a:rPr lang="it-IT" sz="1200" b="1" dirty="0" smtClean="0"/>
              <a:t>, a più livelli. </a:t>
            </a:r>
          </a:p>
          <a:p>
            <a:r>
              <a:rPr lang="it-IT" sz="1200" dirty="0" smtClean="0"/>
              <a:t>Le organizzazioni di aiuto che entrano in un Paese beneficiario, penetrano in un contesto caratterizzato da situazioni operative e politiche diverse, tutte difficili, in cui la presenza stessa di un programma di cooperazione aggiunge ulteriore complessità, alterando o esacerbando la struttura di incentivi esistente. Occorre, di conseguenza, tenere conto della struttura di incentivi percepita in particolare dai funzionari locali, che, se non viene ampiamente conosciuta e analizzata, può compromettere l’esito complessivo del progetto 17. </a:t>
            </a:r>
          </a:p>
          <a:p>
            <a:r>
              <a:rPr lang="it-IT" sz="1200" dirty="0" smtClean="0"/>
              <a:t>È in questo quadro che </a:t>
            </a:r>
            <a:r>
              <a:rPr lang="it-IT" sz="1200" dirty="0" err="1" smtClean="0"/>
              <a:t>Elinor</a:t>
            </a:r>
            <a:r>
              <a:rPr lang="it-IT" sz="1200" dirty="0" smtClean="0"/>
              <a:t> </a:t>
            </a:r>
            <a:r>
              <a:rPr lang="it-IT" sz="1200" dirty="0" err="1" smtClean="0"/>
              <a:t>Ostrom</a:t>
            </a:r>
            <a:r>
              <a:rPr lang="it-IT" sz="1200" dirty="0" smtClean="0"/>
              <a:t> sottolinea il modo empiricamente più interessante di gestire il dilemma del samaritano: quello in cui i destinatari di un progetto di aiuti sono stati considerati alla stregua di proprietari del progetto stesso. Si tratta, in altri termini, di </a:t>
            </a:r>
            <a:r>
              <a:rPr lang="it-IT" sz="1200" b="1" dirty="0" smtClean="0"/>
              <a:t>far maturare una </a:t>
            </a:r>
            <a:r>
              <a:rPr lang="it-IT" sz="1200" b="1" i="1" dirty="0" err="1" smtClean="0"/>
              <a:t>ownership</a:t>
            </a:r>
            <a:r>
              <a:rPr lang="it-IT" sz="1200" b="1" i="1" dirty="0" smtClean="0"/>
              <a:t> (senso di appartenenza) degli aiuti che faccia sì che i beneficiari stessi sentano il progetto come proprio, vi mettano del loro. Con responsabilità chiare, ma anche con il diritto di partecipare alle decisioni che riguardano il progetto, compresa la sua continuazione o sospensione. Attribuire ai destinatari una comproprietà del progetto produce un </a:t>
            </a:r>
            <a:r>
              <a:rPr lang="it-IT" sz="1200" b="1" i="1" dirty="0" err="1" smtClean="0"/>
              <a:t>riorientamento</a:t>
            </a:r>
            <a:r>
              <a:rPr lang="it-IT" sz="1200" b="1" i="1" dirty="0" smtClean="0"/>
              <a:t> forte dei progetti di aiuto, ne modifica le modalità operative, lo stile di lavoro e le modalità di apprendimento organizzativo nella direzione di una coproduzione di beni collettivi e di incentivi all’azione collettiva. Il progetto diviene il bene che gli attori coinvolti, tutti, anche i destinatari, hanno in comune e che devono imparare a gestire come allievi fallibili </a:t>
            </a:r>
            <a:endParaRPr lang="it-IT" sz="12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0" y="0"/>
            <a:ext cx="9144000" cy="571480"/>
          </a:xfrm>
          <a:prstGeom prst="rect">
            <a:avLst/>
          </a:prstGeom>
          <a:solidFill>
            <a:srgbClr val="3333FF"/>
          </a:solidFill>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noProof="0" dirty="0" smtClean="0">
                <a:ln>
                  <a:noFill/>
                </a:ln>
                <a:solidFill>
                  <a:schemeClr val="bg1"/>
                </a:solidFill>
                <a:effectLst/>
                <a:uLnTx/>
                <a:uFillTx/>
                <a:latin typeface="+mj-lt"/>
                <a:ea typeface="+mj-ea"/>
                <a:cs typeface="+mj-cs"/>
              </a:rPr>
              <a:t>UNA  VISIONE  </a:t>
            </a:r>
            <a:r>
              <a:rPr kumimoji="0" lang="it-IT" sz="2800" b="1" i="0" u="none" strike="noStrike" kern="1200" cap="none" spc="0" normalizeH="0" noProof="0" dirty="0" err="1" smtClean="0">
                <a:ln>
                  <a:noFill/>
                </a:ln>
                <a:solidFill>
                  <a:schemeClr val="bg1"/>
                </a:solidFill>
                <a:effectLst/>
                <a:uLnTx/>
                <a:uFillTx/>
                <a:latin typeface="+mj-lt"/>
                <a:ea typeface="+mj-ea"/>
                <a:cs typeface="+mj-cs"/>
              </a:rPr>
              <a:t>DI</a:t>
            </a:r>
            <a:r>
              <a:rPr kumimoji="0" lang="it-IT" sz="2800" b="1" i="0" u="none" strike="noStrike" kern="1200" cap="none" spc="0" normalizeH="0" noProof="0" dirty="0" smtClean="0">
                <a:ln>
                  <a:noFill/>
                </a:ln>
                <a:solidFill>
                  <a:schemeClr val="bg1"/>
                </a:solidFill>
                <a:effectLst/>
                <a:uLnTx/>
                <a:uFillTx/>
                <a:latin typeface="+mj-lt"/>
                <a:ea typeface="+mj-ea"/>
                <a:cs typeface="+mj-cs"/>
              </a:rPr>
              <a:t>  SOCIETÀ  ALTERNATIVA</a:t>
            </a:r>
            <a:endParaRPr kumimoji="0" lang="it-IT" sz="2800" b="1" i="0" u="none" strike="noStrike" kern="1200" cap="none" spc="0" normalizeH="0" baseline="0" noProof="0" dirty="0">
              <a:ln>
                <a:noFill/>
              </a:ln>
              <a:solidFill>
                <a:schemeClr val="bg1"/>
              </a:solidFill>
              <a:effectLst/>
              <a:uLnTx/>
              <a:uFillTx/>
              <a:latin typeface="+mj-lt"/>
              <a:ea typeface="+mj-ea"/>
              <a:cs typeface="+mj-cs"/>
            </a:endParaRPr>
          </a:p>
        </p:txBody>
      </p:sp>
      <p:sp>
        <p:nvSpPr>
          <p:cNvPr id="8" name="Rettangolo 7"/>
          <p:cNvSpPr/>
          <p:nvPr/>
        </p:nvSpPr>
        <p:spPr>
          <a:xfrm>
            <a:off x="0" y="571480"/>
            <a:ext cx="9144000" cy="6298327"/>
          </a:xfrm>
          <a:prstGeom prst="rect">
            <a:avLst/>
          </a:prstGeom>
          <a:ln>
            <a:solidFill>
              <a:schemeClr val="accent1"/>
            </a:solidFill>
          </a:ln>
        </p:spPr>
        <p:txBody>
          <a:bodyPr wrap="square">
            <a:spAutoFit/>
          </a:bodyPr>
          <a:lstStyle/>
          <a:p>
            <a:pPr>
              <a:lnSpc>
                <a:spcPts val="2700"/>
              </a:lnSpc>
            </a:pPr>
            <a:r>
              <a:rPr lang="it-IT" sz="2000" dirty="0" smtClean="0"/>
              <a:t>Il premio Nobel conferito alla </a:t>
            </a:r>
            <a:r>
              <a:rPr lang="it-IT" sz="2000" dirty="0" err="1" smtClean="0"/>
              <a:t>Elinor</a:t>
            </a:r>
            <a:r>
              <a:rPr lang="it-IT" sz="2000" dirty="0" smtClean="0"/>
              <a:t> </a:t>
            </a:r>
            <a:r>
              <a:rPr lang="it-IT" sz="2000" dirty="0" err="1" smtClean="0"/>
              <a:t>Ostrom</a:t>
            </a:r>
            <a:r>
              <a:rPr lang="it-IT" sz="2000" dirty="0" smtClean="0"/>
              <a:t> evidenzia che la studiosa ha rotto un tabù: non è sempre vero che la proprietà privata sia il modo migliore di ottimizzare l’uso delle risorse naturali. Vi sono sistemi «misti», «ibridi», territorializzati che sono più capaci di prendersi cura di beni comuni e di generare ricchezza non solo economica e nel tempo lungo. Basterebbe seguire due semplici principi di base: la non esclusività e la rigenerazione. L’equo accesso a tutti gli esseri viventi alle risorse della Terra e la loro preservazione.</a:t>
            </a:r>
          </a:p>
          <a:p>
            <a:pPr>
              <a:lnSpc>
                <a:spcPts val="2700"/>
              </a:lnSpc>
            </a:pPr>
            <a:r>
              <a:rPr lang="it-IT" sz="2000" dirty="0" smtClean="0"/>
              <a:t>Due principi etici che sono inconciliabili con la logica proprietaria del mercato: massima intensificazione del rendimento del capitale investito.</a:t>
            </a:r>
          </a:p>
          <a:p>
            <a:pPr>
              <a:lnSpc>
                <a:spcPts val="2700"/>
              </a:lnSpc>
            </a:pPr>
            <a:r>
              <a:rPr lang="it-IT" sz="2000" dirty="0" smtClean="0"/>
              <a:t>I beni comuni sono un paradigma forte che comincia a preoccupare i potenti della terra perché si basa su elementi antichi come lo sono il sole, il cielo, il globo terrestre, le acque degli oceani, dei fiumi, delle falde e ne reinventa altri di modernissimi come lo sono le informazioni e le comunicazioni, le conoscenze e i saperi.</a:t>
            </a:r>
          </a:p>
          <a:p>
            <a:pPr>
              <a:lnSpc>
                <a:spcPts val="2700"/>
              </a:lnSpc>
            </a:pPr>
            <a:r>
              <a:rPr lang="it-IT" sz="2000" dirty="0" smtClean="0"/>
              <a:t>La riscoperta dei </a:t>
            </a:r>
            <a:r>
              <a:rPr lang="it-IT" sz="2000" dirty="0" err="1" smtClean="0"/>
              <a:t>commons</a:t>
            </a:r>
            <a:r>
              <a:rPr lang="it-IT" sz="2000" dirty="0" smtClean="0"/>
              <a:t> come base di ogni ricchezza sociale, da curare e condividere solidalmente, sono una rivoluzione culturale opposta a quella neoliberista e conservatrice che ha egemonizzato la società negli ultimi trent’anni. </a:t>
            </a:r>
            <a:r>
              <a:rPr lang="it-IT" sz="2000" b="1" dirty="0" smtClean="0"/>
              <a:t>Sui </a:t>
            </a:r>
            <a:r>
              <a:rPr lang="it-IT" sz="2000" b="1" dirty="0" err="1" smtClean="0"/>
              <a:t>commons</a:t>
            </a:r>
            <a:r>
              <a:rPr lang="it-IT" sz="2000" b="1" dirty="0" smtClean="0"/>
              <a:t> è possibile disegnare una visione di società alternativa</a:t>
            </a:r>
            <a:r>
              <a:rPr lang="it-IT" sz="2000" dirty="0" smtClean="0"/>
              <a:t>, una cosmologia, direbbe </a:t>
            </a:r>
            <a:r>
              <a:rPr lang="it-IT" sz="2000" dirty="0" err="1" smtClean="0"/>
              <a:t>Hutard</a:t>
            </a:r>
            <a:r>
              <a:rPr lang="it-IT" sz="2000" dirty="0" smtClean="0"/>
              <a:t>, che fin’ora è mancata tanto alle sinistre, quanto ai movimenti ambientalisti.</a:t>
            </a:r>
            <a:endParaRPr lang="it-IT" sz="20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954107"/>
          </a:xfrm>
          <a:prstGeom prst="rect">
            <a:avLst/>
          </a:prstGeom>
          <a:solidFill>
            <a:srgbClr val="0000CC"/>
          </a:solidFill>
        </p:spPr>
        <p:txBody>
          <a:bodyPr wrap="square">
            <a:spAutoFit/>
          </a:bodyPr>
          <a:lstStyle/>
          <a:p>
            <a:pPr algn="ctr"/>
            <a:r>
              <a:rPr lang="it-IT" sz="2800" b="1" dirty="0" smtClean="0">
                <a:solidFill>
                  <a:schemeClr val="bg1"/>
                </a:solidFill>
              </a:rPr>
              <a:t>AVELINO MANUEL QUINTAS (Filosofo): </a:t>
            </a:r>
          </a:p>
          <a:p>
            <a:pPr algn="ctr"/>
            <a:r>
              <a:rPr lang="it-IT" sz="2800" b="1" dirty="0" smtClean="0">
                <a:solidFill>
                  <a:schemeClr val="bg1"/>
                </a:solidFill>
              </a:rPr>
              <a:t>Costruzione e distribuzione del bene comune</a:t>
            </a:r>
            <a:endParaRPr lang="it-IT" sz="2800" dirty="0">
              <a:solidFill>
                <a:schemeClr val="bg1"/>
              </a:solidFill>
            </a:endParaRPr>
          </a:p>
        </p:txBody>
      </p:sp>
      <p:sp>
        <p:nvSpPr>
          <p:cNvPr id="3" name="Rettangolo 2"/>
          <p:cNvSpPr/>
          <p:nvPr/>
        </p:nvSpPr>
        <p:spPr>
          <a:xfrm>
            <a:off x="0" y="1000108"/>
            <a:ext cx="9144000" cy="3208571"/>
          </a:xfrm>
          <a:prstGeom prst="rect">
            <a:avLst/>
          </a:prstGeom>
          <a:ln>
            <a:solidFill>
              <a:schemeClr val="accent1"/>
            </a:solidFill>
          </a:ln>
        </p:spPr>
        <p:txBody>
          <a:bodyPr wrap="square">
            <a:spAutoFit/>
          </a:bodyPr>
          <a:lstStyle/>
          <a:p>
            <a:pPr>
              <a:lnSpc>
                <a:spcPts val="2700"/>
              </a:lnSpc>
            </a:pPr>
            <a:r>
              <a:rPr lang="it-IT" sz="2800" dirty="0" smtClean="0"/>
              <a:t>Lo studioso individua due tipi di bene comune, che corrispondono poi a due momenti diversi della sua realizzazione: un </a:t>
            </a:r>
            <a:r>
              <a:rPr lang="it-IT" sz="2800" i="1" dirty="0" smtClean="0"/>
              <a:t>bene comune da costruire (o realizzare) </a:t>
            </a:r>
            <a:r>
              <a:rPr lang="it-IT" sz="2800" dirty="0" smtClean="0"/>
              <a:t>attraverso la collaborazione di tutto il gruppo, e un </a:t>
            </a:r>
            <a:r>
              <a:rPr lang="it-IT" sz="2800" i="1" dirty="0" smtClean="0"/>
              <a:t>bene comune da distribuire tra i diversi </a:t>
            </a:r>
            <a:r>
              <a:rPr lang="it-IT" sz="2800" dirty="0" smtClean="0"/>
              <a:t>membri del gruppo stesso. Il bene comune da distribuire chiude il ciclo del bene comune da costruire, quindi, da un punto di vista cronologico, gli individui prima desiderano il bene e dopo decidono di realizzarlo.</a:t>
            </a:r>
            <a:endParaRPr lang="it-IT" sz="2800" dirty="0"/>
          </a:p>
        </p:txBody>
      </p:sp>
      <p:sp>
        <p:nvSpPr>
          <p:cNvPr id="4" name="Rettangolo 3"/>
          <p:cNvSpPr/>
          <p:nvPr/>
        </p:nvSpPr>
        <p:spPr>
          <a:xfrm>
            <a:off x="-214346" y="6419418"/>
            <a:ext cx="9144000" cy="438582"/>
          </a:xfrm>
          <a:prstGeom prst="rect">
            <a:avLst/>
          </a:prstGeom>
          <a:ln>
            <a:solidFill>
              <a:schemeClr val="accent1"/>
            </a:solidFill>
          </a:ln>
        </p:spPr>
        <p:txBody>
          <a:bodyPr wrap="square">
            <a:spAutoFit/>
          </a:bodyPr>
          <a:lstStyle/>
          <a:p>
            <a:pPr>
              <a:lnSpc>
                <a:spcPts val="2700"/>
              </a:lnSpc>
            </a:pPr>
            <a:endParaRPr lang="it-IT" sz="2800" dirty="0"/>
          </a:p>
        </p:txBody>
      </p:sp>
      <p:sp>
        <p:nvSpPr>
          <p:cNvPr id="6" name="Ovale 5"/>
          <p:cNvSpPr/>
          <p:nvPr/>
        </p:nvSpPr>
        <p:spPr>
          <a:xfrm>
            <a:off x="7786710" y="-714380"/>
            <a:ext cx="1143008" cy="1714488"/>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954107"/>
          </a:xfrm>
          <a:prstGeom prst="rect">
            <a:avLst/>
          </a:prstGeom>
          <a:solidFill>
            <a:srgbClr val="0000CC"/>
          </a:solidFill>
        </p:spPr>
        <p:txBody>
          <a:bodyPr wrap="square">
            <a:spAutoFit/>
          </a:bodyPr>
          <a:lstStyle/>
          <a:p>
            <a:pPr algn="ctr"/>
            <a:r>
              <a:rPr lang="it-IT" sz="2800" b="1" dirty="0" smtClean="0">
                <a:solidFill>
                  <a:schemeClr val="bg1"/>
                </a:solidFill>
              </a:rPr>
              <a:t>MARY  DOUGLAS: </a:t>
            </a:r>
          </a:p>
          <a:p>
            <a:pPr algn="ctr"/>
            <a:r>
              <a:rPr lang="it-IT" sz="2800" b="1" dirty="0" smtClean="0">
                <a:solidFill>
                  <a:schemeClr val="bg1"/>
                </a:solidFill>
              </a:rPr>
              <a:t>IL  DIBATTITO  SULLE  NORME</a:t>
            </a:r>
            <a:endParaRPr lang="it-IT" sz="2800" dirty="0">
              <a:solidFill>
                <a:schemeClr val="bg1"/>
              </a:solidFill>
            </a:endParaRPr>
          </a:p>
        </p:txBody>
      </p:sp>
      <p:sp>
        <p:nvSpPr>
          <p:cNvPr id="3" name="Rettangolo 2"/>
          <p:cNvSpPr/>
          <p:nvPr/>
        </p:nvSpPr>
        <p:spPr>
          <a:xfrm>
            <a:off x="0" y="1000108"/>
            <a:ext cx="9144000" cy="4939814"/>
          </a:xfrm>
          <a:prstGeom prst="rect">
            <a:avLst/>
          </a:prstGeom>
          <a:ln>
            <a:solidFill>
              <a:schemeClr val="accent1"/>
            </a:solidFill>
          </a:ln>
        </p:spPr>
        <p:txBody>
          <a:bodyPr wrap="square">
            <a:spAutoFit/>
          </a:bodyPr>
          <a:lstStyle/>
          <a:p>
            <a:pPr>
              <a:lnSpc>
                <a:spcPts val="2700"/>
              </a:lnSpc>
            </a:pPr>
            <a:r>
              <a:rPr lang="it-IT" sz="2800" dirty="0" smtClean="0"/>
              <a:t>Douglas parte dall’assunto che gli individui che instaurano una relazione sociale (anche minima) sono coinvolti nel dibattito su ciò che la relazione è e su come dovrebbe essere gestita, arrivando così a legittimare la loro forma di società. </a:t>
            </a:r>
          </a:p>
          <a:p>
            <a:pPr>
              <a:lnSpc>
                <a:spcPts val="2700"/>
              </a:lnSpc>
            </a:pPr>
            <a:r>
              <a:rPr lang="it-IT" sz="2800" dirty="0" smtClean="0"/>
              <a:t>Il processo, secondo la teoria dell’analisi culturale a cui Douglas fa riferimento, viene indicato come il </a:t>
            </a:r>
            <a:r>
              <a:rPr lang="it-IT" sz="2800" i="1" dirty="0" smtClean="0"/>
              <a:t>dibattito sulle norme.</a:t>
            </a:r>
            <a:endParaRPr lang="it-IT" sz="2800" dirty="0" smtClean="0"/>
          </a:p>
          <a:p>
            <a:pPr>
              <a:lnSpc>
                <a:spcPts val="2700"/>
              </a:lnSpc>
            </a:pPr>
            <a:r>
              <a:rPr lang="it-IT" sz="2800" dirty="0" smtClean="0"/>
              <a:t>L’antropologa riprende il pensiero di David Hume sull’azione</a:t>
            </a:r>
          </a:p>
          <a:p>
            <a:pPr>
              <a:lnSpc>
                <a:spcPts val="2700"/>
              </a:lnSpc>
            </a:pPr>
            <a:r>
              <a:rPr lang="it-IT" sz="2800" dirty="0" smtClean="0"/>
              <a:t>collettiva, secondo il quale questa ha una maggiore possibilità di successo se avviene in una comunità ristretta, in quanto questa ha meno risorse da contendersi, per sostenere poi che</a:t>
            </a:r>
          </a:p>
          <a:p>
            <a:pPr>
              <a:lnSpc>
                <a:spcPts val="2700"/>
              </a:lnSpc>
            </a:pPr>
            <a:r>
              <a:rPr lang="it-IT" sz="2800" dirty="0" smtClean="0"/>
              <a:t>nella prospettiva antropologica i fattori favorevoli ad un esito positivo dell’azione collettiva dipendono dal rapporto tra popolazione e risorse, non dalle dimensioni del gruppo.</a:t>
            </a:r>
            <a:endParaRPr lang="it-IT" sz="2800" dirty="0"/>
          </a:p>
        </p:txBody>
      </p:sp>
      <p:sp>
        <p:nvSpPr>
          <p:cNvPr id="4" name="Rettangolo 3"/>
          <p:cNvSpPr/>
          <p:nvPr/>
        </p:nvSpPr>
        <p:spPr>
          <a:xfrm>
            <a:off x="-214346" y="6419418"/>
            <a:ext cx="9144000" cy="438582"/>
          </a:xfrm>
          <a:prstGeom prst="rect">
            <a:avLst/>
          </a:prstGeom>
          <a:ln>
            <a:solidFill>
              <a:schemeClr val="accent1"/>
            </a:solidFill>
          </a:ln>
        </p:spPr>
        <p:txBody>
          <a:bodyPr wrap="square">
            <a:spAutoFit/>
          </a:bodyPr>
          <a:lstStyle/>
          <a:p>
            <a:pPr>
              <a:lnSpc>
                <a:spcPts val="2700"/>
              </a:lnSpc>
            </a:pPr>
            <a:endParaRPr lang="it-IT" sz="2800" dirty="0"/>
          </a:p>
        </p:txBody>
      </p:sp>
      <p:sp>
        <p:nvSpPr>
          <p:cNvPr id="6" name="Ovale 5"/>
          <p:cNvSpPr/>
          <p:nvPr/>
        </p:nvSpPr>
        <p:spPr>
          <a:xfrm>
            <a:off x="7786710" y="-714380"/>
            <a:ext cx="1143008" cy="1428760"/>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954107"/>
          </a:xfrm>
          <a:prstGeom prst="rect">
            <a:avLst/>
          </a:prstGeom>
          <a:solidFill>
            <a:srgbClr val="0000CC"/>
          </a:solidFill>
        </p:spPr>
        <p:txBody>
          <a:bodyPr wrap="square">
            <a:spAutoFit/>
          </a:bodyPr>
          <a:lstStyle/>
          <a:p>
            <a:pPr algn="ctr"/>
            <a:r>
              <a:rPr lang="it-IT" sz="2800" b="1" dirty="0" smtClean="0">
                <a:solidFill>
                  <a:schemeClr val="bg1"/>
                </a:solidFill>
              </a:rPr>
              <a:t>RICCARDO PETRELLA (Economista): </a:t>
            </a:r>
          </a:p>
          <a:p>
            <a:pPr algn="ctr"/>
            <a:r>
              <a:rPr lang="it-IT" sz="2800" b="1" dirty="0" smtClean="0">
                <a:solidFill>
                  <a:schemeClr val="bg1"/>
                </a:solidFill>
              </a:rPr>
              <a:t>Nuovi criteri per la definizione dei beni comuni</a:t>
            </a:r>
            <a:endParaRPr lang="it-IT" sz="2800" dirty="0">
              <a:solidFill>
                <a:schemeClr val="bg1"/>
              </a:solidFill>
            </a:endParaRPr>
          </a:p>
        </p:txBody>
      </p:sp>
      <p:sp>
        <p:nvSpPr>
          <p:cNvPr id="3" name="Rettangolo 2"/>
          <p:cNvSpPr/>
          <p:nvPr/>
        </p:nvSpPr>
        <p:spPr>
          <a:xfrm>
            <a:off x="0" y="1000108"/>
            <a:ext cx="9144000" cy="4593565"/>
          </a:xfrm>
          <a:prstGeom prst="rect">
            <a:avLst/>
          </a:prstGeom>
          <a:ln>
            <a:solidFill>
              <a:schemeClr val="accent1"/>
            </a:solidFill>
          </a:ln>
        </p:spPr>
        <p:txBody>
          <a:bodyPr wrap="square">
            <a:spAutoFit/>
          </a:bodyPr>
          <a:lstStyle/>
          <a:p>
            <a:pPr>
              <a:lnSpc>
                <a:spcPts val="2700"/>
              </a:lnSpc>
            </a:pPr>
            <a:r>
              <a:rPr lang="it-IT" sz="2800" dirty="0" smtClean="0"/>
              <a:t>Il primo criterio è il </a:t>
            </a:r>
            <a:r>
              <a:rPr lang="it-IT" sz="2800" i="1" dirty="0" smtClean="0"/>
              <a:t>criterio della responsabilità collettiva in base al quale un bene è comune quando la responsabilità di questo bene </a:t>
            </a:r>
            <a:r>
              <a:rPr lang="it-IT" sz="2800" dirty="0" smtClean="0"/>
              <a:t>(o servizio), indispensabile al vivere insieme, implica un impegno collettivo al mantenimento di questo bene. </a:t>
            </a:r>
          </a:p>
          <a:p>
            <a:pPr>
              <a:lnSpc>
                <a:spcPts val="2700"/>
              </a:lnSpc>
            </a:pPr>
            <a:r>
              <a:rPr lang="it-IT" sz="2800" dirty="0" smtClean="0"/>
              <a:t>Il secondo criterio riguarda le </a:t>
            </a:r>
            <a:r>
              <a:rPr lang="it-IT" sz="2800" i="1" dirty="0" smtClean="0"/>
              <a:t>regole che stabiliscono l’uso del bene: </a:t>
            </a:r>
            <a:r>
              <a:rPr lang="it-IT" sz="2800" dirty="0" smtClean="0"/>
              <a:t>per</a:t>
            </a:r>
            <a:r>
              <a:rPr lang="it-IT" sz="2800" i="1" dirty="0" smtClean="0"/>
              <a:t> </a:t>
            </a:r>
            <a:r>
              <a:rPr lang="it-IT" sz="2800" dirty="0" smtClean="0"/>
              <a:t>qualunque bene (o servizio) comune c’è bisogno di un’autorità rappresentativa dal punto di vista della legittimità. Il terzo fondamentale criterio, stabilisce che un bene pubblico si definisce solo in presenza di </a:t>
            </a:r>
            <a:r>
              <a:rPr lang="it-IT" sz="2800" i="1" dirty="0" smtClean="0"/>
              <a:t>democrazia.</a:t>
            </a:r>
          </a:p>
          <a:p>
            <a:pPr>
              <a:lnSpc>
                <a:spcPts val="2700"/>
              </a:lnSpc>
            </a:pPr>
            <a:r>
              <a:rPr lang="it-IT" sz="2800" dirty="0" smtClean="0"/>
              <a:t>Basandosi su questi valori, e in particolare sull’ultimo, è fondamentale che il riconoscimento dei beni comuni avvenga in primo luogo nella Costituzione degli stati.</a:t>
            </a:r>
            <a:endParaRPr lang="it-IT" sz="2800" dirty="0"/>
          </a:p>
        </p:txBody>
      </p:sp>
      <p:sp>
        <p:nvSpPr>
          <p:cNvPr id="4" name="Rettangolo 3"/>
          <p:cNvSpPr/>
          <p:nvPr/>
        </p:nvSpPr>
        <p:spPr>
          <a:xfrm>
            <a:off x="32" y="6419418"/>
            <a:ext cx="9144000" cy="438582"/>
          </a:xfrm>
          <a:prstGeom prst="rect">
            <a:avLst/>
          </a:prstGeom>
          <a:ln>
            <a:solidFill>
              <a:schemeClr val="accent1"/>
            </a:solidFill>
          </a:ln>
        </p:spPr>
        <p:txBody>
          <a:bodyPr wrap="square">
            <a:spAutoFit/>
          </a:bodyPr>
          <a:lstStyle/>
          <a:p>
            <a:pPr>
              <a:lnSpc>
                <a:spcPts val="2700"/>
              </a:lnSpc>
            </a:pPr>
            <a:endParaRPr lang="it-IT" sz="2800" dirty="0"/>
          </a:p>
        </p:txBody>
      </p:sp>
      <p:sp>
        <p:nvSpPr>
          <p:cNvPr id="6" name="Ovale 5"/>
          <p:cNvSpPr/>
          <p:nvPr/>
        </p:nvSpPr>
        <p:spPr>
          <a:xfrm>
            <a:off x="5572132" y="-857244"/>
            <a:ext cx="1571636" cy="1714488"/>
          </a:xfrm>
          <a:prstGeom prst="ellipse">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sp>
        <p:nvSpPr>
          <p:cNvPr id="47" name="Line 21"/>
          <p:cNvSpPr>
            <a:spLocks noChangeShapeType="1"/>
          </p:cNvSpPr>
          <p:nvPr/>
        </p:nvSpPr>
        <p:spPr bwMode="auto">
          <a:xfrm flipH="1">
            <a:off x="1841479" y="2357430"/>
            <a:ext cx="0" cy="3311525"/>
          </a:xfrm>
          <a:prstGeom prst="line">
            <a:avLst/>
          </a:prstGeom>
          <a:noFill/>
          <a:ln w="57150">
            <a:solidFill>
              <a:srgbClr val="FF0000"/>
            </a:solidFill>
            <a:round/>
            <a:headEnd/>
            <a:tailEnd type="triangle" w="med" len="med"/>
          </a:ln>
        </p:spPr>
        <p:txBody>
          <a:bodyPr/>
          <a:lstStyle/>
          <a:p>
            <a:endParaRPr lang="it-IT"/>
          </a:p>
        </p:txBody>
      </p:sp>
      <p:sp>
        <p:nvSpPr>
          <p:cNvPr id="48" name="Line 23"/>
          <p:cNvSpPr>
            <a:spLocks noChangeShapeType="1"/>
          </p:cNvSpPr>
          <p:nvPr/>
        </p:nvSpPr>
        <p:spPr bwMode="auto">
          <a:xfrm flipV="1">
            <a:off x="1985941" y="2500305"/>
            <a:ext cx="0" cy="3241675"/>
          </a:xfrm>
          <a:prstGeom prst="line">
            <a:avLst/>
          </a:prstGeom>
          <a:noFill/>
          <a:ln w="57150">
            <a:solidFill>
              <a:srgbClr val="993300"/>
            </a:solidFill>
            <a:round/>
            <a:headEnd/>
            <a:tailEnd type="triangle" w="med" len="med"/>
          </a:ln>
        </p:spPr>
        <p:txBody>
          <a:bodyPr/>
          <a:lstStyle/>
          <a:p>
            <a:endParaRPr lang="it-IT"/>
          </a:p>
        </p:txBody>
      </p:sp>
      <p:sp>
        <p:nvSpPr>
          <p:cNvPr id="49" name="Text Box 38"/>
          <p:cNvSpPr txBox="1">
            <a:spLocks noChangeArrowheads="1"/>
          </p:cNvSpPr>
          <p:nvPr/>
        </p:nvSpPr>
        <p:spPr bwMode="auto">
          <a:xfrm rot="16200000">
            <a:off x="15845" y="3873504"/>
            <a:ext cx="3286146" cy="396875"/>
          </a:xfrm>
          <a:prstGeom prst="rect">
            <a:avLst/>
          </a:prstGeom>
          <a:noFill/>
          <a:ln w="9525">
            <a:noFill/>
            <a:miter lim="800000"/>
            <a:headEnd/>
            <a:tailEnd/>
          </a:ln>
        </p:spPr>
        <p:txBody>
          <a:bodyPr wrap="square">
            <a:spAutoFit/>
          </a:bodyPr>
          <a:lstStyle/>
          <a:p>
            <a:pPr>
              <a:spcBef>
                <a:spcPct val="50000"/>
              </a:spcBef>
            </a:pPr>
            <a:r>
              <a:rPr lang="it-IT" sz="2000" b="1" dirty="0" smtClean="0">
                <a:solidFill>
                  <a:srgbClr val="FF0000"/>
                </a:solidFill>
                <a:latin typeface="Times New Roman" pitchFamily="18" charset="0"/>
                <a:cs typeface="Times New Roman" pitchFamily="18" charset="0"/>
              </a:rPr>
              <a:t>PRESTITI (Debito pubblico </a:t>
            </a:r>
            <a:endParaRPr lang="it-IT" sz="2000" b="1" dirty="0">
              <a:solidFill>
                <a:srgbClr val="FF0000"/>
              </a:solidFill>
              <a:latin typeface="Times New Roman" pitchFamily="18" charset="0"/>
              <a:cs typeface="Times New Roman" pitchFamily="18" charset="0"/>
            </a:endParaRPr>
          </a:p>
        </p:txBody>
      </p:sp>
      <p:sp>
        <p:nvSpPr>
          <p:cNvPr id="50" name="Text Box 39"/>
          <p:cNvSpPr txBox="1">
            <a:spLocks noChangeArrowheads="1"/>
          </p:cNvSpPr>
          <p:nvPr/>
        </p:nvSpPr>
        <p:spPr bwMode="auto">
          <a:xfrm rot="16200000">
            <a:off x="1223139" y="3982216"/>
            <a:ext cx="1779606" cy="400110"/>
          </a:xfrm>
          <a:prstGeom prst="rect">
            <a:avLst/>
          </a:prstGeom>
          <a:noFill/>
          <a:ln w="9525">
            <a:noFill/>
            <a:miter lim="800000"/>
            <a:headEnd/>
            <a:tailEnd/>
          </a:ln>
        </p:spPr>
        <p:txBody>
          <a:bodyPr wrap="square">
            <a:spAutoFit/>
          </a:bodyPr>
          <a:lstStyle/>
          <a:p>
            <a:pPr>
              <a:spcBef>
                <a:spcPct val="50000"/>
              </a:spcBef>
            </a:pPr>
            <a:r>
              <a:rPr lang="it-IT" sz="2000" b="1" dirty="0" smtClean="0">
                <a:solidFill>
                  <a:srgbClr val="993300"/>
                </a:solidFill>
                <a:latin typeface="Times New Roman" pitchFamily="18" charset="0"/>
                <a:cs typeface="Times New Roman" pitchFamily="18" charset="0"/>
              </a:rPr>
              <a:t>INTERESSI</a:t>
            </a:r>
            <a:endParaRPr lang="it-IT" sz="2000" b="1" dirty="0">
              <a:solidFill>
                <a:srgbClr val="993300"/>
              </a:solidFill>
              <a:latin typeface="Times New Roman" pitchFamily="18" charset="0"/>
              <a:cs typeface="Times New Roman" pitchFamily="18" charset="0"/>
            </a:endParaRPr>
          </a:p>
        </p:txBody>
      </p:sp>
      <p:sp>
        <p:nvSpPr>
          <p:cNvPr id="140290" name="Rectangle 2"/>
          <p:cNvSpPr>
            <a:spLocks noGrp="1" noChangeArrowheads="1"/>
          </p:cNvSpPr>
          <p:nvPr>
            <p:ph type="title"/>
          </p:nvPr>
        </p:nvSpPr>
        <p:spPr>
          <a:xfrm>
            <a:off x="0" y="0"/>
            <a:ext cx="9144000" cy="549275"/>
          </a:xfrm>
          <a:gradFill rotWithShape="1">
            <a:gsLst>
              <a:gs pos="0">
                <a:srgbClr val="33CC33"/>
              </a:gs>
              <a:gs pos="100000">
                <a:srgbClr val="FF3300"/>
              </a:gs>
            </a:gsLst>
            <a:lin ang="2700000" scaled="1"/>
          </a:gradFill>
        </p:spPr>
        <p:txBody>
          <a:bodyPr/>
          <a:lstStyle/>
          <a:p>
            <a:pPr eaLnBrk="1" hangingPunct="1"/>
            <a:r>
              <a:rPr lang="it-IT" sz="2800" b="1" smtClean="0">
                <a:solidFill>
                  <a:schemeClr val="bg1"/>
                </a:solidFill>
              </a:rPr>
              <a:t>I  SOGGETTI  DELL’ECONOMIA</a:t>
            </a:r>
          </a:p>
        </p:txBody>
      </p:sp>
      <p:sp>
        <p:nvSpPr>
          <p:cNvPr id="140291" name="AutoShape 3"/>
          <p:cNvSpPr>
            <a:spLocks noChangeArrowheads="1"/>
          </p:cNvSpPr>
          <p:nvPr/>
        </p:nvSpPr>
        <p:spPr bwMode="auto">
          <a:xfrm>
            <a:off x="0" y="620713"/>
            <a:ext cx="2484438" cy="1800225"/>
          </a:xfrm>
          <a:prstGeom prst="bevel">
            <a:avLst>
              <a:gd name="adj" fmla="val 12500"/>
            </a:avLst>
          </a:prstGeom>
          <a:solidFill>
            <a:srgbClr val="FF3300"/>
          </a:solidFill>
          <a:ln w="9525">
            <a:solidFill>
              <a:schemeClr val="tx1"/>
            </a:solidFill>
            <a:miter lim="800000"/>
            <a:headEnd/>
            <a:tailEnd/>
          </a:ln>
        </p:spPr>
        <p:txBody>
          <a:bodyPr wrap="none" anchor="ctr"/>
          <a:lstStyle/>
          <a:p>
            <a:r>
              <a:rPr lang="it-IT" sz="2800" b="1" dirty="0">
                <a:solidFill>
                  <a:schemeClr val="bg1"/>
                </a:solidFill>
                <a:latin typeface="Times New Roman" pitchFamily="18" charset="0"/>
                <a:cs typeface="Times New Roman" pitchFamily="18" charset="0"/>
              </a:rPr>
              <a:t>FAMIGLIE</a:t>
            </a:r>
          </a:p>
        </p:txBody>
      </p:sp>
      <p:sp>
        <p:nvSpPr>
          <p:cNvPr id="140292" name="AutoShape 4"/>
          <p:cNvSpPr>
            <a:spLocks noChangeArrowheads="1"/>
          </p:cNvSpPr>
          <p:nvPr/>
        </p:nvSpPr>
        <p:spPr bwMode="auto">
          <a:xfrm>
            <a:off x="3706813" y="2492375"/>
            <a:ext cx="1944687" cy="1727200"/>
          </a:xfrm>
          <a:prstGeom prst="bevel">
            <a:avLst>
              <a:gd name="adj" fmla="val 12500"/>
            </a:avLst>
          </a:prstGeom>
          <a:solidFill>
            <a:srgbClr val="0000CC"/>
          </a:solidFill>
          <a:ln w="9525">
            <a:solidFill>
              <a:schemeClr val="tx1"/>
            </a:solidFill>
            <a:miter lim="800000"/>
            <a:headEnd/>
            <a:tailEnd/>
          </a:ln>
        </p:spPr>
        <p:txBody>
          <a:bodyPr wrap="none" anchor="ctr"/>
          <a:lstStyle/>
          <a:p>
            <a:r>
              <a:rPr lang="it-IT" sz="2800" b="1" dirty="0">
                <a:solidFill>
                  <a:schemeClr val="bg1"/>
                </a:solidFill>
                <a:latin typeface="Times New Roman" pitchFamily="18" charset="0"/>
                <a:cs typeface="Times New Roman" pitchFamily="18" charset="0"/>
              </a:rPr>
              <a:t>BANCHE</a:t>
            </a:r>
          </a:p>
        </p:txBody>
      </p:sp>
      <p:sp>
        <p:nvSpPr>
          <p:cNvPr id="140293" name="AutoShape 5"/>
          <p:cNvSpPr>
            <a:spLocks noChangeArrowheads="1"/>
          </p:cNvSpPr>
          <p:nvPr/>
        </p:nvSpPr>
        <p:spPr bwMode="auto">
          <a:xfrm>
            <a:off x="0" y="5734050"/>
            <a:ext cx="9143999" cy="1079500"/>
          </a:xfrm>
          <a:prstGeom prst="bevel">
            <a:avLst>
              <a:gd name="adj" fmla="val 12500"/>
            </a:avLst>
          </a:prstGeom>
          <a:solidFill>
            <a:srgbClr val="993300"/>
          </a:solidFill>
          <a:ln w="9525">
            <a:solidFill>
              <a:schemeClr val="tx1"/>
            </a:solidFill>
            <a:miter lim="800000"/>
            <a:headEnd/>
            <a:tailEnd/>
          </a:ln>
        </p:spPr>
        <p:txBody>
          <a:bodyPr wrap="none" anchor="ctr"/>
          <a:lstStyle/>
          <a:p>
            <a:pPr algn="ctr"/>
            <a:r>
              <a:rPr lang="it-IT" sz="2800" b="1" dirty="0">
                <a:solidFill>
                  <a:schemeClr val="bg1"/>
                </a:solidFill>
                <a:latin typeface="Times New Roman" pitchFamily="18" charset="0"/>
                <a:cs typeface="Times New Roman" pitchFamily="18" charset="0"/>
              </a:rPr>
              <a:t>ENTI PUBBLICI</a:t>
            </a:r>
          </a:p>
        </p:txBody>
      </p:sp>
      <p:sp>
        <p:nvSpPr>
          <p:cNvPr id="140294" name="AutoShape 6"/>
          <p:cNvSpPr>
            <a:spLocks noChangeArrowheads="1"/>
          </p:cNvSpPr>
          <p:nvPr/>
        </p:nvSpPr>
        <p:spPr bwMode="auto">
          <a:xfrm>
            <a:off x="6227763" y="622300"/>
            <a:ext cx="2916237" cy="1798638"/>
          </a:xfrm>
          <a:prstGeom prst="bevel">
            <a:avLst>
              <a:gd name="adj" fmla="val 12500"/>
            </a:avLst>
          </a:prstGeom>
          <a:solidFill>
            <a:srgbClr val="33CC33"/>
          </a:solidFill>
          <a:ln w="9525">
            <a:solidFill>
              <a:schemeClr val="tx1"/>
            </a:solidFill>
            <a:miter lim="800000"/>
            <a:headEnd/>
            <a:tailEnd/>
          </a:ln>
        </p:spPr>
        <p:txBody>
          <a:bodyPr wrap="none" anchor="ctr"/>
          <a:lstStyle/>
          <a:p>
            <a:pPr>
              <a:lnSpc>
                <a:spcPct val="80000"/>
              </a:lnSpc>
            </a:pPr>
            <a:r>
              <a:rPr lang="it-IT" sz="2800" b="1" dirty="0">
                <a:solidFill>
                  <a:schemeClr val="bg1"/>
                </a:solidFill>
                <a:latin typeface="Times New Roman" pitchFamily="18" charset="0"/>
                <a:cs typeface="Times New Roman" pitchFamily="18" charset="0"/>
              </a:rPr>
              <a:t>IMPRESE:</a:t>
            </a:r>
          </a:p>
          <a:p>
            <a:pPr>
              <a:lnSpc>
                <a:spcPct val="80000"/>
              </a:lnSpc>
            </a:pPr>
            <a:r>
              <a:rPr lang="it-IT" sz="2800" dirty="0">
                <a:solidFill>
                  <a:schemeClr val="bg1"/>
                </a:solidFill>
                <a:latin typeface="Times New Roman" pitchFamily="18" charset="0"/>
                <a:cs typeface="Times New Roman" pitchFamily="18" charset="0"/>
              </a:rPr>
              <a:t>Produzione  </a:t>
            </a:r>
          </a:p>
          <a:p>
            <a:pPr>
              <a:lnSpc>
                <a:spcPct val="80000"/>
              </a:lnSpc>
            </a:pPr>
            <a:r>
              <a:rPr lang="it-IT" sz="2800" dirty="0">
                <a:solidFill>
                  <a:schemeClr val="bg1"/>
                </a:solidFill>
                <a:latin typeface="Times New Roman" pitchFamily="18" charset="0"/>
                <a:cs typeface="Times New Roman" pitchFamily="18" charset="0"/>
              </a:rPr>
              <a:t>Distribuzione</a:t>
            </a:r>
          </a:p>
          <a:p>
            <a:pPr>
              <a:lnSpc>
                <a:spcPct val="80000"/>
              </a:lnSpc>
            </a:pPr>
            <a:r>
              <a:rPr lang="it-IT" sz="2800" dirty="0">
                <a:solidFill>
                  <a:schemeClr val="bg1"/>
                </a:solidFill>
                <a:latin typeface="Times New Roman" pitchFamily="18" charset="0"/>
                <a:cs typeface="Times New Roman" pitchFamily="18" charset="0"/>
              </a:rPr>
              <a:t>Servizi</a:t>
            </a:r>
          </a:p>
        </p:txBody>
      </p:sp>
      <p:sp>
        <p:nvSpPr>
          <p:cNvPr id="140295" name="Line 7"/>
          <p:cNvSpPr>
            <a:spLocks noChangeShapeType="1"/>
          </p:cNvSpPr>
          <p:nvPr/>
        </p:nvSpPr>
        <p:spPr bwMode="auto">
          <a:xfrm flipV="1">
            <a:off x="2484438" y="1485900"/>
            <a:ext cx="3600450" cy="36513"/>
          </a:xfrm>
          <a:prstGeom prst="line">
            <a:avLst/>
          </a:prstGeom>
          <a:noFill/>
          <a:ln w="57150">
            <a:solidFill>
              <a:srgbClr val="FF0000"/>
            </a:solidFill>
            <a:round/>
            <a:headEnd/>
            <a:tailEnd type="triangle" w="med" len="med"/>
          </a:ln>
        </p:spPr>
        <p:txBody>
          <a:bodyPr/>
          <a:lstStyle/>
          <a:p>
            <a:endParaRPr lang="it-IT"/>
          </a:p>
        </p:txBody>
      </p:sp>
      <p:sp>
        <p:nvSpPr>
          <p:cNvPr id="140296" name="Line 8"/>
          <p:cNvSpPr>
            <a:spLocks noChangeShapeType="1"/>
          </p:cNvSpPr>
          <p:nvPr/>
        </p:nvSpPr>
        <p:spPr bwMode="auto">
          <a:xfrm>
            <a:off x="2484438" y="836613"/>
            <a:ext cx="3527425" cy="0"/>
          </a:xfrm>
          <a:prstGeom prst="line">
            <a:avLst/>
          </a:prstGeom>
          <a:noFill/>
          <a:ln w="57150">
            <a:solidFill>
              <a:srgbClr val="FF6600"/>
            </a:solidFill>
            <a:round/>
            <a:headEnd/>
            <a:tailEnd type="triangle" w="med" len="med"/>
          </a:ln>
        </p:spPr>
        <p:txBody>
          <a:bodyPr/>
          <a:lstStyle/>
          <a:p>
            <a:endParaRPr lang="it-IT"/>
          </a:p>
        </p:txBody>
      </p:sp>
      <p:sp>
        <p:nvSpPr>
          <p:cNvPr id="140297" name="Line 9"/>
          <p:cNvSpPr>
            <a:spLocks noChangeShapeType="1"/>
          </p:cNvSpPr>
          <p:nvPr/>
        </p:nvSpPr>
        <p:spPr bwMode="auto">
          <a:xfrm flipH="1">
            <a:off x="2555875" y="981075"/>
            <a:ext cx="3671888" cy="0"/>
          </a:xfrm>
          <a:prstGeom prst="line">
            <a:avLst/>
          </a:prstGeom>
          <a:noFill/>
          <a:ln w="57150">
            <a:solidFill>
              <a:srgbClr val="92D050"/>
            </a:solidFill>
            <a:round/>
            <a:headEnd/>
            <a:tailEnd type="triangle" w="med" len="med"/>
          </a:ln>
        </p:spPr>
        <p:txBody>
          <a:bodyPr/>
          <a:lstStyle/>
          <a:p>
            <a:endParaRPr lang="it-IT"/>
          </a:p>
        </p:txBody>
      </p:sp>
      <p:sp>
        <p:nvSpPr>
          <p:cNvPr id="140298" name="Line 10"/>
          <p:cNvSpPr>
            <a:spLocks noChangeShapeType="1"/>
          </p:cNvSpPr>
          <p:nvPr/>
        </p:nvSpPr>
        <p:spPr bwMode="auto">
          <a:xfrm flipH="1">
            <a:off x="2555875" y="1665288"/>
            <a:ext cx="3671888" cy="0"/>
          </a:xfrm>
          <a:prstGeom prst="line">
            <a:avLst/>
          </a:prstGeom>
          <a:noFill/>
          <a:ln w="57150">
            <a:solidFill>
              <a:srgbClr val="009900"/>
            </a:solidFill>
            <a:round/>
            <a:headEnd/>
            <a:tailEnd type="triangle" w="med" len="med"/>
          </a:ln>
        </p:spPr>
        <p:txBody>
          <a:bodyPr/>
          <a:lstStyle/>
          <a:p>
            <a:endParaRPr lang="it-IT"/>
          </a:p>
        </p:txBody>
      </p:sp>
      <p:sp>
        <p:nvSpPr>
          <p:cNvPr id="140300" name="Line 12"/>
          <p:cNvSpPr>
            <a:spLocks noChangeShapeType="1"/>
          </p:cNvSpPr>
          <p:nvPr/>
        </p:nvSpPr>
        <p:spPr bwMode="auto">
          <a:xfrm>
            <a:off x="288893" y="2420938"/>
            <a:ext cx="0" cy="3240087"/>
          </a:xfrm>
          <a:prstGeom prst="line">
            <a:avLst/>
          </a:prstGeom>
          <a:noFill/>
          <a:ln w="57150">
            <a:solidFill>
              <a:srgbClr val="FF0000"/>
            </a:solidFill>
            <a:round/>
            <a:headEnd/>
            <a:tailEnd type="triangle" w="med" len="med"/>
          </a:ln>
        </p:spPr>
        <p:txBody>
          <a:bodyPr/>
          <a:lstStyle/>
          <a:p>
            <a:endParaRPr lang="it-IT"/>
          </a:p>
        </p:txBody>
      </p:sp>
      <p:sp>
        <p:nvSpPr>
          <p:cNvPr id="140301" name="Line 13"/>
          <p:cNvSpPr>
            <a:spLocks noChangeShapeType="1"/>
          </p:cNvSpPr>
          <p:nvPr/>
        </p:nvSpPr>
        <p:spPr bwMode="auto">
          <a:xfrm>
            <a:off x="968347" y="2420938"/>
            <a:ext cx="0" cy="3168650"/>
          </a:xfrm>
          <a:prstGeom prst="line">
            <a:avLst/>
          </a:prstGeom>
          <a:noFill/>
          <a:ln w="57150">
            <a:solidFill>
              <a:srgbClr val="FF0000"/>
            </a:solidFill>
            <a:round/>
            <a:headEnd/>
            <a:tailEnd type="triangle" w="med" len="med"/>
          </a:ln>
        </p:spPr>
        <p:txBody>
          <a:bodyPr/>
          <a:lstStyle/>
          <a:p>
            <a:endParaRPr lang="it-IT"/>
          </a:p>
        </p:txBody>
      </p:sp>
      <p:sp>
        <p:nvSpPr>
          <p:cNvPr id="140302" name="Line 14"/>
          <p:cNvSpPr>
            <a:spLocks noChangeShapeType="1"/>
          </p:cNvSpPr>
          <p:nvPr/>
        </p:nvSpPr>
        <p:spPr bwMode="auto">
          <a:xfrm>
            <a:off x="2484438" y="2060575"/>
            <a:ext cx="1150937" cy="792163"/>
          </a:xfrm>
          <a:prstGeom prst="line">
            <a:avLst/>
          </a:prstGeom>
          <a:noFill/>
          <a:ln w="57150">
            <a:solidFill>
              <a:srgbClr val="FF3300"/>
            </a:solidFill>
            <a:round/>
            <a:headEnd/>
            <a:tailEnd type="triangle" w="med" len="med"/>
          </a:ln>
        </p:spPr>
        <p:txBody>
          <a:bodyPr/>
          <a:lstStyle/>
          <a:p>
            <a:endParaRPr lang="it-IT"/>
          </a:p>
        </p:txBody>
      </p:sp>
      <p:sp>
        <p:nvSpPr>
          <p:cNvPr id="140303" name="Line 15"/>
          <p:cNvSpPr>
            <a:spLocks noChangeShapeType="1"/>
          </p:cNvSpPr>
          <p:nvPr/>
        </p:nvSpPr>
        <p:spPr bwMode="auto">
          <a:xfrm flipH="1" flipV="1">
            <a:off x="2555875" y="2276475"/>
            <a:ext cx="1152525" cy="792163"/>
          </a:xfrm>
          <a:prstGeom prst="line">
            <a:avLst/>
          </a:prstGeom>
          <a:noFill/>
          <a:ln w="57150">
            <a:solidFill>
              <a:srgbClr val="0000CC"/>
            </a:solidFill>
            <a:round/>
            <a:headEnd/>
            <a:tailEnd type="triangle" w="med" len="med"/>
          </a:ln>
        </p:spPr>
        <p:txBody>
          <a:bodyPr/>
          <a:lstStyle/>
          <a:p>
            <a:endParaRPr lang="it-IT"/>
          </a:p>
        </p:txBody>
      </p:sp>
      <p:sp>
        <p:nvSpPr>
          <p:cNvPr id="140304" name="Line 16"/>
          <p:cNvSpPr>
            <a:spLocks noChangeShapeType="1"/>
          </p:cNvSpPr>
          <p:nvPr/>
        </p:nvSpPr>
        <p:spPr bwMode="auto">
          <a:xfrm flipH="1">
            <a:off x="5724525" y="2420938"/>
            <a:ext cx="1152525" cy="1368425"/>
          </a:xfrm>
          <a:prstGeom prst="line">
            <a:avLst/>
          </a:prstGeom>
          <a:noFill/>
          <a:ln w="57150">
            <a:solidFill>
              <a:srgbClr val="009900"/>
            </a:solidFill>
            <a:round/>
            <a:headEnd/>
            <a:tailEnd type="triangle" w="med" len="med"/>
          </a:ln>
        </p:spPr>
        <p:txBody>
          <a:bodyPr/>
          <a:lstStyle/>
          <a:p>
            <a:endParaRPr lang="it-IT"/>
          </a:p>
        </p:txBody>
      </p:sp>
      <p:sp>
        <p:nvSpPr>
          <p:cNvPr id="140305" name="Line 17"/>
          <p:cNvSpPr>
            <a:spLocks noChangeShapeType="1"/>
          </p:cNvSpPr>
          <p:nvPr/>
        </p:nvSpPr>
        <p:spPr bwMode="auto">
          <a:xfrm flipV="1">
            <a:off x="5651500" y="2492375"/>
            <a:ext cx="1296988" cy="1584325"/>
          </a:xfrm>
          <a:prstGeom prst="line">
            <a:avLst/>
          </a:prstGeom>
          <a:noFill/>
          <a:ln w="57150">
            <a:solidFill>
              <a:srgbClr val="0000CC"/>
            </a:solidFill>
            <a:round/>
            <a:headEnd/>
            <a:tailEnd type="triangle" w="med" len="med"/>
          </a:ln>
        </p:spPr>
        <p:txBody>
          <a:bodyPr/>
          <a:lstStyle/>
          <a:p>
            <a:endParaRPr lang="it-IT"/>
          </a:p>
        </p:txBody>
      </p:sp>
      <p:sp>
        <p:nvSpPr>
          <p:cNvPr id="140306" name="Line 18"/>
          <p:cNvSpPr>
            <a:spLocks noChangeShapeType="1"/>
          </p:cNvSpPr>
          <p:nvPr/>
        </p:nvSpPr>
        <p:spPr bwMode="auto">
          <a:xfrm>
            <a:off x="4572000" y="4292600"/>
            <a:ext cx="0" cy="1368425"/>
          </a:xfrm>
          <a:prstGeom prst="line">
            <a:avLst/>
          </a:prstGeom>
          <a:noFill/>
          <a:ln w="57150">
            <a:solidFill>
              <a:srgbClr val="0000CC"/>
            </a:solidFill>
            <a:round/>
            <a:headEnd/>
            <a:tailEnd type="triangle" w="med" len="med"/>
          </a:ln>
        </p:spPr>
        <p:txBody>
          <a:bodyPr/>
          <a:lstStyle/>
          <a:p>
            <a:endParaRPr lang="it-IT"/>
          </a:p>
        </p:txBody>
      </p:sp>
      <p:sp>
        <p:nvSpPr>
          <p:cNvPr id="140307" name="Line 19"/>
          <p:cNvSpPr>
            <a:spLocks noChangeShapeType="1"/>
          </p:cNvSpPr>
          <p:nvPr/>
        </p:nvSpPr>
        <p:spPr bwMode="auto">
          <a:xfrm flipV="1">
            <a:off x="4716463" y="4365625"/>
            <a:ext cx="0" cy="1368425"/>
          </a:xfrm>
          <a:prstGeom prst="line">
            <a:avLst/>
          </a:prstGeom>
          <a:noFill/>
          <a:ln w="57150">
            <a:solidFill>
              <a:srgbClr val="993300"/>
            </a:solidFill>
            <a:round/>
            <a:headEnd/>
            <a:tailEnd type="triangle" w="med" len="med"/>
          </a:ln>
        </p:spPr>
        <p:txBody>
          <a:bodyPr/>
          <a:lstStyle/>
          <a:p>
            <a:endParaRPr lang="it-IT"/>
          </a:p>
        </p:txBody>
      </p:sp>
      <p:sp>
        <p:nvSpPr>
          <p:cNvPr id="140308" name="Line 20"/>
          <p:cNvSpPr>
            <a:spLocks noChangeShapeType="1"/>
          </p:cNvSpPr>
          <p:nvPr/>
        </p:nvSpPr>
        <p:spPr bwMode="auto">
          <a:xfrm>
            <a:off x="7353322" y="2420938"/>
            <a:ext cx="0" cy="3240087"/>
          </a:xfrm>
          <a:prstGeom prst="line">
            <a:avLst/>
          </a:prstGeom>
          <a:noFill/>
          <a:ln w="57150">
            <a:solidFill>
              <a:srgbClr val="009900"/>
            </a:solidFill>
            <a:round/>
            <a:headEnd/>
            <a:tailEnd type="triangle" w="med" len="med"/>
          </a:ln>
        </p:spPr>
        <p:txBody>
          <a:bodyPr/>
          <a:lstStyle/>
          <a:p>
            <a:endParaRPr lang="it-IT"/>
          </a:p>
        </p:txBody>
      </p:sp>
      <p:sp>
        <p:nvSpPr>
          <p:cNvPr id="140309" name="Line 21"/>
          <p:cNvSpPr>
            <a:spLocks noChangeShapeType="1"/>
          </p:cNvSpPr>
          <p:nvPr/>
        </p:nvSpPr>
        <p:spPr bwMode="auto">
          <a:xfrm flipH="1">
            <a:off x="8316941" y="2349500"/>
            <a:ext cx="0" cy="3311525"/>
          </a:xfrm>
          <a:prstGeom prst="line">
            <a:avLst/>
          </a:prstGeom>
          <a:noFill/>
          <a:ln w="57150">
            <a:solidFill>
              <a:srgbClr val="009900"/>
            </a:solidFill>
            <a:round/>
            <a:headEnd/>
            <a:tailEnd type="triangle" w="med" len="med"/>
          </a:ln>
        </p:spPr>
        <p:txBody>
          <a:bodyPr/>
          <a:lstStyle/>
          <a:p>
            <a:endParaRPr lang="it-IT"/>
          </a:p>
        </p:txBody>
      </p:sp>
      <p:sp>
        <p:nvSpPr>
          <p:cNvPr id="140310" name="Line 22"/>
          <p:cNvSpPr>
            <a:spLocks noChangeShapeType="1"/>
          </p:cNvSpPr>
          <p:nvPr/>
        </p:nvSpPr>
        <p:spPr bwMode="auto">
          <a:xfrm flipV="1">
            <a:off x="7497785" y="2492375"/>
            <a:ext cx="0" cy="3241675"/>
          </a:xfrm>
          <a:prstGeom prst="line">
            <a:avLst/>
          </a:prstGeom>
          <a:noFill/>
          <a:ln w="57150">
            <a:solidFill>
              <a:srgbClr val="993300"/>
            </a:solidFill>
            <a:round/>
            <a:headEnd/>
            <a:tailEnd type="triangle" w="med" len="med"/>
          </a:ln>
        </p:spPr>
        <p:txBody>
          <a:bodyPr/>
          <a:lstStyle/>
          <a:p>
            <a:endParaRPr lang="it-IT"/>
          </a:p>
        </p:txBody>
      </p:sp>
      <p:sp>
        <p:nvSpPr>
          <p:cNvPr id="140311" name="Line 23"/>
          <p:cNvSpPr>
            <a:spLocks noChangeShapeType="1"/>
          </p:cNvSpPr>
          <p:nvPr/>
        </p:nvSpPr>
        <p:spPr bwMode="auto">
          <a:xfrm flipV="1">
            <a:off x="8461403" y="2492375"/>
            <a:ext cx="0" cy="3241675"/>
          </a:xfrm>
          <a:prstGeom prst="line">
            <a:avLst/>
          </a:prstGeom>
          <a:noFill/>
          <a:ln w="57150">
            <a:solidFill>
              <a:srgbClr val="993300"/>
            </a:solidFill>
            <a:round/>
            <a:headEnd/>
            <a:tailEnd type="triangle" w="med" len="med"/>
          </a:ln>
        </p:spPr>
        <p:txBody>
          <a:bodyPr/>
          <a:lstStyle/>
          <a:p>
            <a:endParaRPr lang="it-IT"/>
          </a:p>
        </p:txBody>
      </p:sp>
      <p:sp>
        <p:nvSpPr>
          <p:cNvPr id="140312" name="Line 24"/>
          <p:cNvSpPr>
            <a:spLocks noChangeShapeType="1"/>
          </p:cNvSpPr>
          <p:nvPr/>
        </p:nvSpPr>
        <p:spPr bwMode="auto">
          <a:xfrm flipV="1">
            <a:off x="431768" y="2565400"/>
            <a:ext cx="0" cy="3168650"/>
          </a:xfrm>
          <a:prstGeom prst="line">
            <a:avLst/>
          </a:prstGeom>
          <a:noFill/>
          <a:ln w="57150">
            <a:solidFill>
              <a:srgbClr val="993300"/>
            </a:solidFill>
            <a:round/>
            <a:headEnd/>
            <a:tailEnd type="triangle" w="med" len="med"/>
          </a:ln>
        </p:spPr>
        <p:txBody>
          <a:bodyPr/>
          <a:lstStyle/>
          <a:p>
            <a:endParaRPr lang="it-IT"/>
          </a:p>
        </p:txBody>
      </p:sp>
      <p:sp>
        <p:nvSpPr>
          <p:cNvPr id="140313" name="Line 25"/>
          <p:cNvSpPr>
            <a:spLocks noChangeShapeType="1"/>
          </p:cNvSpPr>
          <p:nvPr/>
        </p:nvSpPr>
        <p:spPr bwMode="auto">
          <a:xfrm flipV="1">
            <a:off x="1112810" y="2636838"/>
            <a:ext cx="0" cy="3097212"/>
          </a:xfrm>
          <a:prstGeom prst="line">
            <a:avLst/>
          </a:prstGeom>
          <a:noFill/>
          <a:ln w="57150">
            <a:solidFill>
              <a:srgbClr val="993300"/>
            </a:solidFill>
            <a:round/>
            <a:headEnd/>
            <a:tailEnd type="triangle" w="med" len="med"/>
          </a:ln>
        </p:spPr>
        <p:txBody>
          <a:bodyPr/>
          <a:lstStyle/>
          <a:p>
            <a:endParaRPr lang="it-IT"/>
          </a:p>
        </p:txBody>
      </p:sp>
      <p:sp>
        <p:nvSpPr>
          <p:cNvPr id="140314" name="Text Box 26"/>
          <p:cNvSpPr txBox="1">
            <a:spLocks noChangeArrowheads="1"/>
          </p:cNvSpPr>
          <p:nvPr/>
        </p:nvSpPr>
        <p:spPr bwMode="auto">
          <a:xfrm>
            <a:off x="3419475" y="476250"/>
            <a:ext cx="1439863" cy="396875"/>
          </a:xfrm>
          <a:prstGeom prst="rect">
            <a:avLst/>
          </a:prstGeom>
          <a:noFill/>
          <a:ln w="9525">
            <a:noFill/>
            <a:miter lim="800000"/>
            <a:headEnd/>
            <a:tailEnd/>
          </a:ln>
        </p:spPr>
        <p:txBody>
          <a:bodyPr>
            <a:spAutoFit/>
          </a:bodyPr>
          <a:lstStyle/>
          <a:p>
            <a:pPr>
              <a:spcBef>
                <a:spcPct val="50000"/>
              </a:spcBef>
            </a:pPr>
            <a:r>
              <a:rPr lang="it-IT" sz="2000" b="1" dirty="0">
                <a:solidFill>
                  <a:srgbClr val="FF3300"/>
                </a:solidFill>
                <a:latin typeface="Times New Roman" pitchFamily="18" charset="0"/>
                <a:cs typeface="Times New Roman" pitchFamily="18" charset="0"/>
              </a:rPr>
              <a:t>LAVORO</a:t>
            </a:r>
          </a:p>
        </p:txBody>
      </p:sp>
      <p:sp>
        <p:nvSpPr>
          <p:cNvPr id="140315" name="Text Box 27"/>
          <p:cNvSpPr txBox="1">
            <a:spLocks noChangeArrowheads="1"/>
          </p:cNvSpPr>
          <p:nvPr/>
        </p:nvSpPr>
        <p:spPr bwMode="auto">
          <a:xfrm>
            <a:off x="3348038" y="908050"/>
            <a:ext cx="1584325" cy="396875"/>
          </a:xfrm>
          <a:prstGeom prst="rect">
            <a:avLst/>
          </a:prstGeom>
          <a:noFill/>
          <a:ln w="9525">
            <a:noFill/>
            <a:miter lim="800000"/>
            <a:headEnd/>
            <a:tailEnd/>
          </a:ln>
        </p:spPr>
        <p:txBody>
          <a:bodyPr>
            <a:spAutoFit/>
          </a:bodyPr>
          <a:lstStyle/>
          <a:p>
            <a:pPr>
              <a:spcBef>
                <a:spcPct val="50000"/>
              </a:spcBef>
            </a:pPr>
            <a:r>
              <a:rPr lang="it-IT" sz="2000" b="1" dirty="0">
                <a:solidFill>
                  <a:srgbClr val="009900"/>
                </a:solidFill>
                <a:latin typeface="Times New Roman" pitchFamily="18" charset="0"/>
                <a:cs typeface="Times New Roman" pitchFamily="18" charset="0"/>
              </a:rPr>
              <a:t>STIPENDI</a:t>
            </a:r>
          </a:p>
        </p:txBody>
      </p:sp>
      <p:sp>
        <p:nvSpPr>
          <p:cNvPr id="140316" name="Text Box 28"/>
          <p:cNvSpPr txBox="1">
            <a:spLocks noChangeArrowheads="1"/>
          </p:cNvSpPr>
          <p:nvPr/>
        </p:nvSpPr>
        <p:spPr bwMode="auto">
          <a:xfrm>
            <a:off x="3348038" y="1196975"/>
            <a:ext cx="1439862" cy="396875"/>
          </a:xfrm>
          <a:prstGeom prst="rect">
            <a:avLst/>
          </a:prstGeom>
          <a:noFill/>
          <a:ln w="9525">
            <a:noFill/>
            <a:miter lim="800000"/>
            <a:headEnd/>
            <a:tailEnd/>
          </a:ln>
        </p:spPr>
        <p:txBody>
          <a:bodyPr>
            <a:spAutoFit/>
          </a:bodyPr>
          <a:lstStyle/>
          <a:p>
            <a:pPr>
              <a:spcBef>
                <a:spcPct val="50000"/>
              </a:spcBef>
            </a:pPr>
            <a:r>
              <a:rPr lang="it-IT" sz="2000" b="1" dirty="0">
                <a:solidFill>
                  <a:srgbClr val="FF3300"/>
                </a:solidFill>
                <a:latin typeface="Times New Roman" pitchFamily="18" charset="0"/>
                <a:cs typeface="Times New Roman" pitchFamily="18" charset="0"/>
              </a:rPr>
              <a:t>PREZZI</a:t>
            </a:r>
          </a:p>
        </p:txBody>
      </p:sp>
      <p:sp>
        <p:nvSpPr>
          <p:cNvPr id="140317" name="Text Box 29"/>
          <p:cNvSpPr txBox="1">
            <a:spLocks noChangeArrowheads="1"/>
          </p:cNvSpPr>
          <p:nvPr/>
        </p:nvSpPr>
        <p:spPr bwMode="auto">
          <a:xfrm>
            <a:off x="3059113" y="1593850"/>
            <a:ext cx="2449512" cy="396875"/>
          </a:xfrm>
          <a:prstGeom prst="rect">
            <a:avLst/>
          </a:prstGeom>
          <a:noFill/>
          <a:ln w="9525">
            <a:noFill/>
            <a:miter lim="800000"/>
            <a:headEnd/>
            <a:tailEnd/>
          </a:ln>
        </p:spPr>
        <p:txBody>
          <a:bodyPr>
            <a:spAutoFit/>
          </a:bodyPr>
          <a:lstStyle/>
          <a:p>
            <a:pPr>
              <a:spcBef>
                <a:spcPct val="50000"/>
              </a:spcBef>
            </a:pPr>
            <a:r>
              <a:rPr lang="it-IT" sz="2000" b="1" dirty="0">
                <a:solidFill>
                  <a:srgbClr val="009900"/>
                </a:solidFill>
                <a:latin typeface="Times New Roman" pitchFamily="18" charset="0"/>
                <a:cs typeface="Times New Roman" pitchFamily="18" charset="0"/>
              </a:rPr>
              <a:t>BENI E SERVIZI</a:t>
            </a:r>
          </a:p>
        </p:txBody>
      </p:sp>
      <p:sp>
        <p:nvSpPr>
          <p:cNvPr id="140318" name="Text Box 30"/>
          <p:cNvSpPr txBox="1">
            <a:spLocks noChangeArrowheads="1"/>
          </p:cNvSpPr>
          <p:nvPr/>
        </p:nvSpPr>
        <p:spPr bwMode="auto">
          <a:xfrm rot="16200000">
            <a:off x="-592964" y="3788569"/>
            <a:ext cx="1439863" cy="396875"/>
          </a:xfrm>
          <a:prstGeom prst="rect">
            <a:avLst/>
          </a:prstGeom>
          <a:noFill/>
          <a:ln w="9525">
            <a:noFill/>
            <a:miter lim="800000"/>
            <a:headEnd/>
            <a:tailEnd/>
          </a:ln>
        </p:spPr>
        <p:txBody>
          <a:bodyPr>
            <a:spAutoFit/>
          </a:bodyPr>
          <a:lstStyle/>
          <a:p>
            <a:pPr>
              <a:spcBef>
                <a:spcPct val="50000"/>
              </a:spcBef>
            </a:pPr>
            <a:r>
              <a:rPr lang="it-IT" sz="2000" b="1" dirty="0">
                <a:solidFill>
                  <a:srgbClr val="FF3300"/>
                </a:solidFill>
                <a:latin typeface="Times New Roman" pitchFamily="18" charset="0"/>
                <a:cs typeface="Times New Roman" pitchFamily="18" charset="0"/>
              </a:rPr>
              <a:t>TRIBUTI</a:t>
            </a:r>
          </a:p>
        </p:txBody>
      </p:sp>
      <p:sp>
        <p:nvSpPr>
          <p:cNvPr id="140319" name="Text Box 31"/>
          <p:cNvSpPr txBox="1">
            <a:spLocks noChangeArrowheads="1"/>
          </p:cNvSpPr>
          <p:nvPr/>
        </p:nvSpPr>
        <p:spPr bwMode="auto">
          <a:xfrm rot="16200000">
            <a:off x="121417" y="3806031"/>
            <a:ext cx="1439862" cy="396875"/>
          </a:xfrm>
          <a:prstGeom prst="rect">
            <a:avLst/>
          </a:prstGeom>
          <a:noFill/>
          <a:ln w="9525">
            <a:noFill/>
            <a:miter lim="800000"/>
            <a:headEnd/>
            <a:tailEnd/>
          </a:ln>
        </p:spPr>
        <p:txBody>
          <a:bodyPr>
            <a:spAutoFit/>
          </a:bodyPr>
          <a:lstStyle/>
          <a:p>
            <a:pPr>
              <a:spcBef>
                <a:spcPct val="50000"/>
              </a:spcBef>
            </a:pPr>
            <a:r>
              <a:rPr lang="it-IT" sz="2000" b="1" dirty="0">
                <a:solidFill>
                  <a:srgbClr val="FF3300"/>
                </a:solidFill>
                <a:latin typeface="Times New Roman" pitchFamily="18" charset="0"/>
                <a:cs typeface="Times New Roman" pitchFamily="18" charset="0"/>
              </a:rPr>
              <a:t>LAVORO</a:t>
            </a:r>
          </a:p>
        </p:txBody>
      </p:sp>
      <p:sp>
        <p:nvSpPr>
          <p:cNvPr id="140320" name="Text Box 32"/>
          <p:cNvSpPr txBox="1">
            <a:spLocks noChangeArrowheads="1"/>
          </p:cNvSpPr>
          <p:nvPr/>
        </p:nvSpPr>
        <p:spPr bwMode="auto">
          <a:xfrm rot="16200000">
            <a:off x="-161163" y="3806031"/>
            <a:ext cx="1439862" cy="396875"/>
          </a:xfrm>
          <a:prstGeom prst="rect">
            <a:avLst/>
          </a:prstGeom>
          <a:noFill/>
          <a:ln w="9525">
            <a:noFill/>
            <a:miter lim="800000"/>
            <a:headEnd/>
            <a:tailEnd/>
          </a:ln>
        </p:spPr>
        <p:txBody>
          <a:bodyPr>
            <a:spAutoFit/>
          </a:bodyPr>
          <a:lstStyle/>
          <a:p>
            <a:pPr>
              <a:spcBef>
                <a:spcPct val="50000"/>
              </a:spcBef>
            </a:pPr>
            <a:r>
              <a:rPr lang="it-IT" sz="2000" b="1">
                <a:solidFill>
                  <a:srgbClr val="993300"/>
                </a:solidFill>
                <a:latin typeface="Times New Roman" pitchFamily="18" charset="0"/>
                <a:cs typeface="Times New Roman" pitchFamily="18" charset="0"/>
              </a:rPr>
              <a:t>SERVIZI</a:t>
            </a:r>
          </a:p>
        </p:txBody>
      </p:sp>
      <p:sp>
        <p:nvSpPr>
          <p:cNvPr id="140321" name="Text Box 33"/>
          <p:cNvSpPr txBox="1">
            <a:spLocks noChangeArrowheads="1"/>
          </p:cNvSpPr>
          <p:nvPr/>
        </p:nvSpPr>
        <p:spPr bwMode="auto">
          <a:xfrm rot="16200000">
            <a:off x="554804" y="3806031"/>
            <a:ext cx="1439862" cy="396875"/>
          </a:xfrm>
          <a:prstGeom prst="rect">
            <a:avLst/>
          </a:prstGeom>
          <a:noFill/>
          <a:ln w="9525">
            <a:noFill/>
            <a:miter lim="800000"/>
            <a:headEnd/>
            <a:tailEnd/>
          </a:ln>
        </p:spPr>
        <p:txBody>
          <a:bodyPr>
            <a:spAutoFit/>
          </a:bodyPr>
          <a:lstStyle/>
          <a:p>
            <a:pPr>
              <a:spcBef>
                <a:spcPct val="50000"/>
              </a:spcBef>
            </a:pPr>
            <a:r>
              <a:rPr lang="it-IT" sz="2000" b="1" dirty="0">
                <a:solidFill>
                  <a:srgbClr val="993300"/>
                </a:solidFill>
                <a:latin typeface="Times New Roman" pitchFamily="18" charset="0"/>
                <a:cs typeface="Times New Roman" pitchFamily="18" charset="0"/>
              </a:rPr>
              <a:t>STIPENDI</a:t>
            </a:r>
          </a:p>
        </p:txBody>
      </p:sp>
      <p:sp>
        <p:nvSpPr>
          <p:cNvPr id="140322" name="Text Box 34"/>
          <p:cNvSpPr txBox="1">
            <a:spLocks noChangeArrowheads="1"/>
          </p:cNvSpPr>
          <p:nvPr/>
        </p:nvSpPr>
        <p:spPr bwMode="auto">
          <a:xfrm rot="-5400000">
            <a:off x="3653632" y="4815681"/>
            <a:ext cx="1439862" cy="396875"/>
          </a:xfrm>
          <a:prstGeom prst="rect">
            <a:avLst/>
          </a:prstGeom>
          <a:noFill/>
          <a:ln w="9525">
            <a:noFill/>
            <a:miter lim="800000"/>
            <a:headEnd/>
            <a:tailEnd/>
          </a:ln>
        </p:spPr>
        <p:txBody>
          <a:bodyPr>
            <a:spAutoFit/>
          </a:bodyPr>
          <a:lstStyle/>
          <a:p>
            <a:pPr>
              <a:spcBef>
                <a:spcPct val="50000"/>
              </a:spcBef>
            </a:pPr>
            <a:r>
              <a:rPr lang="it-IT" sz="2000" b="1" dirty="0">
                <a:solidFill>
                  <a:srgbClr val="0000FF"/>
                </a:solidFill>
                <a:latin typeface="Times New Roman" pitchFamily="18" charset="0"/>
                <a:cs typeface="Times New Roman" pitchFamily="18" charset="0"/>
              </a:rPr>
              <a:t>PRESTITI</a:t>
            </a:r>
          </a:p>
        </p:txBody>
      </p:sp>
      <p:sp>
        <p:nvSpPr>
          <p:cNvPr id="140323" name="Text Box 35"/>
          <p:cNvSpPr txBox="1">
            <a:spLocks noChangeArrowheads="1"/>
          </p:cNvSpPr>
          <p:nvPr/>
        </p:nvSpPr>
        <p:spPr bwMode="auto">
          <a:xfrm rot="-5400000">
            <a:off x="4125913" y="4818063"/>
            <a:ext cx="1577975" cy="396875"/>
          </a:xfrm>
          <a:prstGeom prst="rect">
            <a:avLst/>
          </a:prstGeom>
          <a:noFill/>
          <a:ln w="9525">
            <a:noFill/>
            <a:miter lim="800000"/>
            <a:headEnd/>
            <a:tailEnd/>
          </a:ln>
        </p:spPr>
        <p:txBody>
          <a:bodyPr>
            <a:spAutoFit/>
          </a:bodyPr>
          <a:lstStyle/>
          <a:p>
            <a:pPr>
              <a:spcBef>
                <a:spcPct val="50000"/>
              </a:spcBef>
            </a:pPr>
            <a:r>
              <a:rPr lang="it-IT" sz="2000" b="1" dirty="0">
                <a:solidFill>
                  <a:srgbClr val="993300"/>
                </a:solidFill>
                <a:latin typeface="Times New Roman" pitchFamily="18" charset="0"/>
                <a:cs typeface="Times New Roman" pitchFamily="18" charset="0"/>
              </a:rPr>
              <a:t>INTERESSI</a:t>
            </a:r>
          </a:p>
        </p:txBody>
      </p:sp>
      <p:sp>
        <p:nvSpPr>
          <p:cNvPr id="140324" name="Text Box 36"/>
          <p:cNvSpPr txBox="1">
            <a:spLocks noChangeArrowheads="1"/>
          </p:cNvSpPr>
          <p:nvPr/>
        </p:nvSpPr>
        <p:spPr bwMode="auto">
          <a:xfrm rot="16200000">
            <a:off x="6473054" y="4094956"/>
            <a:ext cx="1439862" cy="396875"/>
          </a:xfrm>
          <a:prstGeom prst="rect">
            <a:avLst/>
          </a:prstGeom>
          <a:noFill/>
          <a:ln w="9525">
            <a:noFill/>
            <a:miter lim="800000"/>
            <a:headEnd/>
            <a:tailEnd/>
          </a:ln>
        </p:spPr>
        <p:txBody>
          <a:bodyPr>
            <a:spAutoFit/>
          </a:bodyPr>
          <a:lstStyle/>
          <a:p>
            <a:pPr>
              <a:spcBef>
                <a:spcPct val="50000"/>
              </a:spcBef>
            </a:pPr>
            <a:r>
              <a:rPr lang="it-IT" sz="2000" b="1" dirty="0">
                <a:solidFill>
                  <a:srgbClr val="009900"/>
                </a:solidFill>
                <a:latin typeface="Times New Roman" pitchFamily="18" charset="0"/>
                <a:cs typeface="Times New Roman" pitchFamily="18" charset="0"/>
              </a:rPr>
              <a:t>TRIBUTI</a:t>
            </a:r>
          </a:p>
        </p:txBody>
      </p:sp>
      <p:sp>
        <p:nvSpPr>
          <p:cNvPr id="140325" name="Text Box 37"/>
          <p:cNvSpPr txBox="1">
            <a:spLocks noChangeArrowheads="1"/>
          </p:cNvSpPr>
          <p:nvPr/>
        </p:nvSpPr>
        <p:spPr bwMode="auto">
          <a:xfrm rot="16200000">
            <a:off x="6939779" y="4094956"/>
            <a:ext cx="1439862" cy="396875"/>
          </a:xfrm>
          <a:prstGeom prst="rect">
            <a:avLst/>
          </a:prstGeom>
          <a:noFill/>
          <a:ln w="9525">
            <a:noFill/>
            <a:miter lim="800000"/>
            <a:headEnd/>
            <a:tailEnd/>
          </a:ln>
        </p:spPr>
        <p:txBody>
          <a:bodyPr>
            <a:spAutoFit/>
          </a:bodyPr>
          <a:lstStyle/>
          <a:p>
            <a:pPr>
              <a:spcBef>
                <a:spcPct val="50000"/>
              </a:spcBef>
            </a:pPr>
            <a:r>
              <a:rPr lang="it-IT" sz="2000" b="1" dirty="0">
                <a:solidFill>
                  <a:srgbClr val="993300"/>
                </a:solidFill>
                <a:latin typeface="Times New Roman" pitchFamily="18" charset="0"/>
                <a:cs typeface="Times New Roman" pitchFamily="18" charset="0"/>
              </a:rPr>
              <a:t>SERVIZI</a:t>
            </a:r>
          </a:p>
        </p:txBody>
      </p:sp>
      <p:sp>
        <p:nvSpPr>
          <p:cNvPr id="140326" name="Text Box 38"/>
          <p:cNvSpPr txBox="1">
            <a:spLocks noChangeArrowheads="1"/>
          </p:cNvSpPr>
          <p:nvPr/>
        </p:nvSpPr>
        <p:spPr bwMode="auto">
          <a:xfrm rot="16200000">
            <a:off x="6949310" y="3894931"/>
            <a:ext cx="2449512" cy="396875"/>
          </a:xfrm>
          <a:prstGeom prst="rect">
            <a:avLst/>
          </a:prstGeom>
          <a:noFill/>
          <a:ln w="9525">
            <a:noFill/>
            <a:miter lim="800000"/>
            <a:headEnd/>
            <a:tailEnd/>
          </a:ln>
        </p:spPr>
        <p:txBody>
          <a:bodyPr>
            <a:spAutoFit/>
          </a:bodyPr>
          <a:lstStyle/>
          <a:p>
            <a:pPr>
              <a:spcBef>
                <a:spcPct val="50000"/>
              </a:spcBef>
            </a:pPr>
            <a:r>
              <a:rPr lang="it-IT" sz="2000" b="1" dirty="0">
                <a:solidFill>
                  <a:srgbClr val="009900"/>
                </a:solidFill>
                <a:latin typeface="Times New Roman" pitchFamily="18" charset="0"/>
                <a:cs typeface="Times New Roman" pitchFamily="18" charset="0"/>
              </a:rPr>
              <a:t>BENI E SERVIZI</a:t>
            </a:r>
          </a:p>
        </p:txBody>
      </p:sp>
      <p:sp>
        <p:nvSpPr>
          <p:cNvPr id="140327" name="Text Box 39"/>
          <p:cNvSpPr txBox="1">
            <a:spLocks noChangeArrowheads="1"/>
          </p:cNvSpPr>
          <p:nvPr/>
        </p:nvSpPr>
        <p:spPr bwMode="auto">
          <a:xfrm rot="16200000">
            <a:off x="7868473" y="3806031"/>
            <a:ext cx="1439862" cy="396875"/>
          </a:xfrm>
          <a:prstGeom prst="rect">
            <a:avLst/>
          </a:prstGeom>
          <a:noFill/>
          <a:ln w="9525">
            <a:noFill/>
            <a:miter lim="800000"/>
            <a:headEnd/>
            <a:tailEnd/>
          </a:ln>
        </p:spPr>
        <p:txBody>
          <a:bodyPr>
            <a:spAutoFit/>
          </a:bodyPr>
          <a:lstStyle/>
          <a:p>
            <a:pPr>
              <a:spcBef>
                <a:spcPct val="50000"/>
              </a:spcBef>
            </a:pPr>
            <a:r>
              <a:rPr lang="it-IT" sz="2000" b="1" dirty="0">
                <a:solidFill>
                  <a:srgbClr val="993300"/>
                </a:solidFill>
                <a:latin typeface="Times New Roman" pitchFamily="18" charset="0"/>
                <a:cs typeface="Times New Roman" pitchFamily="18" charset="0"/>
              </a:rPr>
              <a:t>PREZZI</a:t>
            </a:r>
          </a:p>
        </p:txBody>
      </p:sp>
      <p:sp>
        <p:nvSpPr>
          <p:cNvPr id="140328" name="Text Box 40"/>
          <p:cNvSpPr txBox="1">
            <a:spLocks noChangeArrowheads="1"/>
          </p:cNvSpPr>
          <p:nvPr/>
        </p:nvSpPr>
        <p:spPr bwMode="auto">
          <a:xfrm rot="2003798">
            <a:off x="2442137" y="2047281"/>
            <a:ext cx="1439862" cy="400110"/>
          </a:xfrm>
          <a:prstGeom prst="rect">
            <a:avLst/>
          </a:prstGeom>
          <a:noFill/>
          <a:ln w="9525">
            <a:noFill/>
            <a:miter lim="800000"/>
            <a:headEnd/>
            <a:tailEnd/>
          </a:ln>
        </p:spPr>
        <p:txBody>
          <a:bodyPr wrap="square">
            <a:spAutoFit/>
          </a:bodyPr>
          <a:lstStyle/>
          <a:p>
            <a:pPr>
              <a:spcBef>
                <a:spcPct val="50000"/>
              </a:spcBef>
            </a:pPr>
            <a:r>
              <a:rPr lang="it-IT" sz="2000" b="1" dirty="0">
                <a:solidFill>
                  <a:srgbClr val="FF3300"/>
                </a:solidFill>
                <a:latin typeface="Times New Roman" pitchFamily="18" charset="0"/>
                <a:cs typeface="Times New Roman" pitchFamily="18" charset="0"/>
              </a:rPr>
              <a:t>DEPOSITI</a:t>
            </a:r>
          </a:p>
        </p:txBody>
      </p:sp>
      <p:sp>
        <p:nvSpPr>
          <p:cNvPr id="140329" name="Text Box 41"/>
          <p:cNvSpPr txBox="1">
            <a:spLocks noChangeArrowheads="1"/>
          </p:cNvSpPr>
          <p:nvPr/>
        </p:nvSpPr>
        <p:spPr bwMode="auto">
          <a:xfrm rot="2167936">
            <a:off x="2273300" y="2636838"/>
            <a:ext cx="1722438" cy="396875"/>
          </a:xfrm>
          <a:prstGeom prst="rect">
            <a:avLst/>
          </a:prstGeom>
          <a:noFill/>
          <a:ln w="9525">
            <a:noFill/>
            <a:miter lim="800000"/>
            <a:headEnd/>
            <a:tailEnd/>
          </a:ln>
        </p:spPr>
        <p:txBody>
          <a:bodyPr>
            <a:spAutoFit/>
          </a:bodyPr>
          <a:lstStyle/>
          <a:p>
            <a:pPr>
              <a:spcBef>
                <a:spcPct val="50000"/>
              </a:spcBef>
            </a:pPr>
            <a:r>
              <a:rPr lang="it-IT" sz="2000" b="1" dirty="0">
                <a:solidFill>
                  <a:srgbClr val="0000FF"/>
                </a:solidFill>
                <a:latin typeface="Times New Roman" pitchFamily="18" charset="0"/>
                <a:cs typeface="Times New Roman" pitchFamily="18" charset="0"/>
              </a:rPr>
              <a:t>INTERESSI</a:t>
            </a:r>
          </a:p>
        </p:txBody>
      </p:sp>
      <p:sp>
        <p:nvSpPr>
          <p:cNvPr id="140331" name="Line 43"/>
          <p:cNvSpPr>
            <a:spLocks noChangeShapeType="1"/>
          </p:cNvSpPr>
          <p:nvPr/>
        </p:nvSpPr>
        <p:spPr bwMode="auto">
          <a:xfrm>
            <a:off x="1765300" y="2493963"/>
            <a:ext cx="1943100" cy="1439862"/>
          </a:xfrm>
          <a:prstGeom prst="line">
            <a:avLst/>
          </a:prstGeom>
          <a:noFill/>
          <a:ln w="57150">
            <a:solidFill>
              <a:srgbClr val="0000CC"/>
            </a:solidFill>
            <a:round/>
            <a:headEnd type="triangle" w="med" len="med"/>
            <a:tailEnd/>
          </a:ln>
        </p:spPr>
        <p:txBody>
          <a:bodyPr/>
          <a:lstStyle/>
          <a:p>
            <a:endParaRPr lang="it-IT"/>
          </a:p>
        </p:txBody>
      </p:sp>
      <p:sp>
        <p:nvSpPr>
          <p:cNvPr id="140332" name="Line 44"/>
          <p:cNvSpPr>
            <a:spLocks noChangeShapeType="1"/>
          </p:cNvSpPr>
          <p:nvPr/>
        </p:nvSpPr>
        <p:spPr bwMode="auto">
          <a:xfrm>
            <a:off x="1476375" y="2420938"/>
            <a:ext cx="2159000" cy="1657350"/>
          </a:xfrm>
          <a:prstGeom prst="line">
            <a:avLst/>
          </a:prstGeom>
          <a:noFill/>
          <a:ln w="57150">
            <a:solidFill>
              <a:srgbClr val="FF3300"/>
            </a:solidFill>
            <a:round/>
            <a:headEnd/>
            <a:tailEnd type="triangle" w="med" len="med"/>
          </a:ln>
        </p:spPr>
        <p:txBody>
          <a:bodyPr/>
          <a:lstStyle/>
          <a:p>
            <a:endParaRPr lang="it-IT"/>
          </a:p>
        </p:txBody>
      </p:sp>
      <p:sp>
        <p:nvSpPr>
          <p:cNvPr id="140333" name="Text Box 45"/>
          <p:cNvSpPr txBox="1">
            <a:spLocks noChangeArrowheads="1"/>
          </p:cNvSpPr>
          <p:nvPr/>
        </p:nvSpPr>
        <p:spPr bwMode="auto">
          <a:xfrm rot="2113790">
            <a:off x="2124075" y="2924175"/>
            <a:ext cx="1439863" cy="396875"/>
          </a:xfrm>
          <a:prstGeom prst="rect">
            <a:avLst/>
          </a:prstGeom>
          <a:noFill/>
          <a:ln w="9525">
            <a:noFill/>
            <a:miter lim="800000"/>
            <a:headEnd/>
            <a:tailEnd/>
          </a:ln>
        </p:spPr>
        <p:txBody>
          <a:bodyPr>
            <a:spAutoFit/>
          </a:bodyPr>
          <a:lstStyle/>
          <a:p>
            <a:pPr>
              <a:spcBef>
                <a:spcPct val="50000"/>
              </a:spcBef>
            </a:pPr>
            <a:r>
              <a:rPr lang="it-IT" sz="2000" b="1" dirty="0">
                <a:solidFill>
                  <a:srgbClr val="0000FF"/>
                </a:solidFill>
                <a:latin typeface="Times New Roman" pitchFamily="18" charset="0"/>
                <a:cs typeface="Times New Roman" pitchFamily="18" charset="0"/>
              </a:rPr>
              <a:t>PRESTITI</a:t>
            </a:r>
          </a:p>
        </p:txBody>
      </p:sp>
      <p:sp>
        <p:nvSpPr>
          <p:cNvPr id="140334" name="Text Box 46"/>
          <p:cNvSpPr txBox="1">
            <a:spLocks noChangeArrowheads="1"/>
          </p:cNvSpPr>
          <p:nvPr/>
        </p:nvSpPr>
        <p:spPr bwMode="auto">
          <a:xfrm rot="2250437">
            <a:off x="1692275" y="3213100"/>
            <a:ext cx="1722438" cy="396875"/>
          </a:xfrm>
          <a:prstGeom prst="rect">
            <a:avLst/>
          </a:prstGeom>
          <a:noFill/>
          <a:ln w="9525">
            <a:noFill/>
            <a:miter lim="800000"/>
            <a:headEnd/>
            <a:tailEnd/>
          </a:ln>
        </p:spPr>
        <p:txBody>
          <a:bodyPr>
            <a:spAutoFit/>
          </a:bodyPr>
          <a:lstStyle/>
          <a:p>
            <a:pPr>
              <a:spcBef>
                <a:spcPct val="50000"/>
              </a:spcBef>
            </a:pPr>
            <a:r>
              <a:rPr lang="it-IT" sz="2000" b="1" dirty="0">
                <a:solidFill>
                  <a:srgbClr val="FF3300"/>
                </a:solidFill>
                <a:latin typeface="Times New Roman" pitchFamily="18" charset="0"/>
                <a:cs typeface="Times New Roman" pitchFamily="18" charset="0"/>
              </a:rPr>
              <a:t>INTERESSI</a:t>
            </a:r>
          </a:p>
        </p:txBody>
      </p:sp>
      <p:sp>
        <p:nvSpPr>
          <p:cNvPr id="140335" name="Text Box 47"/>
          <p:cNvSpPr txBox="1">
            <a:spLocks noChangeArrowheads="1"/>
          </p:cNvSpPr>
          <p:nvPr/>
        </p:nvSpPr>
        <p:spPr bwMode="auto">
          <a:xfrm rot="-3093823">
            <a:off x="5717501" y="3146576"/>
            <a:ext cx="1439862" cy="400110"/>
          </a:xfrm>
          <a:prstGeom prst="rect">
            <a:avLst/>
          </a:prstGeom>
          <a:noFill/>
          <a:ln w="9525">
            <a:noFill/>
            <a:miter lim="800000"/>
            <a:headEnd/>
            <a:tailEnd/>
          </a:ln>
        </p:spPr>
        <p:txBody>
          <a:bodyPr wrap="square">
            <a:spAutoFit/>
          </a:bodyPr>
          <a:lstStyle/>
          <a:p>
            <a:pPr>
              <a:spcBef>
                <a:spcPct val="50000"/>
              </a:spcBef>
            </a:pPr>
            <a:r>
              <a:rPr lang="it-IT" sz="2000" b="1" dirty="0">
                <a:solidFill>
                  <a:srgbClr val="0000FF"/>
                </a:solidFill>
              </a:rPr>
              <a:t>PRESTITI</a:t>
            </a:r>
          </a:p>
        </p:txBody>
      </p:sp>
      <p:sp>
        <p:nvSpPr>
          <p:cNvPr id="140336" name="Text Box 48"/>
          <p:cNvSpPr txBox="1">
            <a:spLocks noChangeArrowheads="1"/>
          </p:cNvSpPr>
          <p:nvPr/>
        </p:nvSpPr>
        <p:spPr bwMode="auto">
          <a:xfrm rot="-3012091">
            <a:off x="5312569" y="2801144"/>
            <a:ext cx="1722437" cy="396875"/>
          </a:xfrm>
          <a:prstGeom prst="rect">
            <a:avLst/>
          </a:prstGeom>
          <a:noFill/>
          <a:ln w="9525">
            <a:noFill/>
            <a:miter lim="800000"/>
            <a:headEnd/>
            <a:tailEnd/>
          </a:ln>
        </p:spPr>
        <p:txBody>
          <a:bodyPr>
            <a:spAutoFit/>
          </a:bodyPr>
          <a:lstStyle/>
          <a:p>
            <a:pPr>
              <a:spcBef>
                <a:spcPct val="50000"/>
              </a:spcBef>
            </a:pPr>
            <a:r>
              <a:rPr lang="it-IT" sz="2000" b="1" dirty="0">
                <a:solidFill>
                  <a:srgbClr val="009900"/>
                </a:solidFill>
                <a:latin typeface="Times New Roman" pitchFamily="18" charset="0"/>
                <a:cs typeface="Times New Roman" pitchFamily="18" charset="0"/>
              </a:rPr>
              <a:t>INTERESSI</a:t>
            </a:r>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barn(outVertical)">
                                      <p:cBhvr>
                                        <p:cTn id="7" dur="500"/>
                                        <p:tgtEl>
                                          <p:spTgt spid="14029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40294"/>
                                        </p:tgtEl>
                                        <p:attrNameLst>
                                          <p:attrName>style.visibility</p:attrName>
                                        </p:attrNameLst>
                                      </p:cBhvr>
                                      <p:to>
                                        <p:strVal val="visible"/>
                                      </p:to>
                                    </p:set>
                                    <p:anim calcmode="lin" valueType="num">
                                      <p:cBhvr>
                                        <p:cTn id="12" dur="1000" fill="hold"/>
                                        <p:tgtEl>
                                          <p:spTgt spid="140294"/>
                                        </p:tgtEl>
                                        <p:attrNameLst>
                                          <p:attrName>ppt_w</p:attrName>
                                        </p:attrNameLst>
                                      </p:cBhvr>
                                      <p:tavLst>
                                        <p:tav tm="0">
                                          <p:val>
                                            <p:fltVal val="0"/>
                                          </p:val>
                                        </p:tav>
                                        <p:tav tm="100000">
                                          <p:val>
                                            <p:strVal val="#ppt_w"/>
                                          </p:val>
                                        </p:tav>
                                      </p:tavLst>
                                    </p:anim>
                                    <p:anim calcmode="lin" valueType="num">
                                      <p:cBhvr>
                                        <p:cTn id="13" dur="1000" fill="hold"/>
                                        <p:tgtEl>
                                          <p:spTgt spid="14029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40291"/>
                                        </p:tgtEl>
                                        <p:attrNameLst>
                                          <p:attrName>style.visibility</p:attrName>
                                        </p:attrNameLst>
                                      </p:cBhvr>
                                      <p:to>
                                        <p:strVal val="visible"/>
                                      </p:to>
                                    </p:set>
                                    <p:anim calcmode="lin" valueType="num">
                                      <p:cBhvr>
                                        <p:cTn id="18" dur="1000" fill="hold"/>
                                        <p:tgtEl>
                                          <p:spTgt spid="140291"/>
                                        </p:tgtEl>
                                        <p:attrNameLst>
                                          <p:attrName>ppt_w</p:attrName>
                                        </p:attrNameLst>
                                      </p:cBhvr>
                                      <p:tavLst>
                                        <p:tav tm="0">
                                          <p:val>
                                            <p:fltVal val="0"/>
                                          </p:val>
                                        </p:tav>
                                        <p:tav tm="100000">
                                          <p:val>
                                            <p:strVal val="#ppt_w"/>
                                          </p:val>
                                        </p:tav>
                                      </p:tavLst>
                                    </p:anim>
                                    <p:anim calcmode="lin" valueType="num">
                                      <p:cBhvr>
                                        <p:cTn id="19" dur="1000" fill="hold"/>
                                        <p:tgtEl>
                                          <p:spTgt spid="14029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0296"/>
                                        </p:tgtEl>
                                        <p:attrNameLst>
                                          <p:attrName>style.visibility</p:attrName>
                                        </p:attrNameLst>
                                      </p:cBhvr>
                                      <p:to>
                                        <p:strVal val="visible"/>
                                      </p:to>
                                    </p:set>
                                    <p:animEffect transition="in" filter="wipe(left)">
                                      <p:cBhvr>
                                        <p:cTn id="24" dur="1000"/>
                                        <p:tgtEl>
                                          <p:spTgt spid="14029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0314"/>
                                        </p:tgtEl>
                                        <p:attrNameLst>
                                          <p:attrName>style.visibility</p:attrName>
                                        </p:attrNameLst>
                                      </p:cBhvr>
                                      <p:to>
                                        <p:strVal val="visible"/>
                                      </p:to>
                                    </p:set>
                                    <p:animEffect transition="in" filter="wipe(left)">
                                      <p:cBhvr>
                                        <p:cTn id="28" dur="500"/>
                                        <p:tgtEl>
                                          <p:spTgt spid="1403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40297"/>
                                        </p:tgtEl>
                                        <p:attrNameLst>
                                          <p:attrName>style.visibility</p:attrName>
                                        </p:attrNameLst>
                                      </p:cBhvr>
                                      <p:to>
                                        <p:strVal val="visible"/>
                                      </p:to>
                                    </p:set>
                                    <p:animEffect transition="in" filter="wipe(right)">
                                      <p:cBhvr>
                                        <p:cTn id="33" dur="1000"/>
                                        <p:tgtEl>
                                          <p:spTgt spid="140297"/>
                                        </p:tgtEl>
                                      </p:cBhvr>
                                    </p:animEffect>
                                  </p:childTnLst>
                                </p:cTn>
                              </p:par>
                            </p:childTnLst>
                          </p:cTn>
                        </p:par>
                        <p:par>
                          <p:cTn id="34" fill="hold">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140315"/>
                                        </p:tgtEl>
                                        <p:attrNameLst>
                                          <p:attrName>style.visibility</p:attrName>
                                        </p:attrNameLst>
                                      </p:cBhvr>
                                      <p:to>
                                        <p:strVal val="visible"/>
                                      </p:to>
                                    </p:set>
                                    <p:animEffect transition="in" filter="wipe(right)">
                                      <p:cBhvr>
                                        <p:cTn id="37" dur="500"/>
                                        <p:tgtEl>
                                          <p:spTgt spid="1403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0295"/>
                                        </p:tgtEl>
                                        <p:attrNameLst>
                                          <p:attrName>style.visibility</p:attrName>
                                        </p:attrNameLst>
                                      </p:cBhvr>
                                      <p:to>
                                        <p:strVal val="visible"/>
                                      </p:to>
                                    </p:set>
                                    <p:animEffect transition="in" filter="wipe(left)">
                                      <p:cBhvr>
                                        <p:cTn id="42" dur="1000"/>
                                        <p:tgtEl>
                                          <p:spTgt spid="140295"/>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40316"/>
                                        </p:tgtEl>
                                        <p:attrNameLst>
                                          <p:attrName>style.visibility</p:attrName>
                                        </p:attrNameLst>
                                      </p:cBhvr>
                                      <p:to>
                                        <p:strVal val="visible"/>
                                      </p:to>
                                    </p:set>
                                    <p:animEffect transition="in" filter="wipe(left)">
                                      <p:cBhvr>
                                        <p:cTn id="46" dur="500"/>
                                        <p:tgtEl>
                                          <p:spTgt spid="1403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40298"/>
                                        </p:tgtEl>
                                        <p:attrNameLst>
                                          <p:attrName>style.visibility</p:attrName>
                                        </p:attrNameLst>
                                      </p:cBhvr>
                                      <p:to>
                                        <p:strVal val="visible"/>
                                      </p:to>
                                    </p:set>
                                    <p:animEffect transition="in" filter="wipe(right)">
                                      <p:cBhvr>
                                        <p:cTn id="51" dur="1000"/>
                                        <p:tgtEl>
                                          <p:spTgt spid="140298"/>
                                        </p:tgtEl>
                                      </p:cBhvr>
                                    </p:animEffect>
                                  </p:childTnLst>
                                </p:cTn>
                              </p:par>
                            </p:childTnLst>
                          </p:cTn>
                        </p:par>
                        <p:par>
                          <p:cTn id="52" fill="hold">
                            <p:stCondLst>
                              <p:cond delay="1000"/>
                            </p:stCondLst>
                            <p:childTnLst>
                              <p:par>
                                <p:cTn id="53" presetID="22" presetClass="entr" presetSubtype="2" fill="hold" grpId="0" nodeType="afterEffect">
                                  <p:stCondLst>
                                    <p:cond delay="0"/>
                                  </p:stCondLst>
                                  <p:childTnLst>
                                    <p:set>
                                      <p:cBhvr>
                                        <p:cTn id="54" dur="1" fill="hold">
                                          <p:stCondLst>
                                            <p:cond delay="0"/>
                                          </p:stCondLst>
                                        </p:cTn>
                                        <p:tgtEl>
                                          <p:spTgt spid="140317"/>
                                        </p:tgtEl>
                                        <p:attrNameLst>
                                          <p:attrName>style.visibility</p:attrName>
                                        </p:attrNameLst>
                                      </p:cBhvr>
                                      <p:to>
                                        <p:strVal val="visible"/>
                                      </p:to>
                                    </p:set>
                                    <p:animEffect transition="in" filter="wipe(right)">
                                      <p:cBhvr>
                                        <p:cTn id="55" dur="500"/>
                                        <p:tgtEl>
                                          <p:spTgt spid="140317"/>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40293"/>
                                        </p:tgtEl>
                                        <p:attrNameLst>
                                          <p:attrName>style.visibility</p:attrName>
                                        </p:attrNameLst>
                                      </p:cBhvr>
                                      <p:to>
                                        <p:strVal val="visible"/>
                                      </p:to>
                                    </p:set>
                                    <p:anim calcmode="lin" valueType="num">
                                      <p:cBhvr>
                                        <p:cTn id="60" dur="1000" fill="hold"/>
                                        <p:tgtEl>
                                          <p:spTgt spid="140293"/>
                                        </p:tgtEl>
                                        <p:attrNameLst>
                                          <p:attrName>ppt_w</p:attrName>
                                        </p:attrNameLst>
                                      </p:cBhvr>
                                      <p:tavLst>
                                        <p:tav tm="0">
                                          <p:val>
                                            <p:fltVal val="0"/>
                                          </p:val>
                                        </p:tav>
                                        <p:tav tm="100000">
                                          <p:val>
                                            <p:strVal val="#ppt_w"/>
                                          </p:val>
                                        </p:tav>
                                      </p:tavLst>
                                    </p:anim>
                                    <p:anim calcmode="lin" valueType="num">
                                      <p:cBhvr>
                                        <p:cTn id="61" dur="1000" fill="hold"/>
                                        <p:tgtEl>
                                          <p:spTgt spid="140293"/>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40300"/>
                                        </p:tgtEl>
                                        <p:attrNameLst>
                                          <p:attrName>style.visibility</p:attrName>
                                        </p:attrNameLst>
                                      </p:cBhvr>
                                      <p:to>
                                        <p:strVal val="visible"/>
                                      </p:to>
                                    </p:set>
                                    <p:animEffect transition="in" filter="wipe(up)">
                                      <p:cBhvr>
                                        <p:cTn id="66" dur="1000"/>
                                        <p:tgtEl>
                                          <p:spTgt spid="140300"/>
                                        </p:tgtEl>
                                      </p:cBhvr>
                                    </p:animEffect>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140318"/>
                                        </p:tgtEl>
                                        <p:attrNameLst>
                                          <p:attrName>style.visibility</p:attrName>
                                        </p:attrNameLst>
                                      </p:cBhvr>
                                      <p:to>
                                        <p:strVal val="visible"/>
                                      </p:to>
                                    </p:set>
                                    <p:animEffect transition="in" filter="wipe(up)">
                                      <p:cBhvr>
                                        <p:cTn id="70" dur="500"/>
                                        <p:tgtEl>
                                          <p:spTgt spid="14031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40312"/>
                                        </p:tgtEl>
                                        <p:attrNameLst>
                                          <p:attrName>style.visibility</p:attrName>
                                        </p:attrNameLst>
                                      </p:cBhvr>
                                      <p:to>
                                        <p:strVal val="visible"/>
                                      </p:to>
                                    </p:set>
                                    <p:animEffect transition="in" filter="wipe(down)">
                                      <p:cBhvr>
                                        <p:cTn id="75" dur="1000"/>
                                        <p:tgtEl>
                                          <p:spTgt spid="140312"/>
                                        </p:tgtEl>
                                      </p:cBhvr>
                                    </p:animEffect>
                                  </p:childTnLst>
                                </p:cTn>
                              </p:par>
                            </p:childTnLst>
                          </p:cTn>
                        </p:par>
                        <p:par>
                          <p:cTn id="76" fill="hold">
                            <p:stCondLst>
                              <p:cond delay="1000"/>
                            </p:stCondLst>
                            <p:childTnLst>
                              <p:par>
                                <p:cTn id="77" presetID="22" presetClass="entr" presetSubtype="4" fill="hold" grpId="0" nodeType="afterEffect">
                                  <p:stCondLst>
                                    <p:cond delay="0"/>
                                  </p:stCondLst>
                                  <p:childTnLst>
                                    <p:set>
                                      <p:cBhvr>
                                        <p:cTn id="78" dur="1" fill="hold">
                                          <p:stCondLst>
                                            <p:cond delay="0"/>
                                          </p:stCondLst>
                                        </p:cTn>
                                        <p:tgtEl>
                                          <p:spTgt spid="140320"/>
                                        </p:tgtEl>
                                        <p:attrNameLst>
                                          <p:attrName>style.visibility</p:attrName>
                                        </p:attrNameLst>
                                      </p:cBhvr>
                                      <p:to>
                                        <p:strVal val="visible"/>
                                      </p:to>
                                    </p:set>
                                    <p:animEffect transition="in" filter="wipe(down)">
                                      <p:cBhvr>
                                        <p:cTn id="79" dur="500"/>
                                        <p:tgtEl>
                                          <p:spTgt spid="1403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140301"/>
                                        </p:tgtEl>
                                        <p:attrNameLst>
                                          <p:attrName>style.visibility</p:attrName>
                                        </p:attrNameLst>
                                      </p:cBhvr>
                                      <p:to>
                                        <p:strVal val="visible"/>
                                      </p:to>
                                    </p:set>
                                    <p:animEffect transition="in" filter="wipe(up)">
                                      <p:cBhvr>
                                        <p:cTn id="84" dur="1000"/>
                                        <p:tgtEl>
                                          <p:spTgt spid="140301"/>
                                        </p:tgtEl>
                                      </p:cBhvr>
                                    </p:animEffect>
                                  </p:childTnLst>
                                </p:cTn>
                              </p:par>
                            </p:childTnLst>
                          </p:cTn>
                        </p:par>
                        <p:par>
                          <p:cTn id="85" fill="hold">
                            <p:stCondLst>
                              <p:cond delay="1000"/>
                            </p:stCondLst>
                            <p:childTnLst>
                              <p:par>
                                <p:cTn id="86" presetID="22" presetClass="entr" presetSubtype="1" fill="hold" grpId="0" nodeType="afterEffect">
                                  <p:stCondLst>
                                    <p:cond delay="0"/>
                                  </p:stCondLst>
                                  <p:childTnLst>
                                    <p:set>
                                      <p:cBhvr>
                                        <p:cTn id="87" dur="1" fill="hold">
                                          <p:stCondLst>
                                            <p:cond delay="0"/>
                                          </p:stCondLst>
                                        </p:cTn>
                                        <p:tgtEl>
                                          <p:spTgt spid="140319"/>
                                        </p:tgtEl>
                                        <p:attrNameLst>
                                          <p:attrName>style.visibility</p:attrName>
                                        </p:attrNameLst>
                                      </p:cBhvr>
                                      <p:to>
                                        <p:strVal val="visible"/>
                                      </p:to>
                                    </p:set>
                                    <p:animEffect transition="in" filter="wipe(up)">
                                      <p:cBhvr>
                                        <p:cTn id="88" dur="500"/>
                                        <p:tgtEl>
                                          <p:spTgt spid="14031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140313"/>
                                        </p:tgtEl>
                                        <p:attrNameLst>
                                          <p:attrName>style.visibility</p:attrName>
                                        </p:attrNameLst>
                                      </p:cBhvr>
                                      <p:to>
                                        <p:strVal val="visible"/>
                                      </p:to>
                                    </p:set>
                                    <p:animEffect transition="in" filter="wipe(down)">
                                      <p:cBhvr>
                                        <p:cTn id="93" dur="1000"/>
                                        <p:tgtEl>
                                          <p:spTgt spid="140313"/>
                                        </p:tgtEl>
                                      </p:cBhvr>
                                    </p:animEffect>
                                  </p:childTnLst>
                                </p:cTn>
                              </p:par>
                            </p:childTnLst>
                          </p:cTn>
                        </p:par>
                        <p:par>
                          <p:cTn id="94" fill="hold">
                            <p:stCondLst>
                              <p:cond delay="1000"/>
                            </p:stCondLst>
                            <p:childTnLst>
                              <p:par>
                                <p:cTn id="95" presetID="22" presetClass="entr" presetSubtype="4" fill="hold" grpId="0" nodeType="afterEffect">
                                  <p:stCondLst>
                                    <p:cond delay="0"/>
                                  </p:stCondLst>
                                  <p:childTnLst>
                                    <p:set>
                                      <p:cBhvr>
                                        <p:cTn id="96" dur="1" fill="hold">
                                          <p:stCondLst>
                                            <p:cond delay="0"/>
                                          </p:stCondLst>
                                        </p:cTn>
                                        <p:tgtEl>
                                          <p:spTgt spid="140321"/>
                                        </p:tgtEl>
                                        <p:attrNameLst>
                                          <p:attrName>style.visibility</p:attrName>
                                        </p:attrNameLst>
                                      </p:cBhvr>
                                      <p:to>
                                        <p:strVal val="visible"/>
                                      </p:to>
                                    </p:set>
                                    <p:animEffect transition="in" filter="wipe(down)">
                                      <p:cBhvr>
                                        <p:cTn id="97" dur="500"/>
                                        <p:tgtEl>
                                          <p:spTgt spid="14032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140308"/>
                                        </p:tgtEl>
                                        <p:attrNameLst>
                                          <p:attrName>style.visibility</p:attrName>
                                        </p:attrNameLst>
                                      </p:cBhvr>
                                      <p:to>
                                        <p:strVal val="visible"/>
                                      </p:to>
                                    </p:set>
                                    <p:animEffect transition="in" filter="wipe(up)">
                                      <p:cBhvr>
                                        <p:cTn id="102" dur="1000"/>
                                        <p:tgtEl>
                                          <p:spTgt spid="140308"/>
                                        </p:tgtEl>
                                      </p:cBhvr>
                                    </p:animEffect>
                                  </p:childTnLst>
                                </p:cTn>
                              </p:par>
                            </p:childTnLst>
                          </p:cTn>
                        </p:par>
                        <p:par>
                          <p:cTn id="103" fill="hold">
                            <p:stCondLst>
                              <p:cond delay="1000"/>
                            </p:stCondLst>
                            <p:childTnLst>
                              <p:par>
                                <p:cTn id="104" presetID="22" presetClass="entr" presetSubtype="1" fill="hold" grpId="0" nodeType="afterEffect">
                                  <p:stCondLst>
                                    <p:cond delay="0"/>
                                  </p:stCondLst>
                                  <p:childTnLst>
                                    <p:set>
                                      <p:cBhvr>
                                        <p:cTn id="105" dur="1" fill="hold">
                                          <p:stCondLst>
                                            <p:cond delay="0"/>
                                          </p:stCondLst>
                                        </p:cTn>
                                        <p:tgtEl>
                                          <p:spTgt spid="140324"/>
                                        </p:tgtEl>
                                        <p:attrNameLst>
                                          <p:attrName>style.visibility</p:attrName>
                                        </p:attrNameLst>
                                      </p:cBhvr>
                                      <p:to>
                                        <p:strVal val="visible"/>
                                      </p:to>
                                    </p:set>
                                    <p:animEffect transition="in" filter="wipe(up)">
                                      <p:cBhvr>
                                        <p:cTn id="106" dur="500"/>
                                        <p:tgtEl>
                                          <p:spTgt spid="14032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140310"/>
                                        </p:tgtEl>
                                        <p:attrNameLst>
                                          <p:attrName>style.visibility</p:attrName>
                                        </p:attrNameLst>
                                      </p:cBhvr>
                                      <p:to>
                                        <p:strVal val="visible"/>
                                      </p:to>
                                    </p:set>
                                    <p:animEffect transition="in" filter="wipe(down)">
                                      <p:cBhvr>
                                        <p:cTn id="111" dur="1000"/>
                                        <p:tgtEl>
                                          <p:spTgt spid="140310"/>
                                        </p:tgtEl>
                                      </p:cBhvr>
                                    </p:animEffect>
                                  </p:childTnLst>
                                </p:cTn>
                              </p:par>
                            </p:childTnLst>
                          </p:cTn>
                        </p:par>
                        <p:par>
                          <p:cTn id="112" fill="hold">
                            <p:stCondLst>
                              <p:cond delay="1000"/>
                            </p:stCondLst>
                            <p:childTnLst>
                              <p:par>
                                <p:cTn id="113" presetID="22" presetClass="entr" presetSubtype="4" fill="hold" grpId="0" nodeType="afterEffect">
                                  <p:stCondLst>
                                    <p:cond delay="0"/>
                                  </p:stCondLst>
                                  <p:childTnLst>
                                    <p:set>
                                      <p:cBhvr>
                                        <p:cTn id="114" dur="1" fill="hold">
                                          <p:stCondLst>
                                            <p:cond delay="0"/>
                                          </p:stCondLst>
                                        </p:cTn>
                                        <p:tgtEl>
                                          <p:spTgt spid="140325"/>
                                        </p:tgtEl>
                                        <p:attrNameLst>
                                          <p:attrName>style.visibility</p:attrName>
                                        </p:attrNameLst>
                                      </p:cBhvr>
                                      <p:to>
                                        <p:strVal val="visible"/>
                                      </p:to>
                                    </p:set>
                                    <p:animEffect transition="in" filter="wipe(down)">
                                      <p:cBhvr>
                                        <p:cTn id="115" dur="500"/>
                                        <p:tgtEl>
                                          <p:spTgt spid="14032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40309"/>
                                        </p:tgtEl>
                                        <p:attrNameLst>
                                          <p:attrName>style.visibility</p:attrName>
                                        </p:attrNameLst>
                                      </p:cBhvr>
                                      <p:to>
                                        <p:strVal val="visible"/>
                                      </p:to>
                                    </p:set>
                                    <p:animEffect transition="in" filter="wipe(up)">
                                      <p:cBhvr>
                                        <p:cTn id="120" dur="1000"/>
                                        <p:tgtEl>
                                          <p:spTgt spid="140309"/>
                                        </p:tgtEl>
                                      </p:cBhvr>
                                    </p:animEffect>
                                  </p:childTnLst>
                                </p:cTn>
                              </p:par>
                            </p:childTnLst>
                          </p:cTn>
                        </p:par>
                        <p:par>
                          <p:cTn id="121" fill="hold">
                            <p:stCondLst>
                              <p:cond delay="1000"/>
                            </p:stCondLst>
                            <p:childTnLst>
                              <p:par>
                                <p:cTn id="122" presetID="22" presetClass="entr" presetSubtype="1" fill="hold" grpId="0" nodeType="afterEffect">
                                  <p:stCondLst>
                                    <p:cond delay="0"/>
                                  </p:stCondLst>
                                  <p:childTnLst>
                                    <p:set>
                                      <p:cBhvr>
                                        <p:cTn id="123" dur="1" fill="hold">
                                          <p:stCondLst>
                                            <p:cond delay="0"/>
                                          </p:stCondLst>
                                        </p:cTn>
                                        <p:tgtEl>
                                          <p:spTgt spid="140326"/>
                                        </p:tgtEl>
                                        <p:attrNameLst>
                                          <p:attrName>style.visibility</p:attrName>
                                        </p:attrNameLst>
                                      </p:cBhvr>
                                      <p:to>
                                        <p:strVal val="visible"/>
                                      </p:to>
                                    </p:set>
                                    <p:animEffect transition="in" filter="wipe(up)">
                                      <p:cBhvr>
                                        <p:cTn id="124" dur="500"/>
                                        <p:tgtEl>
                                          <p:spTgt spid="140326"/>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140311"/>
                                        </p:tgtEl>
                                        <p:attrNameLst>
                                          <p:attrName>style.visibility</p:attrName>
                                        </p:attrNameLst>
                                      </p:cBhvr>
                                      <p:to>
                                        <p:strVal val="visible"/>
                                      </p:to>
                                    </p:set>
                                    <p:animEffect transition="in" filter="wipe(down)">
                                      <p:cBhvr>
                                        <p:cTn id="129" dur="1000"/>
                                        <p:tgtEl>
                                          <p:spTgt spid="140311"/>
                                        </p:tgtEl>
                                      </p:cBhvr>
                                    </p:animEffect>
                                  </p:childTnLst>
                                </p:cTn>
                              </p:par>
                            </p:childTnLst>
                          </p:cTn>
                        </p:par>
                        <p:par>
                          <p:cTn id="130" fill="hold">
                            <p:stCondLst>
                              <p:cond delay="1000"/>
                            </p:stCondLst>
                            <p:childTnLst>
                              <p:par>
                                <p:cTn id="131" presetID="22" presetClass="entr" presetSubtype="4" fill="hold" grpId="0" nodeType="afterEffect">
                                  <p:stCondLst>
                                    <p:cond delay="0"/>
                                  </p:stCondLst>
                                  <p:childTnLst>
                                    <p:set>
                                      <p:cBhvr>
                                        <p:cTn id="132" dur="1" fill="hold">
                                          <p:stCondLst>
                                            <p:cond delay="0"/>
                                          </p:stCondLst>
                                        </p:cTn>
                                        <p:tgtEl>
                                          <p:spTgt spid="140327"/>
                                        </p:tgtEl>
                                        <p:attrNameLst>
                                          <p:attrName>style.visibility</p:attrName>
                                        </p:attrNameLst>
                                      </p:cBhvr>
                                      <p:to>
                                        <p:strVal val="visible"/>
                                      </p:to>
                                    </p:set>
                                    <p:animEffect transition="in" filter="wipe(down)">
                                      <p:cBhvr>
                                        <p:cTn id="133" dur="500"/>
                                        <p:tgtEl>
                                          <p:spTgt spid="140327"/>
                                        </p:tgtEl>
                                      </p:cBhvr>
                                    </p:animEffect>
                                  </p:childTnLst>
                                </p:cTn>
                              </p:par>
                            </p:childTnLst>
                          </p:cTn>
                        </p:par>
                      </p:childTnLst>
                    </p:cTn>
                  </p:par>
                  <p:par>
                    <p:cTn id="134" fill="hold">
                      <p:stCondLst>
                        <p:cond delay="indefinite"/>
                      </p:stCondLst>
                      <p:childTnLst>
                        <p:par>
                          <p:cTn id="135" fill="hold">
                            <p:stCondLst>
                              <p:cond delay="0"/>
                            </p:stCondLst>
                            <p:childTnLst>
                              <p:par>
                                <p:cTn id="136" presetID="23" presetClass="entr" presetSubtype="16" fill="hold" grpId="0" nodeType="clickEffect">
                                  <p:stCondLst>
                                    <p:cond delay="0"/>
                                  </p:stCondLst>
                                  <p:childTnLst>
                                    <p:set>
                                      <p:cBhvr>
                                        <p:cTn id="137" dur="1" fill="hold">
                                          <p:stCondLst>
                                            <p:cond delay="0"/>
                                          </p:stCondLst>
                                        </p:cTn>
                                        <p:tgtEl>
                                          <p:spTgt spid="140292"/>
                                        </p:tgtEl>
                                        <p:attrNameLst>
                                          <p:attrName>style.visibility</p:attrName>
                                        </p:attrNameLst>
                                      </p:cBhvr>
                                      <p:to>
                                        <p:strVal val="visible"/>
                                      </p:to>
                                    </p:set>
                                    <p:anim calcmode="lin" valueType="num">
                                      <p:cBhvr>
                                        <p:cTn id="138" dur="1000" fill="hold"/>
                                        <p:tgtEl>
                                          <p:spTgt spid="140292"/>
                                        </p:tgtEl>
                                        <p:attrNameLst>
                                          <p:attrName>ppt_w</p:attrName>
                                        </p:attrNameLst>
                                      </p:cBhvr>
                                      <p:tavLst>
                                        <p:tav tm="0">
                                          <p:val>
                                            <p:fltVal val="0"/>
                                          </p:val>
                                        </p:tav>
                                        <p:tav tm="100000">
                                          <p:val>
                                            <p:strVal val="#ppt_w"/>
                                          </p:val>
                                        </p:tav>
                                      </p:tavLst>
                                    </p:anim>
                                    <p:anim calcmode="lin" valueType="num">
                                      <p:cBhvr>
                                        <p:cTn id="139" dur="1000" fill="hold"/>
                                        <p:tgtEl>
                                          <p:spTgt spid="140292"/>
                                        </p:tgtEl>
                                        <p:attrNameLst>
                                          <p:attrName>ppt_h</p:attrName>
                                        </p:attrNameLst>
                                      </p:cBhvr>
                                      <p:tavLst>
                                        <p:tav tm="0">
                                          <p:val>
                                            <p:fltVal val="0"/>
                                          </p:val>
                                        </p:tav>
                                        <p:tav tm="100000">
                                          <p:val>
                                            <p:strVal val="#ppt_h"/>
                                          </p:val>
                                        </p:tav>
                                      </p:tavLst>
                                    </p:anim>
                                  </p:childTnLst>
                                </p:cTn>
                              </p:par>
                            </p:childTnLst>
                          </p:cTn>
                        </p:par>
                      </p:childTnLst>
                    </p:cTn>
                  </p:par>
                  <p:par>
                    <p:cTn id="140" fill="hold">
                      <p:stCondLst>
                        <p:cond delay="indefinite"/>
                      </p:stCondLst>
                      <p:childTnLst>
                        <p:par>
                          <p:cTn id="141" fill="hold">
                            <p:stCondLst>
                              <p:cond delay="0"/>
                            </p:stCondLst>
                            <p:childTnLst>
                              <p:par>
                                <p:cTn id="142" presetID="22" presetClass="entr" presetSubtype="1" fill="hold" grpId="0" nodeType="clickEffect">
                                  <p:stCondLst>
                                    <p:cond delay="0"/>
                                  </p:stCondLst>
                                  <p:childTnLst>
                                    <p:set>
                                      <p:cBhvr>
                                        <p:cTn id="143" dur="1" fill="hold">
                                          <p:stCondLst>
                                            <p:cond delay="0"/>
                                          </p:stCondLst>
                                        </p:cTn>
                                        <p:tgtEl>
                                          <p:spTgt spid="140302"/>
                                        </p:tgtEl>
                                        <p:attrNameLst>
                                          <p:attrName>style.visibility</p:attrName>
                                        </p:attrNameLst>
                                      </p:cBhvr>
                                      <p:to>
                                        <p:strVal val="visible"/>
                                      </p:to>
                                    </p:set>
                                    <p:animEffect transition="in" filter="wipe(up)">
                                      <p:cBhvr>
                                        <p:cTn id="144" dur="1000"/>
                                        <p:tgtEl>
                                          <p:spTgt spid="140302"/>
                                        </p:tgtEl>
                                      </p:cBhvr>
                                    </p:animEffect>
                                  </p:childTnLst>
                                </p:cTn>
                              </p:par>
                            </p:childTnLst>
                          </p:cTn>
                        </p:par>
                        <p:par>
                          <p:cTn id="145" fill="hold">
                            <p:stCondLst>
                              <p:cond delay="1000"/>
                            </p:stCondLst>
                            <p:childTnLst>
                              <p:par>
                                <p:cTn id="146" presetID="22" presetClass="entr" presetSubtype="1" fill="hold" grpId="0" nodeType="afterEffect">
                                  <p:stCondLst>
                                    <p:cond delay="0"/>
                                  </p:stCondLst>
                                  <p:childTnLst>
                                    <p:set>
                                      <p:cBhvr>
                                        <p:cTn id="147" dur="1" fill="hold">
                                          <p:stCondLst>
                                            <p:cond delay="0"/>
                                          </p:stCondLst>
                                        </p:cTn>
                                        <p:tgtEl>
                                          <p:spTgt spid="140328"/>
                                        </p:tgtEl>
                                        <p:attrNameLst>
                                          <p:attrName>style.visibility</p:attrName>
                                        </p:attrNameLst>
                                      </p:cBhvr>
                                      <p:to>
                                        <p:strVal val="visible"/>
                                      </p:to>
                                    </p:set>
                                    <p:animEffect transition="in" filter="wipe(up)">
                                      <p:cBhvr>
                                        <p:cTn id="148" dur="500"/>
                                        <p:tgtEl>
                                          <p:spTgt spid="140328"/>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140303"/>
                                        </p:tgtEl>
                                        <p:attrNameLst>
                                          <p:attrName>style.visibility</p:attrName>
                                        </p:attrNameLst>
                                      </p:cBhvr>
                                      <p:to>
                                        <p:strVal val="visible"/>
                                      </p:to>
                                    </p:set>
                                    <p:animEffect transition="in" filter="wipe(down)">
                                      <p:cBhvr>
                                        <p:cTn id="153" dur="1000"/>
                                        <p:tgtEl>
                                          <p:spTgt spid="140303"/>
                                        </p:tgtEl>
                                      </p:cBhvr>
                                    </p:animEffect>
                                  </p:childTnLst>
                                </p:cTn>
                              </p:par>
                            </p:childTnLst>
                          </p:cTn>
                        </p:par>
                        <p:par>
                          <p:cTn id="154" fill="hold">
                            <p:stCondLst>
                              <p:cond delay="1000"/>
                            </p:stCondLst>
                            <p:childTnLst>
                              <p:par>
                                <p:cTn id="155" presetID="22" presetClass="entr" presetSubtype="4" fill="hold" grpId="0" nodeType="afterEffect">
                                  <p:stCondLst>
                                    <p:cond delay="0"/>
                                  </p:stCondLst>
                                  <p:childTnLst>
                                    <p:set>
                                      <p:cBhvr>
                                        <p:cTn id="156" dur="1" fill="hold">
                                          <p:stCondLst>
                                            <p:cond delay="0"/>
                                          </p:stCondLst>
                                        </p:cTn>
                                        <p:tgtEl>
                                          <p:spTgt spid="140329"/>
                                        </p:tgtEl>
                                        <p:attrNameLst>
                                          <p:attrName>style.visibility</p:attrName>
                                        </p:attrNameLst>
                                      </p:cBhvr>
                                      <p:to>
                                        <p:strVal val="visible"/>
                                      </p:to>
                                    </p:set>
                                    <p:animEffect transition="in" filter="wipe(down)">
                                      <p:cBhvr>
                                        <p:cTn id="157" dur="500"/>
                                        <p:tgtEl>
                                          <p:spTgt spid="140329"/>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4" fill="hold" grpId="0" nodeType="clickEffect">
                                  <p:stCondLst>
                                    <p:cond delay="0"/>
                                  </p:stCondLst>
                                  <p:childTnLst>
                                    <p:set>
                                      <p:cBhvr>
                                        <p:cTn id="161" dur="1" fill="hold">
                                          <p:stCondLst>
                                            <p:cond delay="0"/>
                                          </p:stCondLst>
                                        </p:cTn>
                                        <p:tgtEl>
                                          <p:spTgt spid="140331"/>
                                        </p:tgtEl>
                                        <p:attrNameLst>
                                          <p:attrName>style.visibility</p:attrName>
                                        </p:attrNameLst>
                                      </p:cBhvr>
                                      <p:to>
                                        <p:strVal val="visible"/>
                                      </p:to>
                                    </p:set>
                                    <p:animEffect transition="in" filter="wipe(down)">
                                      <p:cBhvr>
                                        <p:cTn id="162" dur="1000"/>
                                        <p:tgtEl>
                                          <p:spTgt spid="140331"/>
                                        </p:tgtEl>
                                      </p:cBhvr>
                                    </p:animEffect>
                                  </p:childTnLst>
                                </p:cTn>
                              </p:par>
                            </p:childTnLst>
                          </p:cTn>
                        </p:par>
                        <p:par>
                          <p:cTn id="163" fill="hold">
                            <p:stCondLst>
                              <p:cond delay="1000"/>
                            </p:stCondLst>
                            <p:childTnLst>
                              <p:par>
                                <p:cTn id="164" presetID="22" presetClass="entr" presetSubtype="4" fill="hold" grpId="0" nodeType="afterEffect">
                                  <p:stCondLst>
                                    <p:cond delay="0"/>
                                  </p:stCondLst>
                                  <p:childTnLst>
                                    <p:set>
                                      <p:cBhvr>
                                        <p:cTn id="165" dur="1" fill="hold">
                                          <p:stCondLst>
                                            <p:cond delay="0"/>
                                          </p:stCondLst>
                                        </p:cTn>
                                        <p:tgtEl>
                                          <p:spTgt spid="140333"/>
                                        </p:tgtEl>
                                        <p:attrNameLst>
                                          <p:attrName>style.visibility</p:attrName>
                                        </p:attrNameLst>
                                      </p:cBhvr>
                                      <p:to>
                                        <p:strVal val="visible"/>
                                      </p:to>
                                    </p:set>
                                    <p:animEffect transition="in" filter="wipe(down)">
                                      <p:cBhvr>
                                        <p:cTn id="166" dur="500"/>
                                        <p:tgtEl>
                                          <p:spTgt spid="140333"/>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1" fill="hold" grpId="0" nodeType="clickEffect">
                                  <p:stCondLst>
                                    <p:cond delay="0"/>
                                  </p:stCondLst>
                                  <p:childTnLst>
                                    <p:set>
                                      <p:cBhvr>
                                        <p:cTn id="170" dur="1" fill="hold">
                                          <p:stCondLst>
                                            <p:cond delay="0"/>
                                          </p:stCondLst>
                                        </p:cTn>
                                        <p:tgtEl>
                                          <p:spTgt spid="140332"/>
                                        </p:tgtEl>
                                        <p:attrNameLst>
                                          <p:attrName>style.visibility</p:attrName>
                                        </p:attrNameLst>
                                      </p:cBhvr>
                                      <p:to>
                                        <p:strVal val="visible"/>
                                      </p:to>
                                    </p:set>
                                    <p:animEffect transition="in" filter="wipe(up)">
                                      <p:cBhvr>
                                        <p:cTn id="171" dur="1000"/>
                                        <p:tgtEl>
                                          <p:spTgt spid="140332"/>
                                        </p:tgtEl>
                                      </p:cBhvr>
                                    </p:animEffect>
                                  </p:childTnLst>
                                </p:cTn>
                              </p:par>
                            </p:childTnLst>
                          </p:cTn>
                        </p:par>
                        <p:par>
                          <p:cTn id="172" fill="hold">
                            <p:stCondLst>
                              <p:cond delay="1000"/>
                            </p:stCondLst>
                            <p:childTnLst>
                              <p:par>
                                <p:cTn id="173" presetID="22" presetClass="entr" presetSubtype="1" fill="hold" grpId="0" nodeType="afterEffect">
                                  <p:stCondLst>
                                    <p:cond delay="0"/>
                                  </p:stCondLst>
                                  <p:childTnLst>
                                    <p:set>
                                      <p:cBhvr>
                                        <p:cTn id="174" dur="1" fill="hold">
                                          <p:stCondLst>
                                            <p:cond delay="0"/>
                                          </p:stCondLst>
                                        </p:cTn>
                                        <p:tgtEl>
                                          <p:spTgt spid="140334"/>
                                        </p:tgtEl>
                                        <p:attrNameLst>
                                          <p:attrName>style.visibility</p:attrName>
                                        </p:attrNameLst>
                                      </p:cBhvr>
                                      <p:to>
                                        <p:strVal val="visible"/>
                                      </p:to>
                                    </p:set>
                                    <p:animEffect transition="in" filter="wipe(up)">
                                      <p:cBhvr>
                                        <p:cTn id="175" dur="500"/>
                                        <p:tgtEl>
                                          <p:spTgt spid="140334"/>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140305"/>
                                        </p:tgtEl>
                                        <p:attrNameLst>
                                          <p:attrName>style.visibility</p:attrName>
                                        </p:attrNameLst>
                                      </p:cBhvr>
                                      <p:to>
                                        <p:strVal val="visible"/>
                                      </p:to>
                                    </p:set>
                                    <p:animEffect transition="in" filter="wipe(down)">
                                      <p:cBhvr>
                                        <p:cTn id="180" dur="1000"/>
                                        <p:tgtEl>
                                          <p:spTgt spid="140305"/>
                                        </p:tgtEl>
                                      </p:cBhvr>
                                    </p:animEffect>
                                  </p:childTnLst>
                                </p:cTn>
                              </p:par>
                            </p:childTnLst>
                          </p:cTn>
                        </p:par>
                        <p:par>
                          <p:cTn id="181" fill="hold">
                            <p:stCondLst>
                              <p:cond delay="1000"/>
                            </p:stCondLst>
                            <p:childTnLst>
                              <p:par>
                                <p:cTn id="182" presetID="22" presetClass="entr" presetSubtype="4" fill="hold" grpId="0" nodeType="afterEffect">
                                  <p:stCondLst>
                                    <p:cond delay="0"/>
                                  </p:stCondLst>
                                  <p:childTnLst>
                                    <p:set>
                                      <p:cBhvr>
                                        <p:cTn id="183" dur="1" fill="hold">
                                          <p:stCondLst>
                                            <p:cond delay="0"/>
                                          </p:stCondLst>
                                        </p:cTn>
                                        <p:tgtEl>
                                          <p:spTgt spid="140335"/>
                                        </p:tgtEl>
                                        <p:attrNameLst>
                                          <p:attrName>style.visibility</p:attrName>
                                        </p:attrNameLst>
                                      </p:cBhvr>
                                      <p:to>
                                        <p:strVal val="visible"/>
                                      </p:to>
                                    </p:set>
                                    <p:animEffect transition="in" filter="wipe(down)">
                                      <p:cBhvr>
                                        <p:cTn id="184" dur="500"/>
                                        <p:tgtEl>
                                          <p:spTgt spid="140335"/>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1" fill="hold" grpId="0" nodeType="clickEffect">
                                  <p:stCondLst>
                                    <p:cond delay="0"/>
                                  </p:stCondLst>
                                  <p:childTnLst>
                                    <p:set>
                                      <p:cBhvr>
                                        <p:cTn id="188" dur="1" fill="hold">
                                          <p:stCondLst>
                                            <p:cond delay="0"/>
                                          </p:stCondLst>
                                        </p:cTn>
                                        <p:tgtEl>
                                          <p:spTgt spid="140304"/>
                                        </p:tgtEl>
                                        <p:attrNameLst>
                                          <p:attrName>style.visibility</p:attrName>
                                        </p:attrNameLst>
                                      </p:cBhvr>
                                      <p:to>
                                        <p:strVal val="visible"/>
                                      </p:to>
                                    </p:set>
                                    <p:animEffect transition="in" filter="wipe(up)">
                                      <p:cBhvr>
                                        <p:cTn id="189" dur="1000"/>
                                        <p:tgtEl>
                                          <p:spTgt spid="140304"/>
                                        </p:tgtEl>
                                      </p:cBhvr>
                                    </p:animEffect>
                                  </p:childTnLst>
                                </p:cTn>
                              </p:par>
                            </p:childTnLst>
                          </p:cTn>
                        </p:par>
                        <p:par>
                          <p:cTn id="190" fill="hold">
                            <p:stCondLst>
                              <p:cond delay="1000"/>
                            </p:stCondLst>
                            <p:childTnLst>
                              <p:par>
                                <p:cTn id="191" presetID="22" presetClass="entr" presetSubtype="1" fill="hold" grpId="0" nodeType="afterEffect">
                                  <p:stCondLst>
                                    <p:cond delay="0"/>
                                  </p:stCondLst>
                                  <p:childTnLst>
                                    <p:set>
                                      <p:cBhvr>
                                        <p:cTn id="192" dur="1" fill="hold">
                                          <p:stCondLst>
                                            <p:cond delay="0"/>
                                          </p:stCondLst>
                                        </p:cTn>
                                        <p:tgtEl>
                                          <p:spTgt spid="140336"/>
                                        </p:tgtEl>
                                        <p:attrNameLst>
                                          <p:attrName>style.visibility</p:attrName>
                                        </p:attrNameLst>
                                      </p:cBhvr>
                                      <p:to>
                                        <p:strVal val="visible"/>
                                      </p:to>
                                    </p:set>
                                    <p:animEffect transition="in" filter="wipe(up)">
                                      <p:cBhvr>
                                        <p:cTn id="193" dur="500"/>
                                        <p:tgtEl>
                                          <p:spTgt spid="140336"/>
                                        </p:tgtEl>
                                      </p:cBhvr>
                                    </p:animEffect>
                                  </p:childTnLst>
                                </p:cTn>
                              </p:par>
                            </p:childTnLst>
                          </p:cTn>
                        </p:par>
                      </p:childTnLst>
                    </p:cTn>
                  </p:par>
                  <p:par>
                    <p:cTn id="194" fill="hold">
                      <p:stCondLst>
                        <p:cond delay="indefinite"/>
                      </p:stCondLst>
                      <p:childTnLst>
                        <p:par>
                          <p:cTn id="195" fill="hold">
                            <p:stCondLst>
                              <p:cond delay="0"/>
                            </p:stCondLst>
                            <p:childTnLst>
                              <p:par>
                                <p:cTn id="196" presetID="22" presetClass="entr" presetSubtype="1" fill="hold" grpId="0" nodeType="clickEffect">
                                  <p:stCondLst>
                                    <p:cond delay="0"/>
                                  </p:stCondLst>
                                  <p:childTnLst>
                                    <p:set>
                                      <p:cBhvr>
                                        <p:cTn id="197" dur="1" fill="hold">
                                          <p:stCondLst>
                                            <p:cond delay="0"/>
                                          </p:stCondLst>
                                        </p:cTn>
                                        <p:tgtEl>
                                          <p:spTgt spid="140306"/>
                                        </p:tgtEl>
                                        <p:attrNameLst>
                                          <p:attrName>style.visibility</p:attrName>
                                        </p:attrNameLst>
                                      </p:cBhvr>
                                      <p:to>
                                        <p:strVal val="visible"/>
                                      </p:to>
                                    </p:set>
                                    <p:animEffect transition="in" filter="wipe(up)">
                                      <p:cBhvr>
                                        <p:cTn id="198" dur="1000"/>
                                        <p:tgtEl>
                                          <p:spTgt spid="140306"/>
                                        </p:tgtEl>
                                      </p:cBhvr>
                                    </p:animEffect>
                                  </p:childTnLst>
                                </p:cTn>
                              </p:par>
                            </p:childTnLst>
                          </p:cTn>
                        </p:par>
                        <p:par>
                          <p:cTn id="199" fill="hold">
                            <p:stCondLst>
                              <p:cond delay="1000"/>
                            </p:stCondLst>
                            <p:childTnLst>
                              <p:par>
                                <p:cTn id="200" presetID="22" presetClass="entr" presetSubtype="1" fill="hold" grpId="0" nodeType="afterEffect">
                                  <p:stCondLst>
                                    <p:cond delay="0"/>
                                  </p:stCondLst>
                                  <p:childTnLst>
                                    <p:set>
                                      <p:cBhvr>
                                        <p:cTn id="201" dur="1" fill="hold">
                                          <p:stCondLst>
                                            <p:cond delay="0"/>
                                          </p:stCondLst>
                                        </p:cTn>
                                        <p:tgtEl>
                                          <p:spTgt spid="140322"/>
                                        </p:tgtEl>
                                        <p:attrNameLst>
                                          <p:attrName>style.visibility</p:attrName>
                                        </p:attrNameLst>
                                      </p:cBhvr>
                                      <p:to>
                                        <p:strVal val="visible"/>
                                      </p:to>
                                    </p:set>
                                    <p:animEffect transition="in" filter="wipe(up)">
                                      <p:cBhvr>
                                        <p:cTn id="202" dur="500"/>
                                        <p:tgtEl>
                                          <p:spTgt spid="140322"/>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4" fill="hold" grpId="0" nodeType="clickEffect">
                                  <p:stCondLst>
                                    <p:cond delay="0"/>
                                  </p:stCondLst>
                                  <p:childTnLst>
                                    <p:set>
                                      <p:cBhvr>
                                        <p:cTn id="206" dur="1" fill="hold">
                                          <p:stCondLst>
                                            <p:cond delay="0"/>
                                          </p:stCondLst>
                                        </p:cTn>
                                        <p:tgtEl>
                                          <p:spTgt spid="140307"/>
                                        </p:tgtEl>
                                        <p:attrNameLst>
                                          <p:attrName>style.visibility</p:attrName>
                                        </p:attrNameLst>
                                      </p:cBhvr>
                                      <p:to>
                                        <p:strVal val="visible"/>
                                      </p:to>
                                    </p:set>
                                    <p:animEffect transition="in" filter="wipe(down)">
                                      <p:cBhvr>
                                        <p:cTn id="207" dur="1000"/>
                                        <p:tgtEl>
                                          <p:spTgt spid="140307"/>
                                        </p:tgtEl>
                                      </p:cBhvr>
                                    </p:animEffect>
                                  </p:childTnLst>
                                </p:cTn>
                              </p:par>
                            </p:childTnLst>
                          </p:cTn>
                        </p:par>
                        <p:par>
                          <p:cTn id="208" fill="hold">
                            <p:stCondLst>
                              <p:cond delay="1000"/>
                            </p:stCondLst>
                            <p:childTnLst>
                              <p:par>
                                <p:cTn id="209" presetID="22" presetClass="entr" presetSubtype="4" fill="hold" grpId="0" nodeType="afterEffect">
                                  <p:stCondLst>
                                    <p:cond delay="0"/>
                                  </p:stCondLst>
                                  <p:childTnLst>
                                    <p:set>
                                      <p:cBhvr>
                                        <p:cTn id="210" dur="1" fill="hold">
                                          <p:stCondLst>
                                            <p:cond delay="0"/>
                                          </p:stCondLst>
                                        </p:cTn>
                                        <p:tgtEl>
                                          <p:spTgt spid="140323"/>
                                        </p:tgtEl>
                                        <p:attrNameLst>
                                          <p:attrName>style.visibility</p:attrName>
                                        </p:attrNameLst>
                                      </p:cBhvr>
                                      <p:to>
                                        <p:strVal val="visible"/>
                                      </p:to>
                                    </p:set>
                                    <p:animEffect transition="in" filter="wipe(down)">
                                      <p:cBhvr>
                                        <p:cTn id="211" dur="500"/>
                                        <p:tgtEl>
                                          <p:spTgt spid="140323"/>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1" fill="hold" grpId="0" nodeType="clickEffect">
                                  <p:stCondLst>
                                    <p:cond delay="0"/>
                                  </p:stCondLst>
                                  <p:childTnLst>
                                    <p:set>
                                      <p:cBhvr>
                                        <p:cTn id="215" dur="1" fill="hold">
                                          <p:stCondLst>
                                            <p:cond delay="0"/>
                                          </p:stCondLst>
                                        </p:cTn>
                                        <p:tgtEl>
                                          <p:spTgt spid="47"/>
                                        </p:tgtEl>
                                        <p:attrNameLst>
                                          <p:attrName>style.visibility</p:attrName>
                                        </p:attrNameLst>
                                      </p:cBhvr>
                                      <p:to>
                                        <p:strVal val="visible"/>
                                      </p:to>
                                    </p:set>
                                    <p:animEffect transition="in" filter="wipe(up)">
                                      <p:cBhvr>
                                        <p:cTn id="216" dur="1000"/>
                                        <p:tgtEl>
                                          <p:spTgt spid="47"/>
                                        </p:tgtEl>
                                      </p:cBhvr>
                                    </p:animEffect>
                                  </p:childTnLst>
                                </p:cTn>
                              </p:par>
                            </p:childTnLst>
                          </p:cTn>
                        </p:par>
                        <p:par>
                          <p:cTn id="217" fill="hold">
                            <p:stCondLst>
                              <p:cond delay="1000"/>
                            </p:stCondLst>
                            <p:childTnLst>
                              <p:par>
                                <p:cTn id="218" presetID="22" presetClass="entr" presetSubtype="1" fill="hold" grpId="0" nodeType="afterEffect">
                                  <p:stCondLst>
                                    <p:cond delay="0"/>
                                  </p:stCondLst>
                                  <p:childTnLst>
                                    <p:set>
                                      <p:cBhvr>
                                        <p:cTn id="219" dur="1" fill="hold">
                                          <p:stCondLst>
                                            <p:cond delay="0"/>
                                          </p:stCondLst>
                                        </p:cTn>
                                        <p:tgtEl>
                                          <p:spTgt spid="49"/>
                                        </p:tgtEl>
                                        <p:attrNameLst>
                                          <p:attrName>style.visibility</p:attrName>
                                        </p:attrNameLst>
                                      </p:cBhvr>
                                      <p:to>
                                        <p:strVal val="visible"/>
                                      </p:to>
                                    </p:set>
                                    <p:animEffect transition="in" filter="wipe(up)">
                                      <p:cBhvr>
                                        <p:cTn id="220" dur="500"/>
                                        <p:tgtEl>
                                          <p:spTgt spid="49"/>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48"/>
                                        </p:tgtEl>
                                        <p:attrNameLst>
                                          <p:attrName>style.visibility</p:attrName>
                                        </p:attrNameLst>
                                      </p:cBhvr>
                                      <p:to>
                                        <p:strVal val="visible"/>
                                      </p:to>
                                    </p:set>
                                    <p:animEffect transition="in" filter="wipe(down)">
                                      <p:cBhvr>
                                        <p:cTn id="225" dur="1000"/>
                                        <p:tgtEl>
                                          <p:spTgt spid="48"/>
                                        </p:tgtEl>
                                      </p:cBhvr>
                                    </p:animEffect>
                                  </p:childTnLst>
                                </p:cTn>
                              </p:par>
                            </p:childTnLst>
                          </p:cTn>
                        </p:par>
                        <p:par>
                          <p:cTn id="226" fill="hold">
                            <p:stCondLst>
                              <p:cond delay="1000"/>
                            </p:stCondLst>
                            <p:childTnLst>
                              <p:par>
                                <p:cTn id="227" presetID="22" presetClass="entr" presetSubtype="4" fill="hold" grpId="0" nodeType="afterEffect">
                                  <p:stCondLst>
                                    <p:cond delay="0"/>
                                  </p:stCondLst>
                                  <p:childTnLst>
                                    <p:set>
                                      <p:cBhvr>
                                        <p:cTn id="228" dur="1" fill="hold">
                                          <p:stCondLst>
                                            <p:cond delay="0"/>
                                          </p:stCondLst>
                                        </p:cTn>
                                        <p:tgtEl>
                                          <p:spTgt spid="50"/>
                                        </p:tgtEl>
                                        <p:attrNameLst>
                                          <p:attrName>style.visibility</p:attrName>
                                        </p:attrNameLst>
                                      </p:cBhvr>
                                      <p:to>
                                        <p:strVal val="visible"/>
                                      </p:to>
                                    </p:set>
                                    <p:animEffect transition="in" filter="wipe(down)">
                                      <p:cBhvr>
                                        <p:cTn id="2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p:bldP spid="50" grpId="0"/>
      <p:bldP spid="140290" grpId="0" animBg="1"/>
      <p:bldP spid="140291" grpId="0" animBg="1"/>
      <p:bldP spid="140292" grpId="0" animBg="1"/>
      <p:bldP spid="140293" grpId="0" animBg="1"/>
      <p:bldP spid="140294" grpId="0" animBg="1"/>
      <p:bldP spid="140295" grpId="0" animBg="1"/>
      <p:bldP spid="140296" grpId="0" animBg="1"/>
      <p:bldP spid="140297" grpId="0" animBg="1"/>
      <p:bldP spid="140298" grpId="0" animBg="1"/>
      <p:bldP spid="140300" grpId="0" animBg="1"/>
      <p:bldP spid="140301" grpId="0" animBg="1"/>
      <p:bldP spid="140302" grpId="0" animBg="1"/>
      <p:bldP spid="140303" grpId="0" animBg="1"/>
      <p:bldP spid="140304" grpId="0" animBg="1"/>
      <p:bldP spid="140305" grpId="0" animBg="1"/>
      <p:bldP spid="140306" grpId="0" animBg="1"/>
      <p:bldP spid="140307" grpId="0" animBg="1"/>
      <p:bldP spid="140308" grpId="0" animBg="1"/>
      <p:bldP spid="140309" grpId="0" animBg="1"/>
      <p:bldP spid="140310" grpId="0" animBg="1"/>
      <p:bldP spid="140311" grpId="0" animBg="1"/>
      <p:bldP spid="140312" grpId="0" animBg="1"/>
      <p:bldP spid="140313" grpId="0" animBg="1"/>
      <p:bldP spid="140314" grpId="0"/>
      <p:bldP spid="140315" grpId="0"/>
      <p:bldP spid="140316" grpId="0"/>
      <p:bldP spid="140317" grpId="0"/>
      <p:bldP spid="140318" grpId="0"/>
      <p:bldP spid="140319" grpId="0"/>
      <p:bldP spid="140320" grpId="0"/>
      <p:bldP spid="140321" grpId="0"/>
      <p:bldP spid="140322" grpId="0"/>
      <p:bldP spid="140323" grpId="0"/>
      <p:bldP spid="140324" grpId="0"/>
      <p:bldP spid="140325" grpId="0"/>
      <p:bldP spid="140326" grpId="0"/>
      <p:bldP spid="140327" grpId="0"/>
      <p:bldP spid="140328" grpId="0"/>
      <p:bldP spid="140329" grpId="0"/>
      <p:bldP spid="140331" grpId="0" animBg="1"/>
      <p:bldP spid="140332" grpId="0" animBg="1"/>
      <p:bldP spid="140333" grpId="0"/>
      <p:bldP spid="140334" grpId="0"/>
      <p:bldP spid="140335" grpId="0"/>
      <p:bldP spid="1403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alpha val="49019"/>
          </a:srgbClr>
        </a:solidFill>
        <a:effectLst/>
      </p:bgPr>
    </p:bg>
    <p:spTree>
      <p:nvGrpSpPr>
        <p:cNvPr id="1" name=""/>
        <p:cNvGrpSpPr/>
        <p:nvPr/>
      </p:nvGrpSpPr>
      <p:grpSpPr>
        <a:xfrm>
          <a:off x="0" y="0"/>
          <a:ext cx="0" cy="0"/>
          <a:chOff x="0" y="0"/>
          <a:chExt cx="0" cy="0"/>
        </a:xfrm>
      </p:grpSpPr>
      <p:sp>
        <p:nvSpPr>
          <p:cNvPr id="12" name="Rettangolo 11"/>
          <p:cNvSpPr>
            <a:spLocks noChangeArrowheads="1"/>
          </p:cNvSpPr>
          <p:nvPr/>
        </p:nvSpPr>
        <p:spPr bwMode="auto">
          <a:xfrm>
            <a:off x="2143108" y="6000744"/>
            <a:ext cx="2714644" cy="857256"/>
          </a:xfrm>
          <a:prstGeom prst="rect">
            <a:avLst/>
          </a:prstGeom>
          <a:solidFill>
            <a:srgbClr val="FFFF00"/>
          </a:solidFill>
          <a:ln w="9525" algn="ctr">
            <a:noFill/>
            <a:round/>
            <a:headEnd/>
            <a:tailEnd/>
          </a:ln>
        </p:spPr>
        <p:txBody>
          <a:bodyPr/>
          <a:lstStyle/>
          <a:p>
            <a:pPr algn="l"/>
            <a:r>
              <a:rPr lang="it-IT" sz="2400" b="1" dirty="0">
                <a:solidFill>
                  <a:srgbClr val="FF0000"/>
                </a:solidFill>
              </a:rPr>
              <a:t>€ </a:t>
            </a:r>
            <a:r>
              <a:rPr lang="it-IT" sz="2400" b="1" dirty="0" smtClean="0">
                <a:solidFill>
                  <a:srgbClr val="FF0000"/>
                </a:solidFill>
              </a:rPr>
              <a:t>2.104.000.000.000</a:t>
            </a:r>
          </a:p>
          <a:p>
            <a:pPr algn="ctr"/>
            <a:r>
              <a:rPr lang="it-IT" sz="2400" b="1" dirty="0" err="1" smtClean="0">
                <a:solidFill>
                  <a:srgbClr val="FF0000"/>
                </a:solidFill>
              </a:rPr>
              <a:t>N°</a:t>
            </a:r>
            <a:r>
              <a:rPr lang="it-IT" sz="2400" b="1" dirty="0" smtClean="0">
                <a:solidFill>
                  <a:srgbClr val="FF0000"/>
                </a:solidFill>
              </a:rPr>
              <a:t> Italiani</a:t>
            </a:r>
            <a:endParaRPr lang="it-IT" sz="2400" b="1" dirty="0">
              <a:solidFill>
                <a:srgbClr val="FF0000"/>
              </a:solidFill>
            </a:endParaRPr>
          </a:p>
        </p:txBody>
      </p:sp>
      <p:sp>
        <p:nvSpPr>
          <p:cNvPr id="13" name="CasellaDiTesto 12"/>
          <p:cNvSpPr txBox="1">
            <a:spLocks noChangeArrowheads="1"/>
          </p:cNvSpPr>
          <p:nvPr/>
        </p:nvSpPr>
        <p:spPr bwMode="auto">
          <a:xfrm>
            <a:off x="0" y="6026634"/>
            <a:ext cx="1857356" cy="759952"/>
          </a:xfrm>
          <a:prstGeom prst="rect">
            <a:avLst/>
          </a:prstGeom>
          <a:solidFill>
            <a:srgbClr val="FFFF00"/>
          </a:solidFill>
          <a:ln w="9525">
            <a:noFill/>
            <a:miter lim="800000"/>
            <a:headEnd/>
            <a:tailEnd/>
          </a:ln>
        </p:spPr>
        <p:txBody>
          <a:bodyPr wrap="square">
            <a:spAutoFit/>
          </a:bodyPr>
          <a:lstStyle/>
          <a:p>
            <a:pPr algn="ctr">
              <a:lnSpc>
                <a:spcPts val="2600"/>
              </a:lnSpc>
            </a:pPr>
            <a:r>
              <a:rPr lang="it-IT" sz="2800" b="1" dirty="0" smtClean="0">
                <a:solidFill>
                  <a:srgbClr val="FF0000"/>
                </a:solidFill>
              </a:rPr>
              <a:t>Novembre 2013</a:t>
            </a:r>
            <a:endParaRPr lang="it-IT" sz="2800" b="1" dirty="0">
              <a:solidFill>
                <a:srgbClr val="FF0000"/>
              </a:solidFill>
            </a:endParaRPr>
          </a:p>
        </p:txBody>
      </p:sp>
      <p:sp>
        <p:nvSpPr>
          <p:cNvPr id="15" name="Rettangolo 14"/>
          <p:cNvSpPr>
            <a:spLocks noChangeArrowheads="1"/>
          </p:cNvSpPr>
          <p:nvPr/>
        </p:nvSpPr>
        <p:spPr bwMode="auto">
          <a:xfrm>
            <a:off x="5000628" y="6143644"/>
            <a:ext cx="1571636" cy="500065"/>
          </a:xfrm>
          <a:prstGeom prst="rect">
            <a:avLst/>
          </a:prstGeom>
          <a:solidFill>
            <a:srgbClr val="FFFF00"/>
          </a:solidFill>
          <a:ln w="9525" algn="ctr">
            <a:noFill/>
            <a:round/>
            <a:headEnd/>
            <a:tailEnd/>
          </a:ln>
        </p:spPr>
        <p:txBody>
          <a:bodyPr/>
          <a:lstStyle/>
          <a:p>
            <a:pPr algn="l"/>
            <a:r>
              <a:rPr lang="it-IT" sz="2400" b="1" dirty="0" smtClean="0">
                <a:solidFill>
                  <a:srgbClr val="FF0000"/>
                </a:solidFill>
              </a:rPr>
              <a:t>≈ </a:t>
            </a:r>
            <a:r>
              <a:rPr lang="it-IT" sz="2400" b="1" dirty="0">
                <a:solidFill>
                  <a:srgbClr val="FF0000"/>
                </a:solidFill>
              </a:rPr>
              <a:t>€ </a:t>
            </a:r>
            <a:r>
              <a:rPr lang="it-IT" sz="2400" b="1" dirty="0" smtClean="0">
                <a:solidFill>
                  <a:srgbClr val="FF0000"/>
                </a:solidFill>
              </a:rPr>
              <a:t>35.000 </a:t>
            </a:r>
            <a:endParaRPr lang="it-IT" sz="2400" b="1" dirty="0">
              <a:solidFill>
                <a:srgbClr val="FF0000"/>
              </a:solidFill>
            </a:endParaRPr>
          </a:p>
        </p:txBody>
      </p:sp>
      <p:sp>
        <p:nvSpPr>
          <p:cNvPr id="56328" name="Titolo 15"/>
          <p:cNvSpPr>
            <a:spLocks noGrp="1"/>
          </p:cNvSpPr>
          <p:nvPr>
            <p:ph type="title"/>
          </p:nvPr>
        </p:nvSpPr>
        <p:spPr>
          <a:xfrm>
            <a:off x="0" y="0"/>
            <a:ext cx="9144000" cy="500042"/>
          </a:xfrm>
          <a:solidFill>
            <a:srgbClr val="CC0000"/>
          </a:solidFill>
        </p:spPr>
        <p:txBody>
          <a:bodyPr/>
          <a:lstStyle/>
          <a:p>
            <a:pPr eaLnBrk="1" hangingPunct="1"/>
            <a:r>
              <a:rPr lang="it-IT" sz="2800" b="1" dirty="0" smtClean="0">
                <a:solidFill>
                  <a:schemeClr val="bg1"/>
                </a:solidFill>
              </a:rPr>
              <a:t>IL  “PESO”  DEL  DEBITO  PUBBLICO  ITALIANO</a:t>
            </a:r>
          </a:p>
        </p:txBody>
      </p:sp>
      <p:sp>
        <p:nvSpPr>
          <p:cNvPr id="8" name="CasellaDiTesto 7"/>
          <p:cNvSpPr txBox="1">
            <a:spLocks noChangeArrowheads="1"/>
          </p:cNvSpPr>
          <p:nvPr/>
        </p:nvSpPr>
        <p:spPr bwMode="auto">
          <a:xfrm>
            <a:off x="6715140" y="6120866"/>
            <a:ext cx="2428860" cy="451406"/>
          </a:xfrm>
          <a:prstGeom prst="rect">
            <a:avLst/>
          </a:prstGeom>
          <a:solidFill>
            <a:srgbClr val="FFFF00"/>
          </a:solidFill>
          <a:ln w="9525">
            <a:noFill/>
            <a:miter lim="800000"/>
            <a:headEnd/>
            <a:tailEnd/>
          </a:ln>
        </p:spPr>
        <p:txBody>
          <a:bodyPr wrap="square">
            <a:spAutoFit/>
          </a:bodyPr>
          <a:lstStyle/>
          <a:p>
            <a:pPr algn="l">
              <a:lnSpc>
                <a:spcPts val="2800"/>
              </a:lnSpc>
            </a:pPr>
            <a:r>
              <a:rPr lang="it-IT" sz="2400" b="1" dirty="0" smtClean="0">
                <a:solidFill>
                  <a:srgbClr val="FF0000"/>
                </a:solidFill>
              </a:rPr>
              <a:t>I=98.000.000.000</a:t>
            </a:r>
            <a:endParaRPr lang="it-IT" sz="2400" b="1" dirty="0">
              <a:solidFill>
                <a:srgbClr val="FF0000"/>
              </a:solidFill>
            </a:endParaRPr>
          </a:p>
        </p:txBody>
      </p:sp>
      <p:pic>
        <p:nvPicPr>
          <p:cNvPr id="35842" name="Picture 2" descr="http://keynesiano.files.wordpress.com/2012/11/grafico-debito-pubblico-e-spesa-interessi.png"/>
          <p:cNvPicPr>
            <a:picLocks noChangeAspect="1" noChangeArrowheads="1"/>
          </p:cNvPicPr>
          <p:nvPr/>
        </p:nvPicPr>
        <p:blipFill>
          <a:blip r:embed="rId4"/>
          <a:srcRect/>
          <a:stretch>
            <a:fillRect/>
          </a:stretch>
        </p:blipFill>
        <p:spPr bwMode="auto">
          <a:xfrm>
            <a:off x="-29104" y="500042"/>
            <a:ext cx="9173104" cy="5429288"/>
          </a:xfrm>
          <a:prstGeom prst="rect">
            <a:avLst/>
          </a:prstGeom>
          <a:noFill/>
        </p:spPr>
      </p:pic>
      <p:sp>
        <p:nvSpPr>
          <p:cNvPr id="11" name="CasellaDiTesto 10"/>
          <p:cNvSpPr txBox="1"/>
          <p:nvPr/>
        </p:nvSpPr>
        <p:spPr>
          <a:xfrm>
            <a:off x="0" y="670869"/>
            <a:ext cx="9144000" cy="4401205"/>
          </a:xfrm>
          <a:prstGeom prst="rect">
            <a:avLst/>
          </a:prstGeom>
          <a:noFill/>
        </p:spPr>
        <p:txBody>
          <a:bodyPr wrap="square" rtlCol="0">
            <a:spAutoFit/>
          </a:bodyPr>
          <a:lstStyle/>
          <a:p>
            <a:r>
              <a:rPr lang="it-IT" sz="2800" dirty="0" smtClean="0">
                <a:solidFill>
                  <a:srgbClr val="0000CC"/>
                </a:solidFill>
              </a:rPr>
              <a:t>Con </a:t>
            </a:r>
            <a:r>
              <a:rPr lang="it-IT" sz="2800" b="1" dirty="0" smtClean="0">
                <a:solidFill>
                  <a:srgbClr val="0000CC"/>
                </a:solidFill>
              </a:rPr>
              <a:t>98 </a:t>
            </a:r>
            <a:r>
              <a:rPr lang="it-IT" sz="2800" b="1" dirty="0" err="1" smtClean="0">
                <a:solidFill>
                  <a:srgbClr val="0000CC"/>
                </a:solidFill>
              </a:rPr>
              <a:t>mld</a:t>
            </a:r>
            <a:r>
              <a:rPr lang="it-IT" sz="2800" b="1" dirty="0" smtClean="0">
                <a:solidFill>
                  <a:srgbClr val="0000CC"/>
                </a:solidFill>
              </a:rPr>
              <a:t> in più</a:t>
            </a:r>
            <a:r>
              <a:rPr lang="it-IT" sz="2800" dirty="0" smtClean="0">
                <a:solidFill>
                  <a:srgbClr val="0000CC"/>
                </a:solidFill>
              </a:rPr>
              <a:t> si potrebbe: </a:t>
            </a:r>
          </a:p>
          <a:p>
            <a:pPr>
              <a:buFont typeface="Wingdings" pitchFamily="2" charset="2"/>
              <a:buChar char="§"/>
            </a:pPr>
            <a:r>
              <a:rPr lang="it-IT" sz="2800" dirty="0" smtClean="0">
                <a:solidFill>
                  <a:srgbClr val="0000CC"/>
                </a:solidFill>
              </a:rPr>
              <a:t> abbassare il carico fiscale, </a:t>
            </a:r>
          </a:p>
          <a:p>
            <a:pPr>
              <a:buFont typeface="Wingdings" pitchFamily="2" charset="2"/>
              <a:buChar char="§"/>
            </a:pPr>
            <a:r>
              <a:rPr lang="it-IT" sz="2800" dirty="0" smtClean="0">
                <a:solidFill>
                  <a:srgbClr val="0000CC"/>
                </a:solidFill>
              </a:rPr>
              <a:t> creare un reddito di cittadinanza, </a:t>
            </a:r>
          </a:p>
          <a:p>
            <a:pPr>
              <a:buFont typeface="Wingdings" pitchFamily="2" charset="2"/>
              <a:buChar char="§"/>
            </a:pPr>
            <a:r>
              <a:rPr lang="it-IT" sz="2800" dirty="0" smtClean="0">
                <a:solidFill>
                  <a:srgbClr val="0000CC"/>
                </a:solidFill>
              </a:rPr>
              <a:t> aggiustare il sistema pensionistico e quello del welfare, </a:t>
            </a:r>
          </a:p>
          <a:p>
            <a:pPr>
              <a:buFont typeface="Wingdings" pitchFamily="2" charset="2"/>
              <a:buChar char="§"/>
            </a:pPr>
            <a:r>
              <a:rPr lang="it-IT" sz="2800" dirty="0" smtClean="0">
                <a:solidFill>
                  <a:srgbClr val="0000CC"/>
                </a:solidFill>
              </a:rPr>
              <a:t> aiutare la ricapitalizzazione delle banche per un migliore</a:t>
            </a:r>
          </a:p>
          <a:p>
            <a:r>
              <a:rPr lang="it-IT" sz="2800" dirty="0" smtClean="0">
                <a:solidFill>
                  <a:srgbClr val="0000CC"/>
                </a:solidFill>
              </a:rPr>
              <a:t> accesso al credito da parte di famiglie e imprese, </a:t>
            </a:r>
          </a:p>
          <a:p>
            <a:pPr>
              <a:buFont typeface="Wingdings" pitchFamily="2" charset="2"/>
              <a:buChar char="§"/>
            </a:pPr>
            <a:r>
              <a:rPr lang="it-IT" sz="2800" dirty="0" smtClean="0">
                <a:solidFill>
                  <a:srgbClr val="0000CC"/>
                </a:solidFill>
              </a:rPr>
              <a:t> rimettere in sesto il territorio, </a:t>
            </a:r>
          </a:p>
          <a:p>
            <a:pPr>
              <a:buFont typeface="Wingdings" pitchFamily="2" charset="2"/>
              <a:buChar char="§"/>
            </a:pPr>
            <a:r>
              <a:rPr lang="it-IT" sz="2800" dirty="0" smtClean="0">
                <a:solidFill>
                  <a:srgbClr val="0000CC"/>
                </a:solidFill>
              </a:rPr>
              <a:t> migliorare i servizi pubblici (scuola, sanità, giustizia, PA), </a:t>
            </a:r>
          </a:p>
          <a:p>
            <a:pPr>
              <a:buFont typeface="Wingdings" pitchFamily="2" charset="2"/>
              <a:buChar char="§"/>
            </a:pPr>
            <a:r>
              <a:rPr lang="it-IT" sz="2800" dirty="0" smtClean="0">
                <a:solidFill>
                  <a:srgbClr val="0000CC"/>
                </a:solidFill>
              </a:rPr>
              <a:t> ridurre la disoccupazione </a:t>
            </a:r>
          </a:p>
          <a:p>
            <a:pPr>
              <a:buFont typeface="Wingdings" pitchFamily="2" charset="2"/>
              <a:buChar char="§"/>
            </a:pPr>
            <a:r>
              <a:rPr lang="it-IT" sz="2800" dirty="0" smtClean="0">
                <a:solidFill>
                  <a:srgbClr val="0000CC"/>
                </a:solidFill>
              </a:rPr>
              <a:t> e far ripartire una volta per tutte il Paese.</a:t>
            </a:r>
            <a:endParaRPr lang="it-IT" sz="2800" dirty="0">
              <a:solidFill>
                <a:srgbClr val="0000CC"/>
              </a:solidFill>
            </a:endParaRPr>
          </a:p>
        </p:txBody>
      </p:sp>
      <p:cxnSp>
        <p:nvCxnSpPr>
          <p:cNvPr id="17" name="Connettore 1 16"/>
          <p:cNvCxnSpPr>
            <a:stCxn id="12" idx="1"/>
            <a:endCxn id="12" idx="3"/>
          </p:cNvCxnSpPr>
          <p:nvPr/>
        </p:nvCxnSpPr>
        <p:spPr bwMode="auto">
          <a:xfrm rot="10800000" flipH="1">
            <a:off x="2143108" y="6429372"/>
            <a:ext cx="2714644" cy="1588"/>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Tree>
  </p:cSld>
  <p:clrMapOvr>
    <a:masterClrMapping/>
  </p:clrMapOvr>
  <p:transition>
    <p:split orient="vert"/>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6328"/>
                                        </p:tgtEl>
                                        <p:attrNameLst>
                                          <p:attrName>style.visibility</p:attrName>
                                        </p:attrNameLst>
                                      </p:cBhvr>
                                      <p:to>
                                        <p:strVal val="visible"/>
                                      </p:to>
                                    </p:set>
                                    <p:animEffect transition="in" filter="box(out)">
                                      <p:cBhvr>
                                        <p:cTn id="7" dur="500"/>
                                        <p:tgtEl>
                                          <p:spTgt spid="563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842"/>
                                        </p:tgtEl>
                                        <p:attrNameLst>
                                          <p:attrName>style.visibility</p:attrName>
                                        </p:attrNameLst>
                                      </p:cBhvr>
                                      <p:to>
                                        <p:strVal val="visible"/>
                                      </p:to>
                                    </p:set>
                                    <p:animEffect transition="in" filter="wipe(left)">
                                      <p:cBhvr>
                                        <p:cTn id="12" dur="1000"/>
                                        <p:tgtEl>
                                          <p:spTgt spid="358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bg/>
                                          </p:spTgt>
                                        </p:tgtEl>
                                        <p:attrNameLst>
                                          <p:attrName>style.visibility</p:attrName>
                                        </p:attrNameLst>
                                      </p:cBhvr>
                                      <p:to>
                                        <p:strVal val="visible"/>
                                      </p:to>
                                    </p:set>
                                    <p:animEffect transition="in" filter="wipe(left)">
                                      <p:cBhvr>
                                        <p:cTn id="22" dur="1000"/>
                                        <p:tgtEl>
                                          <p:spTgt spid="12">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10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1000"/>
                                        <p:tgtEl>
                                          <p:spTgt spid="1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left)">
                                      <p:cBhvr>
                                        <p:cTn id="34" dur="10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5842"/>
                                        </p:tgtEl>
                                        <p:attrNameLst>
                                          <p:attrName>style.visibility</p:attrName>
                                        </p:attrNameLst>
                                      </p:cBhvr>
                                      <p:to>
                                        <p:strVal val="hidden"/>
                                      </p:to>
                                    </p:set>
                                  </p:childTnLst>
                                </p:cTn>
                              </p:par>
                              <p:par>
                                <p:cTn id="49" presetID="22" presetClass="entr" presetSubtype="8" fill="hold" grpId="0" nodeType="with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wipe(left)">
                                      <p:cBhvr>
                                        <p:cTn id="51" dur="10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wipe(left)">
                                      <p:cBhvr>
                                        <p:cTn id="56" dur="1000"/>
                                        <p:tgtEl>
                                          <p:spTgt spid="1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xEl>
                                              <p:pRg st="2" end="2"/>
                                            </p:txEl>
                                          </p:spTgt>
                                        </p:tgtEl>
                                        <p:attrNameLst>
                                          <p:attrName>style.visibility</p:attrName>
                                        </p:attrNameLst>
                                      </p:cBhvr>
                                      <p:to>
                                        <p:strVal val="visible"/>
                                      </p:to>
                                    </p:set>
                                    <p:animEffect transition="in" filter="wipe(left)">
                                      <p:cBhvr>
                                        <p:cTn id="61" dur="1000"/>
                                        <p:tgtEl>
                                          <p:spTgt spid="11">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wipe(left)">
                                      <p:cBhvr>
                                        <p:cTn id="66" dur="1000"/>
                                        <p:tgtEl>
                                          <p:spTgt spid="11">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xEl>
                                              <p:pRg st="4" end="4"/>
                                            </p:txEl>
                                          </p:spTgt>
                                        </p:tgtEl>
                                        <p:attrNameLst>
                                          <p:attrName>style.visibility</p:attrName>
                                        </p:attrNameLst>
                                      </p:cBhvr>
                                      <p:to>
                                        <p:strVal val="visible"/>
                                      </p:to>
                                    </p:set>
                                    <p:animEffect transition="in" filter="wipe(left)">
                                      <p:cBhvr>
                                        <p:cTn id="71" dur="1000"/>
                                        <p:tgtEl>
                                          <p:spTgt spid="11">
                                            <p:txEl>
                                              <p:pRg st="4" end="4"/>
                                            </p:txEl>
                                          </p:spTgt>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11">
                                            <p:txEl>
                                              <p:pRg st="5" end="5"/>
                                            </p:txEl>
                                          </p:spTgt>
                                        </p:tgtEl>
                                        <p:attrNameLst>
                                          <p:attrName>style.visibility</p:attrName>
                                        </p:attrNameLst>
                                      </p:cBhvr>
                                      <p:to>
                                        <p:strVal val="visible"/>
                                      </p:to>
                                    </p:set>
                                    <p:animEffect transition="in" filter="wipe(left)">
                                      <p:cBhvr>
                                        <p:cTn id="75" dur="1000"/>
                                        <p:tgtEl>
                                          <p:spTgt spid="11">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xEl>
                                              <p:pRg st="6" end="6"/>
                                            </p:txEl>
                                          </p:spTgt>
                                        </p:tgtEl>
                                        <p:attrNameLst>
                                          <p:attrName>style.visibility</p:attrName>
                                        </p:attrNameLst>
                                      </p:cBhvr>
                                      <p:to>
                                        <p:strVal val="visible"/>
                                      </p:to>
                                    </p:set>
                                    <p:animEffect transition="in" filter="wipe(left)">
                                      <p:cBhvr>
                                        <p:cTn id="80" dur="1000"/>
                                        <p:tgtEl>
                                          <p:spTgt spid="11">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xEl>
                                              <p:pRg st="7" end="7"/>
                                            </p:txEl>
                                          </p:spTgt>
                                        </p:tgtEl>
                                        <p:attrNameLst>
                                          <p:attrName>style.visibility</p:attrName>
                                        </p:attrNameLst>
                                      </p:cBhvr>
                                      <p:to>
                                        <p:strVal val="visible"/>
                                      </p:to>
                                    </p:set>
                                    <p:animEffect transition="in" filter="wipe(left)">
                                      <p:cBhvr>
                                        <p:cTn id="85" dur="1000"/>
                                        <p:tgtEl>
                                          <p:spTgt spid="11">
                                            <p:txEl>
                                              <p:pRg st="7" end="7"/>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
                                            <p:txEl>
                                              <p:pRg st="8" end="8"/>
                                            </p:txEl>
                                          </p:spTgt>
                                        </p:tgtEl>
                                        <p:attrNameLst>
                                          <p:attrName>style.visibility</p:attrName>
                                        </p:attrNameLst>
                                      </p:cBhvr>
                                      <p:to>
                                        <p:strVal val="visible"/>
                                      </p:to>
                                    </p:set>
                                    <p:animEffect transition="in" filter="wipe(left)">
                                      <p:cBhvr>
                                        <p:cTn id="90" dur="1000"/>
                                        <p:tgtEl>
                                          <p:spTgt spid="11">
                                            <p:txEl>
                                              <p:pRg st="8" end="8"/>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1">
                                            <p:txEl>
                                              <p:pRg st="9" end="9"/>
                                            </p:txEl>
                                          </p:spTgt>
                                        </p:tgtEl>
                                        <p:attrNameLst>
                                          <p:attrName>style.visibility</p:attrName>
                                        </p:attrNameLst>
                                      </p:cBhvr>
                                      <p:to>
                                        <p:strVal val="visible"/>
                                      </p:to>
                                    </p:set>
                                    <p:animEffect transition="in" filter="wipe(left)">
                                      <p:cBhvr>
                                        <p:cTn id="95" dur="10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animBg="1"/>
      <p:bldP spid="15" grpId="0" animBg="1"/>
      <p:bldP spid="56328" grpId="0" animBg="1"/>
      <p:bldP spid="8" grpId="0" animBg="1"/>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a:xfrm>
            <a:off x="0" y="0"/>
            <a:ext cx="9144000" cy="692150"/>
          </a:xfrm>
          <a:solidFill>
            <a:srgbClr val="CC0000"/>
          </a:solidFill>
        </p:spPr>
        <p:txBody>
          <a:bodyPr/>
          <a:lstStyle/>
          <a:p>
            <a:pPr eaLnBrk="1" hangingPunct="1"/>
            <a:r>
              <a:rPr lang="it-IT" sz="2800" b="1" smtClean="0">
                <a:solidFill>
                  <a:schemeClr val="bg1"/>
                </a:solidFill>
              </a:rPr>
              <a:t>LOGICA ECONOMICA: PRINCIPIO</a:t>
            </a:r>
            <a:r>
              <a:rPr lang="it-IT" sz="2800" b="1" smtClean="0"/>
              <a:t>  </a:t>
            </a:r>
            <a:r>
              <a:rPr lang="it-IT" sz="2800" b="1" smtClean="0">
                <a:solidFill>
                  <a:schemeClr val="bg1"/>
                </a:solidFill>
              </a:rPr>
              <a:t>DEL  </a:t>
            </a:r>
            <a:r>
              <a:rPr lang="it-IT" sz="2800" b="1" i="1" smtClean="0">
                <a:solidFill>
                  <a:schemeClr val="bg1"/>
                </a:solidFill>
              </a:rPr>
              <a:t>MINIMAX</a:t>
            </a:r>
            <a:endParaRPr lang="it-IT" sz="2800" b="1" smtClean="0">
              <a:solidFill>
                <a:schemeClr val="bg1"/>
              </a:solidFill>
            </a:endParaRPr>
          </a:p>
        </p:txBody>
      </p:sp>
      <p:pic>
        <p:nvPicPr>
          <p:cNvPr id="133130" name="Picture 10" descr="spesa"/>
          <p:cNvPicPr>
            <a:picLocks noChangeAspect="1" noChangeArrowheads="1"/>
          </p:cNvPicPr>
          <p:nvPr/>
        </p:nvPicPr>
        <p:blipFill>
          <a:blip r:embed="rId3"/>
          <a:srcRect/>
          <a:stretch>
            <a:fillRect/>
          </a:stretch>
        </p:blipFill>
        <p:spPr bwMode="auto">
          <a:xfrm>
            <a:off x="5292725" y="2636838"/>
            <a:ext cx="3227388" cy="3741737"/>
          </a:xfrm>
          <a:prstGeom prst="rect">
            <a:avLst/>
          </a:prstGeom>
          <a:noFill/>
          <a:ln w="9525">
            <a:noFill/>
            <a:miter lim="800000"/>
            <a:headEnd/>
            <a:tailEnd/>
          </a:ln>
        </p:spPr>
      </p:pic>
      <p:pic>
        <p:nvPicPr>
          <p:cNvPr id="133133" name="Picture 13" descr="lista_della_spesa"/>
          <p:cNvPicPr>
            <a:picLocks noChangeAspect="1" noChangeArrowheads="1"/>
          </p:cNvPicPr>
          <p:nvPr/>
        </p:nvPicPr>
        <p:blipFill>
          <a:blip r:embed="rId4"/>
          <a:srcRect/>
          <a:stretch>
            <a:fillRect/>
          </a:stretch>
        </p:blipFill>
        <p:spPr bwMode="auto">
          <a:xfrm>
            <a:off x="2411413" y="765175"/>
            <a:ext cx="2052637" cy="2565400"/>
          </a:xfrm>
          <a:prstGeom prst="rect">
            <a:avLst/>
          </a:prstGeom>
          <a:noFill/>
          <a:ln w="9525">
            <a:noFill/>
            <a:miter lim="800000"/>
            <a:headEnd/>
            <a:tailEnd/>
          </a:ln>
        </p:spPr>
      </p:pic>
      <p:pic>
        <p:nvPicPr>
          <p:cNvPr id="133140" name="Picture 20" descr="Soldi1"/>
          <p:cNvPicPr>
            <a:picLocks noChangeAspect="1" noChangeArrowheads="1"/>
          </p:cNvPicPr>
          <p:nvPr/>
        </p:nvPicPr>
        <p:blipFill>
          <a:blip r:embed="rId5">
            <a:clrChange>
              <a:clrFrom>
                <a:srgbClr val="FFFDFE"/>
              </a:clrFrom>
              <a:clrTo>
                <a:srgbClr val="FFFDFE">
                  <a:alpha val="0"/>
                </a:srgbClr>
              </a:clrTo>
            </a:clrChange>
          </a:blip>
          <a:srcRect/>
          <a:stretch>
            <a:fillRect/>
          </a:stretch>
        </p:blipFill>
        <p:spPr bwMode="auto">
          <a:xfrm>
            <a:off x="2268538" y="4249738"/>
            <a:ext cx="3671887" cy="2203450"/>
          </a:xfrm>
          <a:prstGeom prst="rect">
            <a:avLst/>
          </a:prstGeom>
          <a:noFill/>
          <a:ln w="9525">
            <a:noFill/>
            <a:miter lim="800000"/>
            <a:headEnd/>
            <a:tailEnd/>
          </a:ln>
        </p:spPr>
      </p:pic>
      <p:pic>
        <p:nvPicPr>
          <p:cNvPr id="133139" name="Picture 19" descr="Soldi1++"/>
          <p:cNvPicPr>
            <a:picLocks noChangeAspect="1" noChangeArrowheads="1"/>
          </p:cNvPicPr>
          <p:nvPr/>
        </p:nvPicPr>
        <p:blipFill>
          <a:blip r:embed="rId6">
            <a:clrChange>
              <a:clrFrom>
                <a:srgbClr val="FFFDFE"/>
              </a:clrFrom>
              <a:clrTo>
                <a:srgbClr val="FFFDFE">
                  <a:alpha val="0"/>
                </a:srgbClr>
              </a:clrTo>
            </a:clrChange>
          </a:blip>
          <a:srcRect/>
          <a:stretch>
            <a:fillRect/>
          </a:stretch>
        </p:blipFill>
        <p:spPr bwMode="auto">
          <a:xfrm>
            <a:off x="2268538" y="4249738"/>
            <a:ext cx="3671887" cy="2203450"/>
          </a:xfrm>
          <a:prstGeom prst="rect">
            <a:avLst/>
          </a:prstGeom>
          <a:noFill/>
          <a:ln w="9525">
            <a:noFill/>
            <a:miter lim="800000"/>
            <a:headEnd/>
            <a:tailEnd/>
          </a:ln>
        </p:spPr>
      </p:pic>
      <p:pic>
        <p:nvPicPr>
          <p:cNvPr id="13321" name="Picture 9" descr="CCI08082008_00000"/>
          <p:cNvPicPr>
            <a:picLocks noChangeAspect="1" noChangeArrowheads="1"/>
          </p:cNvPicPr>
          <p:nvPr/>
        </p:nvPicPr>
        <p:blipFill>
          <a:blip r:embed="rId7"/>
          <a:srcRect/>
          <a:stretch>
            <a:fillRect/>
          </a:stretch>
        </p:blipFill>
        <p:spPr bwMode="auto">
          <a:xfrm>
            <a:off x="0" y="692150"/>
            <a:ext cx="2339975" cy="6165850"/>
          </a:xfrm>
          <a:prstGeom prst="rect">
            <a:avLst/>
          </a:prstGeom>
          <a:noFill/>
          <a:ln w="9525">
            <a:noFill/>
            <a:miter lim="800000"/>
            <a:headEnd/>
            <a:tailEnd/>
          </a:ln>
        </p:spPr>
      </p:pic>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circle(out)">
                                      <p:cBhvr>
                                        <p:cTn id="7" dur="1000"/>
                                        <p:tgtEl>
                                          <p:spTgt spid="133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321"/>
                                        </p:tgtEl>
                                        <p:attrNameLst>
                                          <p:attrName>style.visibility</p:attrName>
                                        </p:attrNameLst>
                                      </p:cBhvr>
                                      <p:to>
                                        <p:strVal val="visible"/>
                                      </p:to>
                                    </p:set>
                                    <p:animEffect transition="in" filter="wipe(left)">
                                      <p:cBhvr>
                                        <p:cTn id="12" dur="500"/>
                                        <p:tgtEl>
                                          <p:spTgt spid="1332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33133"/>
                                        </p:tgtEl>
                                        <p:attrNameLst>
                                          <p:attrName>style.visibility</p:attrName>
                                        </p:attrNameLst>
                                      </p:cBhvr>
                                      <p:to>
                                        <p:strVal val="visible"/>
                                      </p:to>
                                    </p:set>
                                    <p:anim calcmode="lin" valueType="num">
                                      <p:cBhvr>
                                        <p:cTn id="17" dur="1000" fill="hold"/>
                                        <p:tgtEl>
                                          <p:spTgt spid="133133"/>
                                        </p:tgtEl>
                                        <p:attrNameLst>
                                          <p:attrName>ppt_w</p:attrName>
                                        </p:attrNameLst>
                                      </p:cBhvr>
                                      <p:tavLst>
                                        <p:tav tm="0">
                                          <p:val>
                                            <p:fltVal val="0"/>
                                          </p:val>
                                        </p:tav>
                                        <p:tav tm="100000">
                                          <p:val>
                                            <p:strVal val="#ppt_w"/>
                                          </p:val>
                                        </p:tav>
                                      </p:tavLst>
                                    </p:anim>
                                    <p:anim calcmode="lin" valueType="num">
                                      <p:cBhvr>
                                        <p:cTn id="18" dur="1000" fill="hold"/>
                                        <p:tgtEl>
                                          <p:spTgt spid="133133"/>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3140"/>
                                        </p:tgtEl>
                                        <p:attrNameLst>
                                          <p:attrName>style.visibility</p:attrName>
                                        </p:attrNameLst>
                                      </p:cBhvr>
                                      <p:to>
                                        <p:strVal val="visible"/>
                                      </p:to>
                                    </p:set>
                                    <p:animEffect transition="in" filter="fade">
                                      <p:cBhvr>
                                        <p:cTn id="23" dur="2000"/>
                                        <p:tgtEl>
                                          <p:spTgt spid="1331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33130"/>
                                        </p:tgtEl>
                                        <p:attrNameLst>
                                          <p:attrName>style.visibility</p:attrName>
                                        </p:attrNameLst>
                                      </p:cBhvr>
                                      <p:to>
                                        <p:strVal val="visible"/>
                                      </p:to>
                                    </p:set>
                                    <p:animEffect transition="in" filter="dissolve">
                                      <p:cBhvr>
                                        <p:cTn id="28" dur="1000"/>
                                        <p:tgtEl>
                                          <p:spTgt spid="13313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133130"/>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133130"/>
                                        </p:tgtEl>
                                      </p:cBhvr>
                                      <p:by x="67000" y="67000"/>
                                    </p:animScale>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000"/>
                                        <p:tgtEl>
                                          <p:spTgt spid="133140"/>
                                        </p:tgtEl>
                                      </p:cBhvr>
                                    </p:animEffect>
                                    <p:set>
                                      <p:cBhvr>
                                        <p:cTn id="41" dur="1" fill="hold">
                                          <p:stCondLst>
                                            <p:cond delay="1999"/>
                                          </p:stCondLst>
                                        </p:cTn>
                                        <p:tgtEl>
                                          <p:spTgt spid="133140"/>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33139"/>
                                        </p:tgtEl>
                                        <p:attrNameLst>
                                          <p:attrName>style.visibility</p:attrName>
                                        </p:attrNameLst>
                                      </p:cBhvr>
                                      <p:to>
                                        <p:strVal val="visible"/>
                                      </p:to>
                                    </p:set>
                                    <p:animEffect transition="in" filter="fade">
                                      <p:cBhvr>
                                        <p:cTn id="44" dur="2000"/>
                                        <p:tgtEl>
                                          <p:spTgt spid="133139"/>
                                        </p:tgtEl>
                                      </p:cBhvr>
                                    </p:animEffect>
                                  </p:childTnLst>
                                </p:cTn>
                              </p:par>
                            </p:childTnLst>
                          </p:cTn>
                        </p:par>
                        <p:par>
                          <p:cTn id="45" fill="hold">
                            <p:stCondLst>
                              <p:cond delay="2000"/>
                            </p:stCondLst>
                            <p:childTnLst>
                              <p:par>
                                <p:cTn id="46" presetID="35" presetClass="emph" presetSubtype="0" repeatCount="indefinite" fill="hold" nodeType="afterEffect">
                                  <p:stCondLst>
                                    <p:cond delay="0"/>
                                  </p:stCondLst>
                                  <p:endCondLst>
                                    <p:cond evt="onNext" delay="0">
                                      <p:tgtEl>
                                        <p:sldTgt/>
                                      </p:tgtEl>
                                    </p:cond>
                                  </p:endCondLst>
                                  <p:childTnLst>
                                    <p:anim calcmode="discrete" valueType="str">
                                      <p:cBhvr>
                                        <p:cTn id="47" dur="1000" fill="hold"/>
                                        <p:tgtEl>
                                          <p:spTgt spid="13314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alpha val="47842"/>
          </a:srgbClr>
        </a:solidFill>
        <a:effectLst/>
      </p:bgPr>
    </p:bg>
    <p:spTree>
      <p:nvGrpSpPr>
        <p:cNvPr id="1" name=""/>
        <p:cNvGrpSpPr/>
        <p:nvPr/>
      </p:nvGrpSpPr>
      <p:grpSpPr>
        <a:xfrm>
          <a:off x="0" y="0"/>
          <a:ext cx="0" cy="0"/>
          <a:chOff x="0" y="0"/>
          <a:chExt cx="0" cy="0"/>
        </a:xfrm>
      </p:grpSpPr>
      <p:sp>
        <p:nvSpPr>
          <p:cNvPr id="9" name="CasellaDiTesto 8"/>
          <p:cNvSpPr txBox="1">
            <a:spLocks noChangeArrowheads="1"/>
          </p:cNvSpPr>
          <p:nvPr/>
        </p:nvSpPr>
        <p:spPr bwMode="auto">
          <a:xfrm>
            <a:off x="0" y="0"/>
            <a:ext cx="9144000" cy="549189"/>
          </a:xfrm>
          <a:prstGeom prst="rect">
            <a:avLst/>
          </a:prstGeom>
          <a:solidFill>
            <a:srgbClr val="CC0000"/>
          </a:solidFill>
          <a:ln w="9525">
            <a:solidFill>
              <a:srgbClr val="0070C0"/>
            </a:solidFill>
            <a:miter lim="800000"/>
            <a:headEnd/>
            <a:tailEnd/>
          </a:ln>
        </p:spPr>
        <p:txBody>
          <a:bodyPr>
            <a:spAutoFit/>
          </a:bodyPr>
          <a:lstStyle/>
          <a:p>
            <a:pPr algn="ctr">
              <a:lnSpc>
                <a:spcPts val="3900"/>
              </a:lnSpc>
            </a:pPr>
            <a:r>
              <a:rPr lang="it-IT" sz="2800" b="1" dirty="0">
                <a:solidFill>
                  <a:srgbClr val="FFFFFF"/>
                </a:solidFill>
                <a:latin typeface="+mj-lt"/>
              </a:rPr>
              <a:t>DEDUZIONI  DALLA  “SCIENTIFICITÀ </a:t>
            </a:r>
            <a:r>
              <a:rPr lang="it-IT" sz="2800" b="1" i="1" dirty="0">
                <a:solidFill>
                  <a:srgbClr val="FFFFFF"/>
                </a:solidFill>
                <a:latin typeface="+mj-lt"/>
              </a:rPr>
              <a:t>NEUTRALE</a:t>
            </a:r>
            <a:r>
              <a:rPr lang="it-IT" sz="2800" b="1" dirty="0">
                <a:solidFill>
                  <a:srgbClr val="FFFFFF"/>
                </a:solidFill>
                <a:latin typeface="+mj-lt"/>
              </a:rPr>
              <a:t>”</a:t>
            </a:r>
          </a:p>
        </p:txBody>
      </p:sp>
      <p:pic>
        <p:nvPicPr>
          <p:cNvPr id="7" name="Immagine 6" descr="Robbins Lionel (1898 – 1984).jpg"/>
          <p:cNvPicPr>
            <a:picLocks noChangeAspect="1"/>
          </p:cNvPicPr>
          <p:nvPr/>
        </p:nvPicPr>
        <p:blipFill>
          <a:blip r:embed="rId3"/>
          <a:srcRect l="17249"/>
          <a:stretch>
            <a:fillRect/>
          </a:stretch>
        </p:blipFill>
        <p:spPr bwMode="auto">
          <a:xfrm flipH="1">
            <a:off x="0" y="2143116"/>
            <a:ext cx="2000232" cy="2528887"/>
          </a:xfrm>
          <a:prstGeom prst="rect">
            <a:avLst/>
          </a:prstGeom>
          <a:noFill/>
          <a:ln w="9525">
            <a:noFill/>
            <a:miter lim="800000"/>
            <a:headEnd/>
            <a:tailEnd/>
          </a:ln>
        </p:spPr>
      </p:pic>
      <p:sp>
        <p:nvSpPr>
          <p:cNvPr id="11" name="Freccia a destra 10"/>
          <p:cNvSpPr/>
          <p:nvPr/>
        </p:nvSpPr>
        <p:spPr>
          <a:xfrm>
            <a:off x="2214562" y="5214974"/>
            <a:ext cx="3143272" cy="1571612"/>
          </a:xfrm>
          <a:prstGeom prst="rightArrow">
            <a:avLst>
              <a:gd name="adj1" fmla="val 50000"/>
              <a:gd name="adj2" fmla="val 59233"/>
            </a:avLst>
          </a:prstGeom>
          <a:blipFill>
            <a:blip r:embed="rId4" cstate="print"/>
            <a:stretch>
              <a:fillRect/>
            </a:stretch>
          </a:blipFill>
        </p:spPr>
        <p:style>
          <a:lnRef idx="0">
            <a:schemeClr val="accent5"/>
          </a:lnRef>
          <a:fillRef idx="3">
            <a:schemeClr val="accent5"/>
          </a:fillRef>
          <a:effectRef idx="3">
            <a:schemeClr val="accent5"/>
          </a:effectRef>
          <a:fontRef idx="minor">
            <a:schemeClr val="lt1"/>
          </a:fontRef>
        </p:style>
        <p:txBody>
          <a:bodyPr anchor="ctr"/>
          <a:lstStyle/>
          <a:p>
            <a:pPr fontAlgn="auto">
              <a:spcBef>
                <a:spcPts val="0"/>
              </a:spcBef>
              <a:spcAft>
                <a:spcPts val="0"/>
              </a:spcAft>
              <a:defRPr/>
            </a:pPr>
            <a:r>
              <a:rPr lang="it-IT" sz="2800" b="1" dirty="0">
                <a:solidFill>
                  <a:srgbClr val="FF0000"/>
                </a:solidFill>
              </a:rPr>
              <a:t>MEZZI</a:t>
            </a:r>
          </a:p>
        </p:txBody>
      </p:sp>
      <p:sp>
        <p:nvSpPr>
          <p:cNvPr id="10" name="Ovale 9"/>
          <p:cNvSpPr/>
          <p:nvPr/>
        </p:nvSpPr>
        <p:spPr>
          <a:xfrm>
            <a:off x="6143649" y="5286400"/>
            <a:ext cx="1857375" cy="1285875"/>
          </a:xfrm>
          <a:prstGeom prst="ellipse">
            <a:avLst/>
          </a:prstGeom>
          <a:blipFill>
            <a:blip r:embed="rId5" cstate="print"/>
            <a:stretch>
              <a:fillRect/>
            </a:stretch>
          </a:blipFill>
          <a:ln w="76200"/>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it-IT" sz="2800" b="1" dirty="0">
                <a:solidFill>
                  <a:srgbClr val="FFFF00"/>
                </a:solidFill>
              </a:rPr>
              <a:t>FINE</a:t>
            </a:r>
          </a:p>
        </p:txBody>
      </p:sp>
      <p:sp>
        <p:nvSpPr>
          <p:cNvPr id="13" name="Fumetto 2 12"/>
          <p:cNvSpPr/>
          <p:nvPr/>
        </p:nvSpPr>
        <p:spPr>
          <a:xfrm>
            <a:off x="2643174" y="642918"/>
            <a:ext cx="6357937" cy="1928812"/>
          </a:xfrm>
          <a:prstGeom prst="wedgeRoundRectCallout">
            <a:avLst>
              <a:gd name="adj1" fmla="val -62256"/>
              <a:gd name="adj2" fmla="val 4903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2900"/>
              </a:lnSpc>
              <a:spcBef>
                <a:spcPts val="0"/>
              </a:spcBef>
              <a:spcAft>
                <a:spcPts val="0"/>
              </a:spcAft>
              <a:defRPr/>
            </a:pPr>
            <a:r>
              <a:rPr lang="it-IT" sz="2800" dirty="0">
                <a:solidFill>
                  <a:srgbClr val="0000CC"/>
                </a:solidFill>
              </a:rPr>
              <a:t>Gli operatori economici possono </a:t>
            </a:r>
            <a:r>
              <a:rPr lang="it-IT" sz="2800" dirty="0" smtClean="0">
                <a:solidFill>
                  <a:srgbClr val="0000CC"/>
                </a:solidFill>
              </a:rPr>
              <a:t>essere</a:t>
            </a:r>
          </a:p>
          <a:p>
            <a:pPr fontAlgn="auto">
              <a:lnSpc>
                <a:spcPts val="2900"/>
              </a:lnSpc>
              <a:spcBef>
                <a:spcPts val="0"/>
              </a:spcBef>
              <a:spcAft>
                <a:spcPts val="0"/>
              </a:spcAft>
              <a:defRPr/>
            </a:pPr>
            <a:r>
              <a:rPr lang="it-IT" sz="2800" dirty="0" smtClean="0">
                <a:solidFill>
                  <a:srgbClr val="0000CC"/>
                </a:solidFill>
              </a:rPr>
              <a:t>degli </a:t>
            </a:r>
            <a:r>
              <a:rPr lang="it-IT" sz="2800" dirty="0">
                <a:solidFill>
                  <a:srgbClr val="0000CC"/>
                </a:solidFill>
              </a:rPr>
              <a:t>egoisti puri, degli altruisti puri, </a:t>
            </a:r>
            <a:endParaRPr lang="it-IT" sz="2800" dirty="0" smtClean="0">
              <a:solidFill>
                <a:srgbClr val="0000CC"/>
              </a:solidFill>
            </a:endParaRPr>
          </a:p>
          <a:p>
            <a:pPr fontAlgn="auto">
              <a:lnSpc>
                <a:spcPts val="2900"/>
              </a:lnSpc>
              <a:spcBef>
                <a:spcPts val="0"/>
              </a:spcBef>
              <a:spcAft>
                <a:spcPts val="0"/>
              </a:spcAft>
              <a:defRPr/>
            </a:pPr>
            <a:r>
              <a:rPr lang="it-IT" sz="2800" dirty="0" smtClean="0">
                <a:solidFill>
                  <a:srgbClr val="0000CC"/>
                </a:solidFill>
              </a:rPr>
              <a:t>degli </a:t>
            </a:r>
            <a:r>
              <a:rPr lang="it-IT" sz="2800" dirty="0">
                <a:solidFill>
                  <a:srgbClr val="0000CC"/>
                </a:solidFill>
              </a:rPr>
              <a:t>asceti puri ..., dei gaudenti puri», </a:t>
            </a:r>
          </a:p>
          <a:p>
            <a:pPr fontAlgn="auto">
              <a:lnSpc>
                <a:spcPts val="2900"/>
              </a:lnSpc>
              <a:spcBef>
                <a:spcPts val="0"/>
              </a:spcBef>
              <a:spcAft>
                <a:spcPts val="0"/>
              </a:spcAft>
              <a:defRPr/>
            </a:pPr>
            <a:r>
              <a:rPr lang="it-IT" sz="2800" dirty="0">
                <a:solidFill>
                  <a:srgbClr val="0000CC"/>
                </a:solidFill>
              </a:rPr>
              <a:t>ma queste cose sono «valutazioni </a:t>
            </a:r>
            <a:endParaRPr lang="it-IT" sz="2800" dirty="0" smtClean="0">
              <a:solidFill>
                <a:srgbClr val="0000CC"/>
              </a:solidFill>
            </a:endParaRPr>
          </a:p>
          <a:p>
            <a:pPr fontAlgn="auto">
              <a:lnSpc>
                <a:spcPts val="2900"/>
              </a:lnSpc>
              <a:spcBef>
                <a:spcPts val="0"/>
              </a:spcBef>
              <a:spcAft>
                <a:spcPts val="0"/>
              </a:spcAft>
              <a:defRPr/>
            </a:pPr>
            <a:r>
              <a:rPr lang="it-IT" sz="2800" dirty="0" smtClean="0">
                <a:solidFill>
                  <a:srgbClr val="0000CC"/>
                </a:solidFill>
              </a:rPr>
              <a:t>estranee </a:t>
            </a:r>
            <a:r>
              <a:rPr lang="it-IT" sz="2800" dirty="0">
                <a:solidFill>
                  <a:srgbClr val="0000CC"/>
                </a:solidFill>
              </a:rPr>
              <a:t>alla sfera </a:t>
            </a:r>
            <a:r>
              <a:rPr lang="it-IT" sz="2800" dirty="0" smtClean="0">
                <a:solidFill>
                  <a:srgbClr val="0000CC"/>
                </a:solidFill>
              </a:rPr>
              <a:t>economica».</a:t>
            </a:r>
            <a:endParaRPr lang="it-IT" sz="2800" dirty="0">
              <a:solidFill>
                <a:prstClr val="white"/>
              </a:solidFill>
            </a:endParaRPr>
          </a:p>
        </p:txBody>
      </p:sp>
      <p:sp>
        <p:nvSpPr>
          <p:cNvPr id="14" name="Fumetto 2 13"/>
          <p:cNvSpPr/>
          <p:nvPr/>
        </p:nvSpPr>
        <p:spPr>
          <a:xfrm>
            <a:off x="2571736" y="2928934"/>
            <a:ext cx="6500812" cy="1500188"/>
          </a:xfrm>
          <a:prstGeom prst="wedgeRoundRectCallout">
            <a:avLst>
              <a:gd name="adj1" fmla="val -61344"/>
              <a:gd name="adj2" fmla="val -3310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2900"/>
              </a:lnSpc>
              <a:spcBef>
                <a:spcPts val="0"/>
              </a:spcBef>
              <a:spcAft>
                <a:spcPts val="0"/>
              </a:spcAft>
              <a:defRPr/>
            </a:pPr>
            <a:r>
              <a:rPr lang="it-IT" sz="2800" dirty="0">
                <a:solidFill>
                  <a:srgbClr val="0000CC"/>
                </a:solidFill>
              </a:rPr>
              <a:t>Il compito dell’economista è soltanto </a:t>
            </a:r>
            <a:endParaRPr lang="it-IT" sz="2800" dirty="0" smtClean="0">
              <a:solidFill>
                <a:srgbClr val="0000CC"/>
              </a:solidFill>
            </a:endParaRPr>
          </a:p>
          <a:p>
            <a:pPr fontAlgn="auto">
              <a:lnSpc>
                <a:spcPts val="2900"/>
              </a:lnSpc>
              <a:spcBef>
                <a:spcPts val="0"/>
              </a:spcBef>
              <a:spcAft>
                <a:spcPts val="0"/>
              </a:spcAft>
              <a:defRPr/>
            </a:pPr>
            <a:r>
              <a:rPr lang="it-IT" sz="2800" dirty="0" smtClean="0">
                <a:solidFill>
                  <a:srgbClr val="0000CC"/>
                </a:solidFill>
              </a:rPr>
              <a:t>quello </a:t>
            </a:r>
            <a:r>
              <a:rPr lang="it-IT" sz="2800" dirty="0">
                <a:solidFill>
                  <a:srgbClr val="0000CC"/>
                </a:solidFill>
              </a:rPr>
              <a:t>di indicare in qual modo i mezzi a </a:t>
            </a:r>
            <a:endParaRPr lang="it-IT" sz="2800" dirty="0" smtClean="0">
              <a:solidFill>
                <a:srgbClr val="0000CC"/>
              </a:solidFill>
            </a:endParaRPr>
          </a:p>
          <a:p>
            <a:pPr fontAlgn="auto">
              <a:lnSpc>
                <a:spcPts val="2900"/>
              </a:lnSpc>
              <a:spcBef>
                <a:spcPts val="0"/>
              </a:spcBef>
              <a:spcAft>
                <a:spcPts val="0"/>
              </a:spcAft>
              <a:defRPr/>
            </a:pPr>
            <a:r>
              <a:rPr lang="it-IT" sz="2800" dirty="0" smtClean="0">
                <a:solidFill>
                  <a:srgbClr val="0000CC"/>
                </a:solidFill>
              </a:rPr>
              <a:t>disposizione </a:t>
            </a:r>
            <a:r>
              <a:rPr lang="it-IT" sz="2800" dirty="0">
                <a:solidFill>
                  <a:srgbClr val="0000CC"/>
                </a:solidFill>
              </a:rPr>
              <a:t>vadano usati per conseguire </a:t>
            </a:r>
            <a:endParaRPr lang="it-IT" sz="2800" dirty="0" smtClean="0">
              <a:solidFill>
                <a:srgbClr val="0000CC"/>
              </a:solidFill>
            </a:endParaRPr>
          </a:p>
          <a:p>
            <a:pPr fontAlgn="auto">
              <a:lnSpc>
                <a:spcPts val="2900"/>
              </a:lnSpc>
              <a:spcBef>
                <a:spcPts val="0"/>
              </a:spcBef>
              <a:spcAft>
                <a:spcPts val="0"/>
              </a:spcAft>
              <a:defRPr/>
            </a:pPr>
            <a:r>
              <a:rPr lang="it-IT" sz="2800" dirty="0" smtClean="0">
                <a:solidFill>
                  <a:srgbClr val="0000CC"/>
                </a:solidFill>
              </a:rPr>
              <a:t>i </a:t>
            </a:r>
            <a:r>
              <a:rPr lang="it-IT" sz="2800" dirty="0">
                <a:solidFill>
                  <a:srgbClr val="0000CC"/>
                </a:solidFill>
              </a:rPr>
              <a:t>fini nel </a:t>
            </a:r>
            <a:r>
              <a:rPr lang="it-IT" sz="2800" i="1" dirty="0">
                <a:solidFill>
                  <a:srgbClr val="0000CC"/>
                </a:solidFill>
              </a:rPr>
              <a:t>migliore dei </a:t>
            </a:r>
            <a:r>
              <a:rPr lang="it-IT" sz="2800" i="1" dirty="0" smtClean="0">
                <a:solidFill>
                  <a:srgbClr val="0000CC"/>
                </a:solidFill>
              </a:rPr>
              <a:t>modi.</a:t>
            </a:r>
            <a:endParaRPr lang="it-IT" sz="2800" i="1" dirty="0">
              <a:solidFill>
                <a:prstClr val="white"/>
              </a:solidFill>
            </a:endParaRPr>
          </a:p>
        </p:txBody>
      </p:sp>
      <p:sp>
        <p:nvSpPr>
          <p:cNvPr id="6" name="CasellaDiTesto 5"/>
          <p:cNvSpPr txBox="1">
            <a:spLocks noChangeArrowheads="1"/>
          </p:cNvSpPr>
          <p:nvPr/>
        </p:nvSpPr>
        <p:spPr bwMode="auto">
          <a:xfrm>
            <a:off x="214282" y="4714884"/>
            <a:ext cx="1500188" cy="523875"/>
          </a:xfrm>
          <a:prstGeom prst="rect">
            <a:avLst/>
          </a:prstGeom>
          <a:noFill/>
          <a:ln w="9525">
            <a:solidFill>
              <a:srgbClr val="0070C0"/>
            </a:solidFill>
            <a:miter lim="800000"/>
            <a:headEnd/>
            <a:tailEnd/>
          </a:ln>
        </p:spPr>
        <p:txBody>
          <a:bodyPr>
            <a:spAutoFit/>
          </a:bodyPr>
          <a:lstStyle/>
          <a:p>
            <a:r>
              <a:rPr lang="it-IT" sz="1400" b="1" dirty="0">
                <a:solidFill>
                  <a:srgbClr val="0000FF"/>
                </a:solidFill>
              </a:rPr>
              <a:t>Lionel Robbins </a:t>
            </a:r>
          </a:p>
          <a:p>
            <a:r>
              <a:rPr lang="it-IT" sz="1400" b="1" dirty="0">
                <a:solidFill>
                  <a:srgbClr val="0000FF"/>
                </a:solidFill>
              </a:rPr>
              <a:t>(1898-1984) </a:t>
            </a:r>
          </a:p>
        </p:txBody>
      </p:sp>
      <p:sp>
        <p:nvSpPr>
          <p:cNvPr id="12" name="CasellaDiTesto 11"/>
          <p:cNvSpPr txBox="1">
            <a:spLocks noChangeArrowheads="1"/>
          </p:cNvSpPr>
          <p:nvPr/>
        </p:nvSpPr>
        <p:spPr bwMode="auto">
          <a:xfrm>
            <a:off x="2286000" y="4572000"/>
            <a:ext cx="3143250" cy="523875"/>
          </a:xfrm>
          <a:prstGeom prst="rect">
            <a:avLst/>
          </a:prstGeom>
          <a:solidFill>
            <a:srgbClr val="FF0000"/>
          </a:solidFill>
          <a:ln w="9525">
            <a:solidFill>
              <a:srgbClr val="0000CC"/>
            </a:solidFill>
            <a:miter lim="800000"/>
            <a:headEnd/>
            <a:tailEnd/>
          </a:ln>
        </p:spPr>
        <p:txBody>
          <a:bodyPr>
            <a:spAutoFit/>
          </a:bodyPr>
          <a:lstStyle/>
          <a:p>
            <a:r>
              <a:rPr lang="it-IT" sz="2800" b="1" dirty="0">
                <a:solidFill>
                  <a:schemeClr val="bg1"/>
                </a:solidFill>
              </a:rPr>
              <a:t>Legge del </a:t>
            </a:r>
            <a:r>
              <a:rPr lang="it-IT" sz="2800" b="1" i="1" dirty="0">
                <a:solidFill>
                  <a:schemeClr val="bg1"/>
                </a:solidFill>
              </a:rPr>
              <a:t>minimax</a:t>
            </a:r>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bg/>
                                          </p:spTgt>
                                        </p:tgtEl>
                                        <p:attrNameLst>
                                          <p:attrName>style.visibility</p:attrName>
                                        </p:attrNameLst>
                                      </p:cBhvr>
                                      <p:to>
                                        <p:strVal val="visible"/>
                                      </p:to>
                                    </p:set>
                                    <p:animEffect transition="in" filter="wipe(left)">
                                      <p:cBhvr>
                                        <p:cTn id="22" dur="1000"/>
                                        <p:tgtEl>
                                          <p:spTgt spid="13">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1000"/>
                                        <p:tgtEl>
                                          <p:spTgt spid="13">
                                            <p:txEl>
                                              <p:pRg st="0" end="0"/>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wipe(left)">
                                      <p:cBhvr>
                                        <p:cTn id="29" dur="1000"/>
                                        <p:tgtEl>
                                          <p:spTgt spid="13">
                                            <p:txEl>
                                              <p:pRg st="1" end="1"/>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wipe(left)">
                                      <p:cBhvr>
                                        <p:cTn id="33" dur="10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wipe(left)">
                                      <p:cBhvr>
                                        <p:cTn id="38" dur="1000"/>
                                        <p:tgtEl>
                                          <p:spTgt spid="13">
                                            <p:txEl>
                                              <p:pRg st="3" end="3"/>
                                            </p:txEl>
                                          </p:spTgt>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3">
                                            <p:txEl>
                                              <p:pRg st="4" end="4"/>
                                            </p:txEl>
                                          </p:spTgt>
                                        </p:tgtEl>
                                        <p:attrNameLst>
                                          <p:attrName>style.visibility</p:attrName>
                                        </p:attrNameLst>
                                      </p:cBhvr>
                                      <p:to>
                                        <p:strVal val="visible"/>
                                      </p:to>
                                    </p:set>
                                    <p:animEffect transition="in" filter="wipe(left)">
                                      <p:cBhvr>
                                        <p:cTn id="42" dur="1000"/>
                                        <p:tgtEl>
                                          <p:spTgt spid="1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bg/>
                                          </p:spTgt>
                                        </p:tgtEl>
                                        <p:attrNameLst>
                                          <p:attrName>style.visibility</p:attrName>
                                        </p:attrNameLst>
                                      </p:cBhvr>
                                      <p:to>
                                        <p:strVal val="visible"/>
                                      </p:to>
                                    </p:set>
                                    <p:animEffect transition="in" filter="wipe(left)">
                                      <p:cBhvr>
                                        <p:cTn id="47" dur="1000"/>
                                        <p:tgtEl>
                                          <p:spTgt spid="14">
                                            <p:bg/>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wipe(left)">
                                      <p:cBhvr>
                                        <p:cTn id="50" dur="1000"/>
                                        <p:tgtEl>
                                          <p:spTgt spid="14">
                                            <p:txEl>
                                              <p:pRg st="0" end="0"/>
                                            </p:txEl>
                                          </p:spTgt>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4">
                                            <p:txEl>
                                              <p:pRg st="1" end="1"/>
                                            </p:txEl>
                                          </p:spTgt>
                                        </p:tgtEl>
                                        <p:attrNameLst>
                                          <p:attrName>style.visibility</p:attrName>
                                        </p:attrNameLst>
                                      </p:cBhvr>
                                      <p:to>
                                        <p:strVal val="visible"/>
                                      </p:to>
                                    </p:set>
                                    <p:animEffect transition="in" filter="wipe(left)">
                                      <p:cBhvr>
                                        <p:cTn id="54" dur="1000"/>
                                        <p:tgtEl>
                                          <p:spTgt spid="14">
                                            <p:txEl>
                                              <p:pRg st="1" end="1"/>
                                            </p:txEl>
                                          </p:spTgt>
                                        </p:tgtEl>
                                      </p:cBhvr>
                                    </p:animEffect>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14">
                                            <p:txEl>
                                              <p:pRg st="2" end="2"/>
                                            </p:txEl>
                                          </p:spTgt>
                                        </p:tgtEl>
                                        <p:attrNameLst>
                                          <p:attrName>style.visibility</p:attrName>
                                        </p:attrNameLst>
                                      </p:cBhvr>
                                      <p:to>
                                        <p:strVal val="visible"/>
                                      </p:to>
                                    </p:set>
                                    <p:animEffect transition="in" filter="wipe(left)">
                                      <p:cBhvr>
                                        <p:cTn id="58" dur="1000"/>
                                        <p:tgtEl>
                                          <p:spTgt spid="14">
                                            <p:txEl>
                                              <p:pRg st="2" end="2"/>
                                            </p:txEl>
                                          </p:spTgt>
                                        </p:tgtEl>
                                      </p:cBhvr>
                                    </p:animEffect>
                                  </p:childTnLst>
                                </p:cTn>
                              </p:par>
                            </p:childTnLst>
                          </p:cTn>
                        </p:par>
                        <p:par>
                          <p:cTn id="59" fill="hold">
                            <p:stCondLst>
                              <p:cond delay="3000"/>
                            </p:stCondLst>
                            <p:childTnLst>
                              <p:par>
                                <p:cTn id="60" presetID="22" presetClass="entr" presetSubtype="8" fill="hold" grpId="0" nodeType="afterEffect">
                                  <p:stCondLst>
                                    <p:cond delay="0"/>
                                  </p:stCondLst>
                                  <p:childTnLst>
                                    <p:set>
                                      <p:cBhvr>
                                        <p:cTn id="61" dur="1" fill="hold">
                                          <p:stCondLst>
                                            <p:cond delay="0"/>
                                          </p:stCondLst>
                                        </p:cTn>
                                        <p:tgtEl>
                                          <p:spTgt spid="14">
                                            <p:txEl>
                                              <p:pRg st="3" end="3"/>
                                            </p:txEl>
                                          </p:spTgt>
                                        </p:tgtEl>
                                        <p:attrNameLst>
                                          <p:attrName>style.visibility</p:attrName>
                                        </p:attrNameLst>
                                      </p:cBhvr>
                                      <p:to>
                                        <p:strVal val="visible"/>
                                      </p:to>
                                    </p:set>
                                    <p:animEffect transition="in" filter="wipe(left)">
                                      <p:cBhvr>
                                        <p:cTn id="62" dur="1000"/>
                                        <p:tgtEl>
                                          <p:spTgt spid="14">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10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20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mph" presetSubtype="0" fill="hold" grpId="1" nodeType="clickEffect">
                                  <p:stCondLst>
                                    <p:cond delay="0"/>
                                  </p:stCondLst>
                                  <p:childTnLst>
                                    <p:animScale>
                                      <p:cBhvr>
                                        <p:cTn id="82" dur="1000" fill="hold"/>
                                        <p:tgtEl>
                                          <p:spTgt spid="10"/>
                                        </p:tgtEl>
                                      </p:cBhvr>
                                      <p:by x="170000" y="170000"/>
                                    </p:animScale>
                                  </p:childTnLst>
                                </p:cTn>
                              </p:par>
                            </p:childTnLst>
                          </p:cTn>
                        </p:par>
                      </p:childTnLst>
                    </p:cTn>
                  </p:par>
                  <p:par>
                    <p:cTn id="83" fill="hold">
                      <p:stCondLst>
                        <p:cond delay="indefinite"/>
                      </p:stCondLst>
                      <p:childTnLst>
                        <p:par>
                          <p:cTn id="84" fill="hold">
                            <p:stCondLst>
                              <p:cond delay="0"/>
                            </p:stCondLst>
                            <p:childTnLst>
                              <p:par>
                                <p:cTn id="85" presetID="6" presetClass="emph" presetSubtype="0" fill="hold" grpId="2" nodeType="clickEffect">
                                  <p:stCondLst>
                                    <p:cond delay="0"/>
                                  </p:stCondLst>
                                  <p:childTnLst>
                                    <p:animScale>
                                      <p:cBhvr>
                                        <p:cTn id="86" dur="500" fill="hold"/>
                                        <p:tgtEl>
                                          <p:spTgt spid="10"/>
                                        </p:tgtEl>
                                      </p:cBhvr>
                                      <p:by x="80000" y="80000"/>
                                    </p:animScale>
                                  </p:childTnLst>
                                </p:cTn>
                              </p:par>
                            </p:childTnLst>
                          </p:cTn>
                        </p:par>
                      </p:childTnLst>
                    </p:cTn>
                  </p:par>
                  <p:par>
                    <p:cTn id="87" fill="hold">
                      <p:stCondLst>
                        <p:cond delay="indefinite"/>
                      </p:stCondLst>
                      <p:childTnLst>
                        <p:par>
                          <p:cTn id="88" fill="hold">
                            <p:stCondLst>
                              <p:cond delay="0"/>
                            </p:stCondLst>
                            <p:childTnLst>
                              <p:par>
                                <p:cTn id="89" presetID="6" presetClass="emph" presetSubtype="0" fill="hold" nodeType="clickEffect">
                                  <p:stCondLst>
                                    <p:cond delay="0"/>
                                  </p:stCondLst>
                                  <p:childTnLst>
                                    <p:animScale>
                                      <p:cBhvr>
                                        <p:cTn id="90" dur="1000" fill="hold"/>
                                        <p:tgtEl>
                                          <p:spTgt spid="11"/>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0" grpId="2" animBg="1"/>
      <p:bldP spid="13" grpId="0" uiExpand="1" build="p" animBg="1"/>
      <p:bldP spid="14" grpId="0" uiExpand="1" build="p" animBg="1"/>
      <p:bldP spid="6" grpId="0" animBg="1"/>
      <p:bldP spid="12"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Struttura predefinita">
  <a:themeElements>
    <a:clrScheme name="1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6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800" b="0" i="0" u="none" strike="noStrike" cap="none" normalizeH="0" baseline="0" smtClean="0">
            <a:ln>
              <a:noFill/>
            </a:ln>
            <a:solidFill>
              <a:srgbClr val="0000CC"/>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2800" b="0" i="0" u="none" strike="noStrike" cap="none" normalizeH="0" baseline="0" smtClean="0">
            <a:ln>
              <a:noFill/>
            </a:ln>
            <a:solidFill>
              <a:srgbClr val="0000CC"/>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6_Struttura predefinita">
  <a:themeElements>
    <a:clrScheme name="3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800" b="0" i="0" u="none" strike="noStrike" cap="none" normalizeH="0" baseline="0" smtClean="0">
            <a:ln>
              <a:noFill/>
            </a:ln>
            <a:solidFill>
              <a:srgbClr val="0000CC"/>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800" b="0" i="0" u="none" strike="noStrike" cap="none" normalizeH="0" baseline="0" smtClean="0">
            <a:ln>
              <a:noFill/>
            </a:ln>
            <a:solidFill>
              <a:srgbClr val="0000CC"/>
            </a:solidFill>
            <a:effectLst/>
            <a:latin typeface="Times New Roman" pitchFamily="18" charset="0"/>
          </a:defRPr>
        </a:defPPr>
      </a:lstStyle>
    </a:lnDef>
  </a:objectDefaults>
  <a:extraClrSchemeLst>
    <a:extraClrScheme>
      <a:clrScheme name="3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zato 2">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3637</TotalTime>
  <Words>8099</Words>
  <Application>Microsoft Office PowerPoint</Application>
  <PresentationFormat>Presentazione su schermo (4:3)</PresentationFormat>
  <Paragraphs>687</Paragraphs>
  <Slides>57</Slides>
  <Notes>43</Notes>
  <HiddenSlides>0</HiddenSlides>
  <MMClips>0</MMClips>
  <ScaleCrop>false</ScaleCrop>
  <HeadingPairs>
    <vt:vector size="6" baseType="variant">
      <vt:variant>
        <vt:lpstr>Tema</vt:lpstr>
      </vt:variant>
      <vt:variant>
        <vt:i4>7</vt:i4>
      </vt:variant>
      <vt:variant>
        <vt:lpstr>Server OLE incorporati</vt:lpstr>
      </vt:variant>
      <vt:variant>
        <vt:i4>1</vt:i4>
      </vt:variant>
      <vt:variant>
        <vt:lpstr>Titoli diapositive</vt:lpstr>
      </vt:variant>
      <vt:variant>
        <vt:i4>57</vt:i4>
      </vt:variant>
    </vt:vector>
  </HeadingPairs>
  <TitlesOfParts>
    <vt:vector size="65" baseType="lpstr">
      <vt:lpstr>Tema di Office</vt:lpstr>
      <vt:lpstr>5_Struttura predefinita</vt:lpstr>
      <vt:lpstr>36_Struttura predefinita</vt:lpstr>
      <vt:lpstr>Struttura predefinita</vt:lpstr>
      <vt:lpstr>16_Struttura predefinita</vt:lpstr>
      <vt:lpstr>1_Tema di Office</vt:lpstr>
      <vt:lpstr>1_Struttura predefinita</vt:lpstr>
      <vt:lpstr>Fotografia di Photo Editor</vt:lpstr>
      <vt:lpstr>ECONOMIA  E  BENI  COMUNI</vt:lpstr>
      <vt:lpstr>IMMERSI  NELL’ECONOMIA</vt:lpstr>
      <vt:lpstr>Diapositiva 3</vt:lpstr>
      <vt:lpstr>L’HOMO OECONOMICUS</vt:lpstr>
      <vt:lpstr>L’ECONOMIA  POLITICA</vt:lpstr>
      <vt:lpstr>I  SOGGETTI  DELL’ECONOMIA</vt:lpstr>
      <vt:lpstr>IL  “PESO”  DEL  DEBITO  PUBBLICO  ITALIANO</vt:lpstr>
      <vt:lpstr>LOGICA ECONOMICA: PRINCIPIO  DEL  MINIMAX</vt:lpstr>
      <vt:lpstr>Diapositiva 9</vt:lpstr>
      <vt:lpstr>Diapositiva 10</vt:lpstr>
      <vt:lpstr>AMBITI DI APPLICAZIONE DEL PRINCIPIO  DELL’ADEGUAMENTI DEI  MEZZI  AL  FINE</vt:lpstr>
      <vt:lpstr>PERCHÉ  L’ECONOMIA   IN  UN  ISTITUTO  DI  SCIENZE  RELIGIOSE?</vt:lpstr>
      <vt:lpstr>Compatibilità tra vita spirituale e attività economica</vt:lpstr>
      <vt:lpstr>USO  DELLA  RICCHEZZA  E  SALVEZZA</vt:lpstr>
      <vt:lpstr>LE  OPERE  DI  MISERICORDIA  OGGI</vt:lpstr>
      <vt:lpstr>IL  “BENE COMUNE” NELL’ECONOMIA</vt:lpstr>
      <vt:lpstr>Diapositiva 17</vt:lpstr>
      <vt:lpstr>Diapositiva 18</vt:lpstr>
      <vt:lpstr>Diapositiva 19</vt:lpstr>
      <vt:lpstr>La classificazione dei beni secondo la “teoria dei commons”</vt:lpstr>
      <vt:lpstr>Diapositiva 21</vt:lpstr>
      <vt:lpstr>Diapositiva 22</vt:lpstr>
      <vt:lpstr>RAZIONALITÀ  ECONOMICA  E  TRAGEDIA</vt:lpstr>
      <vt:lpstr>Diapositiva 24</vt:lpstr>
      <vt:lpstr>      COME SCONGIURARE             LA TRAGEDIA DEI BENI COMUNI</vt:lpstr>
      <vt:lpstr>Diapositiva 26</vt:lpstr>
      <vt:lpstr>Diapositiva 27</vt:lpstr>
      <vt:lpstr>INCENTIVI E DILEMMA  DEL  BUON  SAMARITANO</vt:lpstr>
      <vt:lpstr>Diapositiva 29</vt:lpstr>
      <vt:lpstr>Diapositiva 30</vt:lpstr>
      <vt:lpstr>Diapositiva 31</vt:lpstr>
      <vt:lpstr>Diapositiva 32</vt:lpstr>
      <vt:lpstr>Diapositiva 33</vt:lpstr>
      <vt:lpstr>Diapositiva 34</vt:lpstr>
      <vt:lpstr>Diapositiva 35</vt:lpstr>
      <vt:lpstr>LE  DIMENSIONI  DELLA  SOCIETAS </vt:lpstr>
      <vt:lpstr>Diapositiva 37</vt:lpstr>
      <vt:lpstr>Diapositiva 38</vt:lpstr>
      <vt:lpstr>RELAZIONI  SOCIALI  E  BENE  COMUNE</vt:lpstr>
      <vt:lpstr>Diapositiva 40</vt:lpstr>
      <vt:lpstr>Diapositiva 41</vt:lpstr>
      <vt:lpstr>DEFINIZIONE  DI  “BENE  COMUNE”</vt:lpstr>
      <vt:lpstr>DEFINIZIONE  DI  “BENE  COMUNE”</vt:lpstr>
      <vt:lpstr>DEFINIZIONE  DI  “BENE  COMUNE”</vt:lpstr>
      <vt:lpstr>DEFINIZIONE  DI  “BENE  COMUNE”</vt:lpstr>
      <vt:lpstr>DEFINIZIONE  DI  “BENE  COMUNE”</vt:lpstr>
      <vt:lpstr>DEFINIZIONE  DI  “BENE  COMUNE”</vt:lpstr>
      <vt:lpstr>DEFINIZIONE  DI  “BENE  COMUNE”</vt:lpstr>
      <vt:lpstr>DEFINIZIONE  DI  “BENE  COMUNE”</vt:lpstr>
      <vt:lpstr>DEFINIZIONE  DI  “BENE  COMUNE”</vt:lpstr>
      <vt:lpstr>DEFINIZIONE  DI  “BENE  COMUNE”</vt:lpstr>
      <vt:lpstr>RISORSE COMUNI E RISORSE A LIBERO ACCESSO</vt:lpstr>
      <vt:lpstr>INCENTIVI E DILEMMA  DEL  BUON  SAMARITANO</vt:lpstr>
      <vt:lpstr>Diapositiva 54</vt:lpstr>
      <vt:lpstr>Diapositiva 55</vt:lpstr>
      <vt:lpstr>Diapositiva 56</vt:lpstr>
      <vt:lpstr>Diapositiva 57</vt:lpstr>
    </vt:vector>
  </TitlesOfParts>
  <Company>Administrator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Administrator</dc:creator>
  <cp:lastModifiedBy>Administrator</cp:lastModifiedBy>
  <cp:revision>301</cp:revision>
  <dcterms:created xsi:type="dcterms:W3CDTF">2013-11-23T17:01:52Z</dcterms:created>
  <dcterms:modified xsi:type="dcterms:W3CDTF">2014-03-07T10:10:06Z</dcterms:modified>
</cp:coreProperties>
</file>